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handoutMasterIdLst>
    <p:handoutMasterId r:id="rId35"/>
  </p:handoutMasterIdLst>
  <p:sldIdLst>
    <p:sldId id="256" r:id="rId3"/>
    <p:sldId id="637" r:id="rId4"/>
    <p:sldId id="363" r:id="rId5"/>
    <p:sldId id="638" r:id="rId6"/>
    <p:sldId id="639" r:id="rId7"/>
    <p:sldId id="640" r:id="rId8"/>
    <p:sldId id="641" r:id="rId9"/>
    <p:sldId id="796" r:id="rId10"/>
    <p:sldId id="642" r:id="rId11"/>
    <p:sldId id="643" r:id="rId12"/>
    <p:sldId id="644" r:id="rId13"/>
    <p:sldId id="645" r:id="rId14"/>
    <p:sldId id="646" r:id="rId15"/>
    <p:sldId id="797" r:id="rId16"/>
    <p:sldId id="647" r:id="rId17"/>
    <p:sldId id="648" r:id="rId18"/>
    <p:sldId id="649" r:id="rId19"/>
    <p:sldId id="650" r:id="rId20"/>
    <p:sldId id="651" r:id="rId21"/>
    <p:sldId id="652" r:id="rId22"/>
    <p:sldId id="653" r:id="rId23"/>
    <p:sldId id="654" r:id="rId24"/>
    <p:sldId id="798" r:id="rId25"/>
    <p:sldId id="655" r:id="rId26"/>
    <p:sldId id="656" r:id="rId27"/>
    <p:sldId id="657" r:id="rId28"/>
    <p:sldId id="658" r:id="rId29"/>
    <p:sldId id="659" r:id="rId30"/>
    <p:sldId id="660" r:id="rId31"/>
    <p:sldId id="460" r:id="rId32"/>
    <p:sldId id="259" r:id="rId3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23" autoAdjust="0"/>
    <p:restoredTop sz="96769" autoAdjust="0"/>
  </p:normalViewPr>
  <p:slideViewPr>
    <p:cSldViewPr>
      <p:cViewPr>
        <p:scale>
          <a:sx n="80" d="100"/>
          <a:sy n="80" d="100"/>
        </p:scale>
        <p:origin x="-858" y="-3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C565A444-4BB7-44A0-B2E2-BBB4AD6E59CD}" type="datetimeFigureOut">
              <a:rPr lang="en-US" smtClean="0"/>
              <a:pPr/>
              <a:t>11/6/2015</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92A628E1-A06D-400D-9AC4-B3F5AD8BC633}" type="slidenum">
              <a:rPr lang="en-US" smtClean="0"/>
              <a:pPr/>
              <a:t>‹#›</a:t>
            </a:fld>
            <a:endParaRPr lang="en-US"/>
          </a:p>
        </p:txBody>
      </p:sp>
    </p:spTree>
    <p:extLst>
      <p:ext uri="{BB962C8B-B14F-4D97-AF65-F5344CB8AC3E}">
        <p14:creationId xmlns:p14="http://schemas.microsoft.com/office/powerpoint/2010/main" xmlns="" val="364952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E19A6E2-30CC-4379-80D9-5121A427F376}" type="slidenum">
              <a:rPr lang="en-US"/>
              <a:pPr>
                <a:defRPr/>
              </a:pPr>
              <a:t>‹#›</a:t>
            </a:fld>
            <a:endParaRPr lang="en-US" dirty="0"/>
          </a:p>
        </p:txBody>
      </p:sp>
    </p:spTree>
    <p:extLst>
      <p:ext uri="{BB962C8B-B14F-4D97-AF65-F5344CB8AC3E}">
        <p14:creationId xmlns:p14="http://schemas.microsoft.com/office/powerpoint/2010/main" xmlns="" val="3322725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52EFB3B-C4C0-418A-8537-FA82A3BF4F99}" type="slidenum">
              <a:rPr lang="en-US" smtClean="0"/>
              <a:pPr/>
              <a:t>1</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Splash Screen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213F695-D956-458A-A10D-7D487BCB24A1}" type="slidenum">
              <a:rPr lang="en-US" smtClean="0"/>
              <a:pPr/>
              <a:t>10</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Slide Copy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213F695-D956-458A-A10D-7D487BCB24A1}" type="slidenum">
              <a:rPr lang="en-US" smtClean="0"/>
              <a:pPr/>
              <a:t>11</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Slide Copy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213F695-D956-458A-A10D-7D487BCB24A1}" type="slidenum">
              <a:rPr lang="en-US" smtClean="0"/>
              <a:pPr/>
              <a:t>12</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Slide Copy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213F695-D956-458A-A10D-7D487BCB24A1}" type="slidenum">
              <a:rPr lang="en-US" smtClean="0"/>
              <a:pPr/>
              <a:t>13</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Slide Copy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213F695-D956-458A-A10D-7D487BCB24A1}" type="slidenum">
              <a:rPr lang="en-US" smtClean="0"/>
              <a:pPr/>
              <a:t>14</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Slide Copy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213F695-D956-458A-A10D-7D487BCB24A1}" type="slidenum">
              <a:rPr lang="en-US" smtClean="0"/>
              <a:pPr/>
              <a:t>15</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Slide Copy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213F695-D956-458A-A10D-7D487BCB24A1}" type="slidenum">
              <a:rPr lang="en-US" smtClean="0"/>
              <a:pPr/>
              <a:t>16</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Slide Copy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213F695-D956-458A-A10D-7D487BCB24A1}" type="slidenum">
              <a:rPr lang="en-US" smtClean="0"/>
              <a:pPr/>
              <a:t>17</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Slide Copy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213F695-D956-458A-A10D-7D487BCB24A1}" type="slidenum">
              <a:rPr lang="en-US" smtClean="0"/>
              <a:pPr/>
              <a:t>18</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Slide Copy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213F695-D956-458A-A10D-7D487BCB24A1}" type="slidenum">
              <a:rPr lang="en-US" smtClean="0"/>
              <a:pPr/>
              <a:t>19</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Slide Copy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FF5446A-04A0-47C5-A62B-FD7CC497D55E}" type="slidenum">
              <a:rPr lang="en-US" smtClean="0">
                <a:solidFill>
                  <a:prstClr val="black"/>
                </a:solidFill>
              </a:rPr>
              <a:pPr/>
              <a:t>2</a:t>
            </a:fld>
            <a:endParaRPr lang="en-US" smtClean="0">
              <a:solidFill>
                <a:prstClr val="black"/>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Presentation Title Screen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213F695-D956-458A-A10D-7D487BCB24A1}" type="slidenum">
              <a:rPr lang="en-US" smtClean="0"/>
              <a:pPr/>
              <a:t>20</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Slide Copy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213F695-D956-458A-A10D-7D487BCB24A1}" type="slidenum">
              <a:rPr lang="en-US" smtClean="0"/>
              <a:pPr/>
              <a:t>21</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Slide Copy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213F695-D956-458A-A10D-7D487BCB24A1}" type="slidenum">
              <a:rPr lang="en-US" smtClean="0"/>
              <a:pPr/>
              <a:t>22</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Slide Copy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213F695-D956-458A-A10D-7D487BCB24A1}" type="slidenum">
              <a:rPr lang="en-US" smtClean="0"/>
              <a:pPr/>
              <a:t>23</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Slide Copy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213F695-D956-458A-A10D-7D487BCB24A1}" type="slidenum">
              <a:rPr lang="en-US" smtClean="0"/>
              <a:pPr/>
              <a:t>24</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Slide Copy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213F695-D956-458A-A10D-7D487BCB24A1}" type="slidenum">
              <a:rPr lang="en-US" smtClean="0"/>
              <a:pPr/>
              <a:t>25</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Slide Copy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213F695-D956-458A-A10D-7D487BCB24A1}" type="slidenum">
              <a:rPr lang="en-US" smtClean="0"/>
              <a:pPr/>
              <a:t>26</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Slide Copy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213F695-D956-458A-A10D-7D487BCB24A1}" type="slidenum">
              <a:rPr lang="en-US" smtClean="0"/>
              <a:pPr/>
              <a:t>27</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Slide Copy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213F695-D956-458A-A10D-7D487BCB24A1}" type="slidenum">
              <a:rPr lang="en-US" smtClean="0"/>
              <a:pPr/>
              <a:t>28</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Slide Copy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213F695-D956-458A-A10D-7D487BCB24A1}" type="slidenum">
              <a:rPr lang="en-US" smtClean="0"/>
              <a:pPr/>
              <a:t>29</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Slide Copy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FF5446A-04A0-47C5-A62B-FD7CC497D55E}" type="slidenum">
              <a:rPr lang="en-US" smtClean="0"/>
              <a:pPr/>
              <a:t>3</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Presentation Title Screen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213F695-D956-458A-A10D-7D487BCB24A1}" type="slidenum">
              <a:rPr lang="en-US" smtClean="0"/>
              <a:pPr/>
              <a:t>30</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Slide Copy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3E9179F7-F0AE-4EFF-8BC1-BCA99291BC9C}" type="slidenum">
              <a:rPr lang="en-US" smtClean="0"/>
              <a:pPr/>
              <a:t>31</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smtClean="0"/>
              <a:t>Close Screen</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213F695-D956-458A-A10D-7D487BCB24A1}" type="slidenum">
              <a:rPr lang="en-US" smtClean="0"/>
              <a:pPr/>
              <a:t>4</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Slide Copy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213F695-D956-458A-A10D-7D487BCB24A1}" type="slidenum">
              <a:rPr lang="en-US" smtClean="0"/>
              <a:pPr/>
              <a:t>5</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Slide Copy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213F695-D956-458A-A10D-7D487BCB24A1}" type="slidenum">
              <a:rPr lang="en-US" smtClean="0"/>
              <a:pPr/>
              <a:t>6</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Slide Copy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213F695-D956-458A-A10D-7D487BCB24A1}" type="slidenum">
              <a:rPr lang="en-US" smtClean="0"/>
              <a:pPr/>
              <a:t>7</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Slide Copy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213F695-D956-458A-A10D-7D487BCB24A1}" type="slidenum">
              <a:rPr lang="en-US" smtClean="0"/>
              <a:pPr/>
              <a:t>8</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Slide Copy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213F695-D956-458A-A10D-7D487BCB24A1}" type="slidenum">
              <a:rPr lang="en-US" smtClean="0"/>
              <a:pPr/>
              <a:t>9</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Slide Copy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D0706B-343C-40C6-9BCE-04C77EAC81D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754062-E54F-41D7-9070-35EB0CF52E8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252F05-2B2E-4D6D-B936-26286E03DD8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D0706B-343C-40C6-9BCE-04C77EAC81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32910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9A7409-A6FD-4CB7-80C4-295F5715AE0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814887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477534-9A06-44BD-A1C3-16830951E90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69207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440FA1-06C8-4A9A-BB31-42202FD6E1A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411917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454526C-5900-4055-BEDC-4FB1CB1B8E9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71603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ACDA8FB-50D6-400E-A1A3-9CFF69CA8EE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133516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45D9F2A-4791-48CA-9BDC-2CBEF04139F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78783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F7A608-F69F-4103-8ED7-F5AF3C13C47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0039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9A7409-A6FD-4CB7-80C4-295F5715AE0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87A929-2FB5-41C2-888A-499DDDA03E5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717146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754062-E54F-41D7-9070-35EB0CF52E8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163732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252F05-2B2E-4D6D-B936-26286E03DD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28535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477534-9A06-44BD-A1C3-16830951E90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440FA1-06C8-4A9A-BB31-42202FD6E1A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54526C-5900-4055-BEDC-4FB1CB1B8E9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CDA8FB-50D6-400E-A1A3-9CFF69CA8EE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45D9F2A-4791-48CA-9BDC-2CBEF04139F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F7A608-F69F-4103-8ED7-F5AF3C13C47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87A929-2FB5-41C2-888A-499DDDA03E5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AA03DE4-3031-4EB2-95BA-70FD00E45D3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AA03DE4-3031-4EB2-95BA-70FD00E45D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24814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914400"/>
            <a:ext cx="8534400" cy="762000"/>
          </a:xfrm>
        </p:spPr>
        <p:txBody>
          <a:bodyPr/>
          <a:lstStyle/>
          <a:p>
            <a:pPr algn="l" eaLnBrk="1" hangingPunct="1"/>
            <a:r>
              <a:rPr lang="en-US" sz="4200" dirty="0" smtClean="0">
                <a:solidFill>
                  <a:schemeClr val="folHlink"/>
                </a:solidFill>
                <a:latin typeface="Franklin Gothic Heavy" pitchFamily="34" charset="0"/>
              </a:rPr>
              <a:t>Background</a:t>
            </a:r>
          </a:p>
        </p:txBody>
      </p:sp>
      <p:sp>
        <p:nvSpPr>
          <p:cNvPr id="3075" name="Rectangle 3"/>
          <p:cNvSpPr>
            <a:spLocks noGrp="1" noChangeArrowheads="1"/>
          </p:cNvSpPr>
          <p:nvPr>
            <p:ph type="subTitle" idx="1"/>
          </p:nvPr>
        </p:nvSpPr>
        <p:spPr>
          <a:xfrm>
            <a:off x="609600" y="1600200"/>
            <a:ext cx="7924800" cy="3810000"/>
          </a:xfrm>
        </p:spPr>
        <p:txBody>
          <a:bodyPr/>
          <a:lstStyle/>
          <a:p>
            <a:pPr marL="514350" indent="-514350" algn="l" eaLnBrk="1" hangingPunct="1">
              <a:spcBef>
                <a:spcPts val="0"/>
              </a:spcBef>
              <a:spcAft>
                <a:spcPts val="0"/>
              </a:spcAft>
              <a:buFont typeface="+mj-lt"/>
              <a:buAutoNum type="arabicParenR"/>
            </a:pPr>
            <a:r>
              <a:rPr lang="en-US" sz="2800" dirty="0" smtClean="0">
                <a:solidFill>
                  <a:srgbClr val="404040"/>
                </a:solidFill>
                <a:latin typeface="Arial" charset="0"/>
                <a:cs typeface="Arial" charset="0"/>
              </a:rPr>
              <a:t>Be salaried, meaning that they are paid a predetermined and fixed salary that is not subject to reduction because of variations in the quality or quantity of work performed (“salary basis test”); </a:t>
            </a:r>
            <a:endParaRPr lang="en-US" sz="2800" dirty="0">
              <a:solidFill>
                <a:srgbClr val="404040"/>
              </a:solidFill>
              <a:latin typeface="Arial" charset="0"/>
              <a:cs typeface="Arial" charset="0"/>
            </a:endParaRPr>
          </a:p>
        </p:txBody>
      </p:sp>
    </p:spTree>
    <p:extLst>
      <p:ext uri="{BB962C8B-B14F-4D97-AF65-F5344CB8AC3E}">
        <p14:creationId xmlns:p14="http://schemas.microsoft.com/office/powerpoint/2010/main" xmlns="" val="1600584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914400"/>
            <a:ext cx="8534400" cy="762000"/>
          </a:xfrm>
        </p:spPr>
        <p:txBody>
          <a:bodyPr/>
          <a:lstStyle/>
          <a:p>
            <a:pPr algn="l" eaLnBrk="1" hangingPunct="1"/>
            <a:r>
              <a:rPr lang="en-US" sz="4200" dirty="0" smtClean="0">
                <a:solidFill>
                  <a:schemeClr val="folHlink"/>
                </a:solidFill>
                <a:latin typeface="Franklin Gothic Heavy" pitchFamily="34" charset="0"/>
              </a:rPr>
              <a:t>Background</a:t>
            </a:r>
          </a:p>
        </p:txBody>
      </p:sp>
      <p:sp>
        <p:nvSpPr>
          <p:cNvPr id="3075" name="Rectangle 3"/>
          <p:cNvSpPr>
            <a:spLocks noGrp="1" noChangeArrowheads="1"/>
          </p:cNvSpPr>
          <p:nvPr>
            <p:ph type="subTitle" idx="1"/>
          </p:nvPr>
        </p:nvSpPr>
        <p:spPr>
          <a:xfrm>
            <a:off x="609600" y="1600200"/>
            <a:ext cx="7924800" cy="3810000"/>
          </a:xfrm>
        </p:spPr>
        <p:txBody>
          <a:bodyPr/>
          <a:lstStyle/>
          <a:p>
            <a:pPr marL="514350" indent="-514350" algn="l" eaLnBrk="1" hangingPunct="1">
              <a:spcBef>
                <a:spcPts val="0"/>
              </a:spcBef>
              <a:spcAft>
                <a:spcPts val="0"/>
              </a:spcAft>
              <a:buFont typeface="+mj-lt"/>
              <a:buAutoNum type="arabicParenR" startAt="2"/>
            </a:pPr>
            <a:r>
              <a:rPr lang="en-US" sz="2800" dirty="0" smtClean="0">
                <a:solidFill>
                  <a:srgbClr val="404040"/>
                </a:solidFill>
                <a:latin typeface="Arial" charset="0"/>
                <a:cs typeface="Arial" charset="0"/>
              </a:rPr>
              <a:t>Be paid more than a specified salary threshold, currently $455 per week or $23,660 annually (the “salary level test”); </a:t>
            </a:r>
          </a:p>
          <a:p>
            <a:pPr marL="514350" indent="-514350" algn="l" eaLnBrk="1" hangingPunct="1">
              <a:spcBef>
                <a:spcPts val="0"/>
              </a:spcBef>
              <a:spcAft>
                <a:spcPts val="0"/>
              </a:spcAft>
            </a:pPr>
            <a:r>
              <a:rPr lang="en-US" sz="2800" dirty="0" smtClean="0">
                <a:solidFill>
                  <a:srgbClr val="404040"/>
                </a:solidFill>
                <a:latin typeface="Arial" charset="0"/>
                <a:cs typeface="Arial" charset="0"/>
              </a:rPr>
              <a:t>	and</a:t>
            </a:r>
          </a:p>
          <a:p>
            <a:pPr marL="514350" indent="-514350" algn="l" eaLnBrk="1" hangingPunct="1">
              <a:spcBef>
                <a:spcPts val="0"/>
              </a:spcBef>
              <a:spcAft>
                <a:spcPts val="0"/>
              </a:spcAft>
            </a:pPr>
            <a:endParaRPr lang="en-US" sz="2800" dirty="0" smtClean="0">
              <a:solidFill>
                <a:srgbClr val="404040"/>
              </a:solidFill>
              <a:latin typeface="Arial" charset="0"/>
              <a:cs typeface="Arial" charset="0"/>
            </a:endParaRPr>
          </a:p>
        </p:txBody>
      </p:sp>
    </p:spTree>
    <p:extLst>
      <p:ext uri="{BB962C8B-B14F-4D97-AF65-F5344CB8AC3E}">
        <p14:creationId xmlns:p14="http://schemas.microsoft.com/office/powerpoint/2010/main" xmlns="" val="1600584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914400"/>
            <a:ext cx="8534400" cy="762000"/>
          </a:xfrm>
        </p:spPr>
        <p:txBody>
          <a:bodyPr/>
          <a:lstStyle/>
          <a:p>
            <a:pPr algn="l" eaLnBrk="1" hangingPunct="1"/>
            <a:r>
              <a:rPr lang="en-US" sz="4200" dirty="0" smtClean="0">
                <a:solidFill>
                  <a:schemeClr val="folHlink"/>
                </a:solidFill>
                <a:latin typeface="Franklin Gothic Heavy" pitchFamily="34" charset="0"/>
              </a:rPr>
              <a:t>Background</a:t>
            </a:r>
          </a:p>
        </p:txBody>
      </p:sp>
      <p:sp>
        <p:nvSpPr>
          <p:cNvPr id="3075" name="Rectangle 3"/>
          <p:cNvSpPr>
            <a:spLocks noGrp="1" noChangeArrowheads="1"/>
          </p:cNvSpPr>
          <p:nvPr>
            <p:ph type="subTitle" idx="1"/>
          </p:nvPr>
        </p:nvSpPr>
        <p:spPr>
          <a:xfrm>
            <a:off x="609600" y="1600200"/>
            <a:ext cx="7924800" cy="3810000"/>
          </a:xfrm>
        </p:spPr>
        <p:txBody>
          <a:bodyPr/>
          <a:lstStyle/>
          <a:p>
            <a:pPr marL="514350" indent="-514350" algn="l" eaLnBrk="1" hangingPunct="1">
              <a:spcBef>
                <a:spcPts val="0"/>
              </a:spcBef>
              <a:spcAft>
                <a:spcPts val="0"/>
              </a:spcAft>
              <a:buFont typeface="+mj-lt"/>
              <a:buAutoNum type="arabicParenR" startAt="3"/>
            </a:pPr>
            <a:r>
              <a:rPr lang="en-US" sz="2800" dirty="0" smtClean="0">
                <a:solidFill>
                  <a:srgbClr val="404040"/>
                </a:solidFill>
                <a:latin typeface="Arial" charset="0"/>
                <a:cs typeface="Arial" charset="0"/>
              </a:rPr>
              <a:t>Primarily perform executive, administrative, or professional duties as provided in the DOL’s regulations (the “duties test”).</a:t>
            </a:r>
            <a:endParaRPr lang="en-US" sz="2800" dirty="0">
              <a:solidFill>
                <a:srgbClr val="404040"/>
              </a:solidFill>
              <a:latin typeface="Arial" charset="0"/>
              <a:cs typeface="Arial" charset="0"/>
            </a:endParaRPr>
          </a:p>
        </p:txBody>
      </p:sp>
    </p:spTree>
    <p:extLst>
      <p:ext uri="{BB962C8B-B14F-4D97-AF65-F5344CB8AC3E}">
        <p14:creationId xmlns:p14="http://schemas.microsoft.com/office/powerpoint/2010/main" xmlns="" val="1600584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914400"/>
            <a:ext cx="8534400" cy="762000"/>
          </a:xfrm>
        </p:spPr>
        <p:txBody>
          <a:bodyPr/>
          <a:lstStyle/>
          <a:p>
            <a:pPr algn="l" eaLnBrk="1" hangingPunct="1"/>
            <a:r>
              <a:rPr lang="en-US" sz="4200" dirty="0" smtClean="0">
                <a:solidFill>
                  <a:schemeClr val="folHlink"/>
                </a:solidFill>
                <a:latin typeface="Franklin Gothic Heavy" pitchFamily="34" charset="0"/>
              </a:rPr>
              <a:t>Background</a:t>
            </a:r>
          </a:p>
        </p:txBody>
      </p:sp>
      <p:sp>
        <p:nvSpPr>
          <p:cNvPr id="3075" name="Rectangle 3"/>
          <p:cNvSpPr>
            <a:spLocks noGrp="1" noChangeArrowheads="1"/>
          </p:cNvSpPr>
          <p:nvPr>
            <p:ph type="subTitle" idx="1"/>
          </p:nvPr>
        </p:nvSpPr>
        <p:spPr>
          <a:xfrm>
            <a:off x="609600" y="1600200"/>
            <a:ext cx="7924800" cy="3810000"/>
          </a:xfrm>
        </p:spPr>
        <p:txBody>
          <a:bodyPr/>
          <a:lstStyle/>
          <a:p>
            <a:pPr algn="l" eaLnBrk="1" hangingPunct="1">
              <a:spcBef>
                <a:spcPts val="0"/>
              </a:spcBef>
              <a:spcAft>
                <a:spcPts val="1200"/>
              </a:spcAft>
            </a:pPr>
            <a:r>
              <a:rPr lang="en-US" sz="2800" dirty="0" smtClean="0">
                <a:solidFill>
                  <a:srgbClr val="404040"/>
                </a:solidFill>
                <a:latin typeface="Arial" charset="0"/>
                <a:cs typeface="Arial" charset="0"/>
              </a:rPr>
              <a:t>Additionally, certain highly compensated employees are exempt from the FLSA’s overtime pay requirements if they are paid total annual compensation of at least $100,000, receive at least $455 per week paid on a salary or fee basis, perform office or non-manual work, and customarily and regularly perform at least one of the exempt duties or responsibilities of an executive, administrative, or professional employee.</a:t>
            </a:r>
            <a:endParaRPr lang="en-US" sz="2800" dirty="0">
              <a:solidFill>
                <a:srgbClr val="404040"/>
              </a:solidFill>
              <a:latin typeface="Arial" charset="0"/>
              <a:cs typeface="Arial" charset="0"/>
            </a:endParaRPr>
          </a:p>
        </p:txBody>
      </p:sp>
    </p:spTree>
    <p:extLst>
      <p:ext uri="{BB962C8B-B14F-4D97-AF65-F5344CB8AC3E}">
        <p14:creationId xmlns:p14="http://schemas.microsoft.com/office/powerpoint/2010/main" xmlns="" val="1600584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609600" y="1600200"/>
            <a:ext cx="7924800" cy="3429000"/>
          </a:xfrm>
        </p:spPr>
        <p:txBody>
          <a:bodyPr/>
          <a:lstStyle/>
          <a:p>
            <a:pPr eaLnBrk="1" hangingPunct="1">
              <a:lnSpc>
                <a:spcPct val="120000"/>
              </a:lnSpc>
              <a:spcBef>
                <a:spcPts val="0"/>
              </a:spcBef>
            </a:pPr>
            <a:r>
              <a:rPr lang="en-US" sz="5400" b="1" dirty="0" smtClean="0">
                <a:solidFill>
                  <a:schemeClr val="bg2">
                    <a:lumMod val="50000"/>
                  </a:schemeClr>
                </a:solidFill>
              </a:rPr>
              <a:t>DOL </a:t>
            </a:r>
          </a:p>
          <a:p>
            <a:pPr eaLnBrk="1" hangingPunct="1">
              <a:lnSpc>
                <a:spcPct val="120000"/>
              </a:lnSpc>
              <a:spcBef>
                <a:spcPts val="0"/>
              </a:spcBef>
            </a:pPr>
            <a:r>
              <a:rPr lang="en-US" sz="5400" b="1" dirty="0" smtClean="0">
                <a:solidFill>
                  <a:schemeClr val="bg2">
                    <a:lumMod val="50000"/>
                  </a:schemeClr>
                </a:solidFill>
              </a:rPr>
              <a:t>Requests for Comment</a:t>
            </a:r>
            <a:endParaRPr lang="en-US" sz="5400" b="1" dirty="0">
              <a:solidFill>
                <a:schemeClr val="bg2">
                  <a:lumMod val="50000"/>
                </a:schemeClr>
              </a:solidFill>
              <a:latin typeface="Arial" charset="0"/>
              <a:cs typeface="Arial" charset="0"/>
            </a:endParaRPr>
          </a:p>
        </p:txBody>
      </p:sp>
    </p:spTree>
    <p:extLst>
      <p:ext uri="{BB962C8B-B14F-4D97-AF65-F5344CB8AC3E}">
        <p14:creationId xmlns:p14="http://schemas.microsoft.com/office/powerpoint/2010/main" xmlns="" val="2097434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914400"/>
            <a:ext cx="8534400" cy="762000"/>
          </a:xfrm>
        </p:spPr>
        <p:txBody>
          <a:bodyPr/>
          <a:lstStyle/>
          <a:p>
            <a:pPr algn="l" eaLnBrk="1" hangingPunct="1"/>
            <a:r>
              <a:rPr lang="en-US" sz="4200" dirty="0" smtClean="0">
                <a:solidFill>
                  <a:schemeClr val="folHlink"/>
                </a:solidFill>
                <a:latin typeface="Franklin Gothic Heavy" pitchFamily="34" charset="0"/>
              </a:rPr>
              <a:t>DOL Requests for Comment</a:t>
            </a:r>
          </a:p>
        </p:txBody>
      </p:sp>
      <p:sp>
        <p:nvSpPr>
          <p:cNvPr id="3075" name="Rectangle 3"/>
          <p:cNvSpPr>
            <a:spLocks noGrp="1" noChangeArrowheads="1"/>
          </p:cNvSpPr>
          <p:nvPr>
            <p:ph type="subTitle" idx="1"/>
          </p:nvPr>
        </p:nvSpPr>
        <p:spPr>
          <a:xfrm>
            <a:off x="609600" y="1600200"/>
            <a:ext cx="7924800" cy="3810000"/>
          </a:xfrm>
        </p:spPr>
        <p:txBody>
          <a:bodyPr/>
          <a:lstStyle/>
          <a:p>
            <a:pPr algn="l" eaLnBrk="1" hangingPunct="1">
              <a:spcBef>
                <a:spcPts val="0"/>
              </a:spcBef>
              <a:spcAft>
                <a:spcPts val="1200"/>
              </a:spcAft>
            </a:pPr>
            <a:r>
              <a:rPr lang="en-US" sz="2800" dirty="0" smtClean="0">
                <a:solidFill>
                  <a:srgbClr val="404040"/>
                </a:solidFill>
                <a:latin typeface="Arial" charset="0"/>
                <a:cs typeface="Arial" charset="0"/>
              </a:rPr>
              <a:t>The DOL also seeks comments on a variety of issues throughout the proposal. For example, the DOL is specifically seeking comments from the public on whether to allow incentive compensation and nondiscretionary bonuses, such as a production bonus, to be considered in determining whether the salary-level test is satisfied. </a:t>
            </a:r>
            <a:endParaRPr lang="en-US" sz="2800" dirty="0">
              <a:solidFill>
                <a:srgbClr val="404040"/>
              </a:solidFill>
              <a:latin typeface="Arial" charset="0"/>
              <a:cs typeface="Arial" charset="0"/>
            </a:endParaRPr>
          </a:p>
        </p:txBody>
      </p:sp>
    </p:spTree>
    <p:extLst>
      <p:ext uri="{BB962C8B-B14F-4D97-AF65-F5344CB8AC3E}">
        <p14:creationId xmlns:p14="http://schemas.microsoft.com/office/powerpoint/2010/main" xmlns="" val="1600584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914400"/>
            <a:ext cx="8534400" cy="762000"/>
          </a:xfrm>
        </p:spPr>
        <p:txBody>
          <a:bodyPr/>
          <a:lstStyle/>
          <a:p>
            <a:pPr algn="l" eaLnBrk="1" hangingPunct="1"/>
            <a:r>
              <a:rPr lang="en-US" sz="4200" dirty="0" smtClean="0">
                <a:solidFill>
                  <a:schemeClr val="folHlink"/>
                </a:solidFill>
                <a:latin typeface="Franklin Gothic Heavy" pitchFamily="34" charset="0"/>
              </a:rPr>
              <a:t>DOL Requests for Comment</a:t>
            </a:r>
          </a:p>
        </p:txBody>
      </p:sp>
      <p:sp>
        <p:nvSpPr>
          <p:cNvPr id="3075" name="Rectangle 3"/>
          <p:cNvSpPr>
            <a:spLocks noGrp="1" noChangeArrowheads="1"/>
          </p:cNvSpPr>
          <p:nvPr>
            <p:ph type="subTitle" idx="1"/>
          </p:nvPr>
        </p:nvSpPr>
        <p:spPr>
          <a:xfrm>
            <a:off x="609600" y="1600200"/>
            <a:ext cx="7924800" cy="3810000"/>
          </a:xfrm>
        </p:spPr>
        <p:txBody>
          <a:bodyPr/>
          <a:lstStyle/>
          <a:p>
            <a:pPr algn="l" eaLnBrk="1" hangingPunct="1">
              <a:spcBef>
                <a:spcPts val="0"/>
              </a:spcBef>
              <a:spcAft>
                <a:spcPts val="1200"/>
              </a:spcAft>
            </a:pPr>
            <a:r>
              <a:rPr lang="en-US" sz="2800" dirty="0" smtClean="0">
                <a:solidFill>
                  <a:srgbClr val="404040"/>
                </a:solidFill>
                <a:latin typeface="Arial" charset="0"/>
                <a:cs typeface="Arial" charset="0"/>
              </a:rPr>
              <a:t>The DOL is also seeking comments regarding the methodology it should use in annually updating the minimum salary and compensation levels going forward. </a:t>
            </a:r>
            <a:endParaRPr lang="en-US" sz="2800" dirty="0">
              <a:solidFill>
                <a:srgbClr val="404040"/>
              </a:solidFill>
              <a:latin typeface="Arial" charset="0"/>
              <a:cs typeface="Arial" charset="0"/>
            </a:endParaRPr>
          </a:p>
        </p:txBody>
      </p:sp>
    </p:spTree>
    <p:extLst>
      <p:ext uri="{BB962C8B-B14F-4D97-AF65-F5344CB8AC3E}">
        <p14:creationId xmlns:p14="http://schemas.microsoft.com/office/powerpoint/2010/main" xmlns="" val="1600584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914400"/>
            <a:ext cx="8534400" cy="762000"/>
          </a:xfrm>
        </p:spPr>
        <p:txBody>
          <a:bodyPr/>
          <a:lstStyle/>
          <a:p>
            <a:pPr algn="l" eaLnBrk="1" hangingPunct="1"/>
            <a:r>
              <a:rPr lang="en-US" sz="4200" dirty="0" smtClean="0">
                <a:solidFill>
                  <a:schemeClr val="folHlink"/>
                </a:solidFill>
                <a:latin typeface="Franklin Gothic Heavy" pitchFamily="34" charset="0"/>
              </a:rPr>
              <a:t>DOL Requests for Comment</a:t>
            </a:r>
          </a:p>
        </p:txBody>
      </p:sp>
      <p:sp>
        <p:nvSpPr>
          <p:cNvPr id="3075" name="Rectangle 3"/>
          <p:cNvSpPr>
            <a:spLocks noGrp="1" noChangeArrowheads="1"/>
          </p:cNvSpPr>
          <p:nvPr>
            <p:ph type="subTitle" idx="1"/>
          </p:nvPr>
        </p:nvSpPr>
        <p:spPr>
          <a:xfrm>
            <a:off x="609600" y="1600200"/>
            <a:ext cx="7924800" cy="3810000"/>
          </a:xfrm>
        </p:spPr>
        <p:txBody>
          <a:bodyPr/>
          <a:lstStyle/>
          <a:p>
            <a:pPr algn="l" eaLnBrk="1" hangingPunct="1">
              <a:spcBef>
                <a:spcPts val="0"/>
              </a:spcBef>
              <a:spcAft>
                <a:spcPts val="1200"/>
              </a:spcAft>
            </a:pPr>
            <a:r>
              <a:rPr lang="en-US" sz="2800" dirty="0" smtClean="0">
                <a:solidFill>
                  <a:srgbClr val="404040"/>
                </a:solidFill>
                <a:latin typeface="Arial" charset="0"/>
                <a:cs typeface="Arial" charset="0"/>
              </a:rPr>
              <a:t>No changes in the duties test are included in the proposed rulemaking. Nonetheless, the DOL is seeking comments on whether the current duties test is working to effectively screen out employees who are not bona fide white collar exempt employees. </a:t>
            </a:r>
            <a:endParaRPr lang="en-US" sz="2800" dirty="0">
              <a:solidFill>
                <a:srgbClr val="404040"/>
              </a:solidFill>
              <a:latin typeface="Arial" charset="0"/>
              <a:cs typeface="Arial" charset="0"/>
            </a:endParaRPr>
          </a:p>
        </p:txBody>
      </p:sp>
    </p:spTree>
    <p:extLst>
      <p:ext uri="{BB962C8B-B14F-4D97-AF65-F5344CB8AC3E}">
        <p14:creationId xmlns:p14="http://schemas.microsoft.com/office/powerpoint/2010/main" xmlns="" val="1600584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914400"/>
            <a:ext cx="8534400" cy="762000"/>
          </a:xfrm>
        </p:spPr>
        <p:txBody>
          <a:bodyPr/>
          <a:lstStyle/>
          <a:p>
            <a:pPr algn="l" eaLnBrk="1" hangingPunct="1"/>
            <a:r>
              <a:rPr lang="en-US" sz="4200" dirty="0" smtClean="0">
                <a:solidFill>
                  <a:schemeClr val="folHlink"/>
                </a:solidFill>
                <a:latin typeface="Franklin Gothic Heavy" pitchFamily="34" charset="0"/>
              </a:rPr>
              <a:t>DOL Requests for Comment</a:t>
            </a:r>
          </a:p>
        </p:txBody>
      </p:sp>
      <p:sp>
        <p:nvSpPr>
          <p:cNvPr id="3075" name="Rectangle 3"/>
          <p:cNvSpPr>
            <a:spLocks noGrp="1" noChangeArrowheads="1"/>
          </p:cNvSpPr>
          <p:nvPr>
            <p:ph type="subTitle" idx="1"/>
          </p:nvPr>
        </p:nvSpPr>
        <p:spPr>
          <a:xfrm>
            <a:off x="609600" y="1600200"/>
            <a:ext cx="7924800" cy="3810000"/>
          </a:xfrm>
        </p:spPr>
        <p:txBody>
          <a:bodyPr/>
          <a:lstStyle/>
          <a:p>
            <a:pPr algn="l" eaLnBrk="1" hangingPunct="1">
              <a:spcBef>
                <a:spcPts val="0"/>
              </a:spcBef>
              <a:spcAft>
                <a:spcPts val="1200"/>
              </a:spcAft>
            </a:pPr>
            <a:r>
              <a:rPr lang="en-US" sz="2800" dirty="0" smtClean="0">
                <a:solidFill>
                  <a:srgbClr val="404040"/>
                </a:solidFill>
                <a:latin typeface="Arial" charset="0"/>
                <a:cs typeface="Arial" charset="0"/>
              </a:rPr>
              <a:t>Specifically, the DOL is soliciting comments on</a:t>
            </a:r>
          </a:p>
          <a:p>
            <a:pPr marL="463550" indent="-463550" algn="l" eaLnBrk="1" hangingPunct="1">
              <a:spcBef>
                <a:spcPts val="0"/>
              </a:spcBef>
              <a:spcAft>
                <a:spcPts val="1200"/>
              </a:spcAft>
              <a:buFont typeface="Arial" pitchFamily="34" charset="0"/>
              <a:buChar char="•"/>
            </a:pPr>
            <a:r>
              <a:rPr lang="en-US" sz="2800" dirty="0" smtClean="0">
                <a:solidFill>
                  <a:srgbClr val="404040"/>
                </a:solidFill>
                <a:latin typeface="Arial" charset="0"/>
                <a:cs typeface="Arial" charset="0"/>
              </a:rPr>
              <a:t>W</a:t>
            </a:r>
            <a:r>
              <a:rPr lang="en-US" sz="2800" dirty="0" smtClean="0">
                <a:solidFill>
                  <a:srgbClr val="404040"/>
                </a:solidFill>
                <a:latin typeface="Arial" charset="0"/>
                <a:cs typeface="Arial" charset="0"/>
              </a:rPr>
              <a:t>hat</a:t>
            </a:r>
            <a:r>
              <a:rPr lang="en-US" sz="2800" dirty="0" smtClean="0">
                <a:solidFill>
                  <a:srgbClr val="404040"/>
                </a:solidFill>
                <a:latin typeface="Arial" charset="0"/>
                <a:cs typeface="Arial" charset="0"/>
              </a:rPr>
              <a:t>, if any, changes should be made to the duties test; </a:t>
            </a:r>
          </a:p>
          <a:p>
            <a:pPr marL="463550" indent="-463550" algn="l" eaLnBrk="1" hangingPunct="1">
              <a:spcBef>
                <a:spcPts val="0"/>
              </a:spcBef>
              <a:spcAft>
                <a:spcPts val="1200"/>
              </a:spcAft>
              <a:buFont typeface="Arial" pitchFamily="34" charset="0"/>
              <a:buChar char="•"/>
            </a:pPr>
            <a:r>
              <a:rPr lang="en-US" sz="2800" dirty="0" smtClean="0">
                <a:solidFill>
                  <a:srgbClr val="404040"/>
                </a:solidFill>
                <a:latin typeface="Arial" charset="0"/>
                <a:cs typeface="Arial" charset="0"/>
              </a:rPr>
              <a:t>W</a:t>
            </a:r>
            <a:r>
              <a:rPr lang="en-US" sz="2800" dirty="0" smtClean="0">
                <a:solidFill>
                  <a:srgbClr val="404040"/>
                </a:solidFill>
                <a:latin typeface="Arial" charset="0"/>
                <a:cs typeface="Arial" charset="0"/>
              </a:rPr>
              <a:t>hether </a:t>
            </a:r>
            <a:r>
              <a:rPr lang="en-US" sz="2800" dirty="0" smtClean="0">
                <a:solidFill>
                  <a:srgbClr val="404040"/>
                </a:solidFill>
                <a:latin typeface="Arial" charset="0"/>
                <a:cs typeface="Arial" charset="0"/>
              </a:rPr>
              <a:t>employees should be required to spend a minimum amount of time performing work that is their primary duty in or to quality for an exemption (i.e., a requirement similar to California’s 50% requirement for exempt employees); </a:t>
            </a:r>
            <a:endParaRPr lang="en-US" sz="2800" dirty="0">
              <a:solidFill>
                <a:srgbClr val="404040"/>
              </a:solidFill>
              <a:latin typeface="Arial" charset="0"/>
              <a:cs typeface="Arial" charset="0"/>
            </a:endParaRPr>
          </a:p>
        </p:txBody>
      </p:sp>
    </p:spTree>
    <p:extLst>
      <p:ext uri="{BB962C8B-B14F-4D97-AF65-F5344CB8AC3E}">
        <p14:creationId xmlns:p14="http://schemas.microsoft.com/office/powerpoint/2010/main" xmlns="" val="1600584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914400"/>
            <a:ext cx="8534400" cy="762000"/>
          </a:xfrm>
        </p:spPr>
        <p:txBody>
          <a:bodyPr/>
          <a:lstStyle/>
          <a:p>
            <a:pPr algn="l" eaLnBrk="1" hangingPunct="1"/>
            <a:r>
              <a:rPr lang="en-US" sz="4200" dirty="0" smtClean="0">
                <a:solidFill>
                  <a:schemeClr val="folHlink"/>
                </a:solidFill>
                <a:latin typeface="Franklin Gothic Heavy" pitchFamily="34" charset="0"/>
              </a:rPr>
              <a:t>DOL Requests for Comment</a:t>
            </a:r>
          </a:p>
        </p:txBody>
      </p:sp>
      <p:sp>
        <p:nvSpPr>
          <p:cNvPr id="3075" name="Rectangle 3"/>
          <p:cNvSpPr>
            <a:spLocks noGrp="1" noChangeArrowheads="1"/>
          </p:cNvSpPr>
          <p:nvPr>
            <p:ph type="subTitle" idx="1"/>
          </p:nvPr>
        </p:nvSpPr>
        <p:spPr>
          <a:xfrm>
            <a:off x="609600" y="1600200"/>
            <a:ext cx="7924800" cy="3810000"/>
          </a:xfrm>
        </p:spPr>
        <p:txBody>
          <a:bodyPr/>
          <a:lstStyle/>
          <a:p>
            <a:pPr marL="463550" indent="-463550" algn="l" eaLnBrk="1" hangingPunct="1">
              <a:spcBef>
                <a:spcPts val="0"/>
              </a:spcBef>
              <a:spcAft>
                <a:spcPts val="1200"/>
              </a:spcAft>
              <a:buFont typeface="Arial" pitchFamily="34" charset="0"/>
              <a:buChar char="•"/>
            </a:pPr>
            <a:r>
              <a:rPr lang="en-US" sz="2800" dirty="0" smtClean="0">
                <a:solidFill>
                  <a:srgbClr val="404040"/>
                </a:solidFill>
                <a:latin typeface="Arial" charset="0"/>
                <a:cs typeface="Arial" charset="0"/>
              </a:rPr>
              <a:t>W</a:t>
            </a:r>
            <a:r>
              <a:rPr lang="en-US" sz="2800" dirty="0" smtClean="0">
                <a:solidFill>
                  <a:srgbClr val="404040"/>
                </a:solidFill>
                <a:latin typeface="Arial" charset="0"/>
                <a:cs typeface="Arial" charset="0"/>
              </a:rPr>
              <a:t>hether </a:t>
            </a:r>
            <a:r>
              <a:rPr lang="en-US" sz="2800" dirty="0" smtClean="0">
                <a:solidFill>
                  <a:srgbClr val="404040"/>
                </a:solidFill>
                <a:latin typeface="Arial" charset="0"/>
                <a:cs typeface="Arial" charset="0"/>
              </a:rPr>
              <a:t>the DOL should reinstitute the long/short duties test used prior to the 2004 revisions to the regulations; </a:t>
            </a:r>
          </a:p>
          <a:p>
            <a:pPr marL="463550" indent="-463550" algn="l" eaLnBrk="1" hangingPunct="1">
              <a:spcBef>
                <a:spcPts val="0"/>
              </a:spcBef>
              <a:spcAft>
                <a:spcPts val="1200"/>
              </a:spcAft>
              <a:buFont typeface="Arial" pitchFamily="34" charset="0"/>
              <a:buChar char="•"/>
            </a:pPr>
            <a:r>
              <a:rPr lang="en-US" sz="2800" dirty="0" smtClean="0">
                <a:solidFill>
                  <a:srgbClr val="404040"/>
                </a:solidFill>
                <a:latin typeface="Arial" charset="0"/>
                <a:cs typeface="Arial" charset="0"/>
              </a:rPr>
              <a:t>W</a:t>
            </a:r>
            <a:r>
              <a:rPr lang="en-US" sz="2800" dirty="0" smtClean="0">
                <a:solidFill>
                  <a:srgbClr val="404040"/>
                </a:solidFill>
                <a:latin typeface="Arial" charset="0"/>
                <a:cs typeface="Arial" charset="0"/>
              </a:rPr>
              <a:t>hether </a:t>
            </a:r>
            <a:r>
              <a:rPr lang="en-US" sz="2800" dirty="0" smtClean="0">
                <a:solidFill>
                  <a:srgbClr val="404040"/>
                </a:solidFill>
                <a:latin typeface="Arial" charset="0"/>
                <a:cs typeface="Arial" charset="0"/>
              </a:rPr>
              <a:t>additional examples of how the exemption may apply to specific jobs should be included in the regulations; </a:t>
            </a:r>
            <a:endParaRPr lang="en-US" sz="2800" dirty="0">
              <a:solidFill>
                <a:srgbClr val="404040"/>
              </a:solidFill>
              <a:latin typeface="Arial" charset="0"/>
              <a:cs typeface="Arial" charset="0"/>
            </a:endParaRPr>
          </a:p>
        </p:txBody>
      </p:sp>
    </p:spTree>
    <p:extLst>
      <p:ext uri="{BB962C8B-B14F-4D97-AF65-F5344CB8AC3E}">
        <p14:creationId xmlns:p14="http://schemas.microsoft.com/office/powerpoint/2010/main" xmlns="" val="1600584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1600200"/>
            <a:ext cx="8534400" cy="1981200"/>
          </a:xfrm>
        </p:spPr>
        <p:txBody>
          <a:bodyPr/>
          <a:lstStyle/>
          <a:p>
            <a:pPr marL="344488" indent="-344488">
              <a:spcAft>
                <a:spcPts val="0"/>
              </a:spcAft>
            </a:pPr>
            <a:r>
              <a:rPr lang="en-US" sz="6000" dirty="0" smtClean="0">
                <a:solidFill>
                  <a:srgbClr val="FFFFFF"/>
                </a:solidFill>
                <a:latin typeface="Franklin Gothic Heavy"/>
              </a:rPr>
              <a:t>The Endangered Species – Your Exempt Workforce</a:t>
            </a:r>
            <a:endParaRPr lang="en-US" sz="6000" dirty="0">
              <a:solidFill>
                <a:srgbClr val="FFFFFF"/>
              </a:solidFill>
              <a:latin typeface="Franklin Gothic Heavy"/>
            </a:endParaRPr>
          </a:p>
        </p:txBody>
      </p:sp>
      <p:sp>
        <p:nvSpPr>
          <p:cNvPr id="3" name="TextBox 2"/>
          <p:cNvSpPr txBox="1"/>
          <p:nvPr/>
        </p:nvSpPr>
        <p:spPr>
          <a:xfrm>
            <a:off x="1371600" y="4267200"/>
            <a:ext cx="6400800" cy="1384995"/>
          </a:xfrm>
          <a:prstGeom prst="rect">
            <a:avLst/>
          </a:prstGeom>
          <a:noFill/>
        </p:spPr>
        <p:txBody>
          <a:bodyPr wrap="square" rtlCol="0">
            <a:spAutoFit/>
          </a:bodyPr>
          <a:lstStyle/>
          <a:p>
            <a:pPr algn="ctr"/>
            <a:r>
              <a:rPr lang="en-US" sz="2800" dirty="0" smtClean="0">
                <a:solidFill>
                  <a:schemeClr val="accent3"/>
                </a:solidFill>
              </a:rPr>
              <a:t>How to Prepare for the Department of Labor’s Higher Salary Requirement and Revamping of the Duties Test</a:t>
            </a:r>
            <a:endParaRPr lang="en-US" sz="2800" dirty="0">
              <a:solidFill>
                <a:schemeClr val="accent3"/>
              </a:solidFill>
            </a:endParaRPr>
          </a:p>
        </p:txBody>
      </p:sp>
    </p:spTree>
    <p:extLst>
      <p:ext uri="{BB962C8B-B14F-4D97-AF65-F5344CB8AC3E}">
        <p14:creationId xmlns:p14="http://schemas.microsoft.com/office/powerpoint/2010/main" xmlns="" val="2183294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914400"/>
            <a:ext cx="8534400" cy="762000"/>
          </a:xfrm>
        </p:spPr>
        <p:txBody>
          <a:bodyPr/>
          <a:lstStyle/>
          <a:p>
            <a:pPr algn="l" eaLnBrk="1" hangingPunct="1"/>
            <a:r>
              <a:rPr lang="en-US" sz="4200" dirty="0" smtClean="0">
                <a:solidFill>
                  <a:schemeClr val="folHlink"/>
                </a:solidFill>
                <a:latin typeface="Franklin Gothic Heavy" pitchFamily="34" charset="0"/>
              </a:rPr>
              <a:t>DOL Requests for Comment</a:t>
            </a:r>
          </a:p>
        </p:txBody>
      </p:sp>
      <p:sp>
        <p:nvSpPr>
          <p:cNvPr id="3075" name="Rectangle 3"/>
          <p:cNvSpPr>
            <a:spLocks noGrp="1" noChangeArrowheads="1"/>
          </p:cNvSpPr>
          <p:nvPr>
            <p:ph type="subTitle" idx="1"/>
          </p:nvPr>
        </p:nvSpPr>
        <p:spPr>
          <a:xfrm>
            <a:off x="609600" y="1600200"/>
            <a:ext cx="7924800" cy="3810000"/>
          </a:xfrm>
        </p:spPr>
        <p:txBody>
          <a:bodyPr/>
          <a:lstStyle/>
          <a:p>
            <a:pPr marL="463550" indent="-463550" algn="l" eaLnBrk="1" hangingPunct="1">
              <a:spcBef>
                <a:spcPts val="0"/>
              </a:spcBef>
              <a:spcAft>
                <a:spcPts val="1200"/>
              </a:spcAft>
              <a:buFont typeface="Arial" pitchFamily="34" charset="0"/>
              <a:buChar char="•"/>
            </a:pPr>
            <a:r>
              <a:rPr lang="en-US" sz="2800" dirty="0" smtClean="0">
                <a:solidFill>
                  <a:srgbClr val="404040"/>
                </a:solidFill>
                <a:latin typeface="Arial" charset="0"/>
                <a:cs typeface="Arial" charset="0"/>
              </a:rPr>
              <a:t>W</a:t>
            </a:r>
            <a:r>
              <a:rPr lang="en-US" sz="2800" dirty="0" smtClean="0">
                <a:solidFill>
                  <a:srgbClr val="404040"/>
                </a:solidFill>
                <a:latin typeface="Arial" charset="0"/>
                <a:cs typeface="Arial" charset="0"/>
              </a:rPr>
              <a:t>hether </a:t>
            </a:r>
            <a:r>
              <a:rPr lang="en-US" sz="2800" dirty="0" smtClean="0">
                <a:solidFill>
                  <a:srgbClr val="404040"/>
                </a:solidFill>
                <a:latin typeface="Arial" charset="0"/>
                <a:cs typeface="Arial" charset="0"/>
              </a:rPr>
              <a:t>the concurrent duties regulation for executive employees should be changed; and</a:t>
            </a:r>
          </a:p>
          <a:p>
            <a:pPr marL="463550" indent="-463550" algn="l" eaLnBrk="1" hangingPunct="1">
              <a:spcBef>
                <a:spcPts val="0"/>
              </a:spcBef>
              <a:spcAft>
                <a:spcPts val="1200"/>
              </a:spcAft>
              <a:buFont typeface="Arial" pitchFamily="34" charset="0"/>
              <a:buChar char="•"/>
            </a:pPr>
            <a:r>
              <a:rPr lang="en-US" sz="2800" dirty="0" smtClean="0">
                <a:solidFill>
                  <a:srgbClr val="404040"/>
                </a:solidFill>
                <a:latin typeface="Arial" charset="0"/>
                <a:cs typeface="Arial" charset="0"/>
              </a:rPr>
              <a:t>S</a:t>
            </a:r>
            <a:r>
              <a:rPr lang="en-US" sz="2800" dirty="0" smtClean="0">
                <a:solidFill>
                  <a:srgbClr val="404040"/>
                </a:solidFill>
                <a:latin typeface="Arial" charset="0"/>
                <a:cs typeface="Arial" charset="0"/>
              </a:rPr>
              <a:t>uggestions </a:t>
            </a:r>
            <a:r>
              <a:rPr lang="en-US" sz="2800" dirty="0" smtClean="0">
                <a:solidFill>
                  <a:srgbClr val="404040"/>
                </a:solidFill>
                <a:latin typeface="Arial" charset="0"/>
                <a:cs typeface="Arial" charset="0"/>
              </a:rPr>
              <a:t>regarding further examples of the application of white collar exemptions to employees in computer-related fields.</a:t>
            </a:r>
            <a:endParaRPr lang="en-US" sz="2800" dirty="0">
              <a:solidFill>
                <a:srgbClr val="404040"/>
              </a:solidFill>
              <a:latin typeface="Arial" charset="0"/>
              <a:cs typeface="Arial" charset="0"/>
            </a:endParaRPr>
          </a:p>
        </p:txBody>
      </p:sp>
    </p:spTree>
    <p:extLst>
      <p:ext uri="{BB962C8B-B14F-4D97-AF65-F5344CB8AC3E}">
        <p14:creationId xmlns:p14="http://schemas.microsoft.com/office/powerpoint/2010/main" xmlns="" val="1600584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914400"/>
            <a:ext cx="8534400" cy="762000"/>
          </a:xfrm>
        </p:spPr>
        <p:txBody>
          <a:bodyPr/>
          <a:lstStyle/>
          <a:p>
            <a:pPr algn="l" eaLnBrk="1" hangingPunct="1"/>
            <a:r>
              <a:rPr lang="en-US" sz="4200" dirty="0" smtClean="0">
                <a:solidFill>
                  <a:schemeClr val="folHlink"/>
                </a:solidFill>
                <a:latin typeface="Franklin Gothic Heavy" pitchFamily="34" charset="0"/>
              </a:rPr>
              <a:t>DOL Requests for Comment</a:t>
            </a:r>
          </a:p>
        </p:txBody>
      </p:sp>
      <p:sp>
        <p:nvSpPr>
          <p:cNvPr id="3075" name="Rectangle 3"/>
          <p:cNvSpPr>
            <a:spLocks noGrp="1" noChangeArrowheads="1"/>
          </p:cNvSpPr>
          <p:nvPr>
            <p:ph type="subTitle" idx="1"/>
          </p:nvPr>
        </p:nvSpPr>
        <p:spPr>
          <a:xfrm>
            <a:off x="609600" y="1600200"/>
            <a:ext cx="7924800" cy="3810000"/>
          </a:xfrm>
        </p:spPr>
        <p:txBody>
          <a:bodyPr/>
          <a:lstStyle/>
          <a:p>
            <a:pPr algn="l" eaLnBrk="1" hangingPunct="1">
              <a:spcBef>
                <a:spcPts val="0"/>
              </a:spcBef>
              <a:spcAft>
                <a:spcPts val="1200"/>
              </a:spcAft>
            </a:pPr>
            <a:r>
              <a:rPr lang="en-US" sz="2800" dirty="0" smtClean="0">
                <a:solidFill>
                  <a:srgbClr val="404040"/>
                </a:solidFill>
                <a:latin typeface="Arial" charset="0"/>
                <a:cs typeface="Arial" charset="0"/>
              </a:rPr>
              <a:t>The 295-page proposal was posted on the DOL’s website on June 30.  Comments are due 60 days after publication, which means that the deadline for submitting comments will be early September, unless an extension to the comment period is granted. </a:t>
            </a:r>
            <a:endParaRPr lang="en-US" sz="2800" dirty="0">
              <a:solidFill>
                <a:srgbClr val="404040"/>
              </a:solidFill>
              <a:latin typeface="Arial" charset="0"/>
              <a:cs typeface="Arial" charset="0"/>
            </a:endParaRPr>
          </a:p>
        </p:txBody>
      </p:sp>
    </p:spTree>
    <p:extLst>
      <p:ext uri="{BB962C8B-B14F-4D97-AF65-F5344CB8AC3E}">
        <p14:creationId xmlns:p14="http://schemas.microsoft.com/office/powerpoint/2010/main" xmlns="" val="1600584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914400"/>
            <a:ext cx="8534400" cy="762000"/>
          </a:xfrm>
        </p:spPr>
        <p:txBody>
          <a:bodyPr/>
          <a:lstStyle/>
          <a:p>
            <a:pPr algn="l" eaLnBrk="1" hangingPunct="1"/>
            <a:r>
              <a:rPr lang="en-US" sz="4200" dirty="0" smtClean="0">
                <a:solidFill>
                  <a:schemeClr val="folHlink"/>
                </a:solidFill>
                <a:latin typeface="Franklin Gothic Heavy" pitchFamily="34" charset="0"/>
              </a:rPr>
              <a:t>DOL Requests for Comment</a:t>
            </a:r>
          </a:p>
        </p:txBody>
      </p:sp>
      <p:sp>
        <p:nvSpPr>
          <p:cNvPr id="3075" name="Rectangle 3"/>
          <p:cNvSpPr>
            <a:spLocks noGrp="1" noChangeArrowheads="1"/>
          </p:cNvSpPr>
          <p:nvPr>
            <p:ph type="subTitle" idx="1"/>
          </p:nvPr>
        </p:nvSpPr>
        <p:spPr>
          <a:xfrm>
            <a:off x="609600" y="1600200"/>
            <a:ext cx="7924800" cy="3810000"/>
          </a:xfrm>
        </p:spPr>
        <p:txBody>
          <a:bodyPr/>
          <a:lstStyle/>
          <a:p>
            <a:pPr algn="l" eaLnBrk="1" hangingPunct="1">
              <a:spcBef>
                <a:spcPts val="0"/>
              </a:spcBef>
              <a:spcAft>
                <a:spcPts val="1200"/>
              </a:spcAft>
            </a:pPr>
            <a:r>
              <a:rPr lang="en-US" sz="2800" dirty="0" smtClean="0">
                <a:solidFill>
                  <a:srgbClr val="404040"/>
                </a:solidFill>
                <a:latin typeface="Arial" charset="0"/>
                <a:cs typeface="Arial" charset="0"/>
              </a:rPr>
              <a:t>At this point, it is unclear when the final regulations will be published, but we do not expect them to be issued before 2016.  The effective date of the new regulations likely will occur at least 30–60 days after the final regulations are published.</a:t>
            </a:r>
            <a:endParaRPr lang="en-US" sz="2800" dirty="0">
              <a:solidFill>
                <a:srgbClr val="404040"/>
              </a:solidFill>
              <a:latin typeface="Arial" charset="0"/>
              <a:cs typeface="Arial" charset="0"/>
            </a:endParaRPr>
          </a:p>
        </p:txBody>
      </p:sp>
    </p:spTree>
    <p:extLst>
      <p:ext uri="{BB962C8B-B14F-4D97-AF65-F5344CB8AC3E}">
        <p14:creationId xmlns:p14="http://schemas.microsoft.com/office/powerpoint/2010/main" xmlns="" val="16005848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685800" y="2057400"/>
            <a:ext cx="7924800" cy="3429000"/>
          </a:xfrm>
        </p:spPr>
        <p:txBody>
          <a:bodyPr/>
          <a:lstStyle/>
          <a:p>
            <a:pPr eaLnBrk="1" hangingPunct="1">
              <a:lnSpc>
                <a:spcPct val="120000"/>
              </a:lnSpc>
              <a:spcBef>
                <a:spcPts val="0"/>
              </a:spcBef>
            </a:pPr>
            <a:r>
              <a:rPr lang="en-US" sz="5400" b="1" dirty="0" smtClean="0">
                <a:solidFill>
                  <a:schemeClr val="bg2">
                    <a:lumMod val="50000"/>
                  </a:schemeClr>
                </a:solidFill>
              </a:rPr>
              <a:t>Conclusion</a:t>
            </a:r>
            <a:endParaRPr lang="en-US" sz="5400" b="1" dirty="0">
              <a:solidFill>
                <a:schemeClr val="bg2">
                  <a:lumMod val="50000"/>
                </a:schemeClr>
              </a:solidFill>
              <a:latin typeface="Arial" charset="0"/>
              <a:cs typeface="Arial" charset="0"/>
            </a:endParaRPr>
          </a:p>
        </p:txBody>
      </p:sp>
    </p:spTree>
    <p:extLst>
      <p:ext uri="{BB962C8B-B14F-4D97-AF65-F5344CB8AC3E}">
        <p14:creationId xmlns:p14="http://schemas.microsoft.com/office/powerpoint/2010/main" xmlns="" val="20974343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914400"/>
            <a:ext cx="8534400" cy="762000"/>
          </a:xfrm>
        </p:spPr>
        <p:txBody>
          <a:bodyPr/>
          <a:lstStyle/>
          <a:p>
            <a:pPr algn="l" eaLnBrk="1" hangingPunct="1"/>
            <a:r>
              <a:rPr lang="en-US" sz="4200" dirty="0" smtClean="0">
                <a:solidFill>
                  <a:schemeClr val="folHlink"/>
                </a:solidFill>
                <a:latin typeface="Franklin Gothic Heavy" pitchFamily="34" charset="0"/>
              </a:rPr>
              <a:t>Conclusion</a:t>
            </a:r>
          </a:p>
        </p:txBody>
      </p:sp>
      <p:sp>
        <p:nvSpPr>
          <p:cNvPr id="3075" name="Rectangle 3"/>
          <p:cNvSpPr>
            <a:spLocks noGrp="1" noChangeArrowheads="1"/>
          </p:cNvSpPr>
          <p:nvPr>
            <p:ph type="subTitle" idx="1"/>
          </p:nvPr>
        </p:nvSpPr>
        <p:spPr>
          <a:xfrm>
            <a:off x="609600" y="1600200"/>
            <a:ext cx="7924800" cy="3810000"/>
          </a:xfrm>
        </p:spPr>
        <p:txBody>
          <a:bodyPr/>
          <a:lstStyle/>
          <a:p>
            <a:pPr algn="l" eaLnBrk="1" hangingPunct="1">
              <a:spcBef>
                <a:spcPts val="0"/>
              </a:spcBef>
              <a:spcAft>
                <a:spcPts val="1200"/>
              </a:spcAft>
            </a:pPr>
            <a:r>
              <a:rPr lang="en-US" sz="2800" dirty="0" smtClean="0">
                <a:solidFill>
                  <a:srgbClr val="404040"/>
                </a:solidFill>
                <a:latin typeface="Arial" charset="0"/>
                <a:cs typeface="Arial" charset="0"/>
              </a:rPr>
              <a:t>The proposed revisions to the FLSA’s white collar exemptions are designed to extend overtime protections to millions of employees.</a:t>
            </a:r>
          </a:p>
          <a:p>
            <a:pPr algn="l" eaLnBrk="1" hangingPunct="1">
              <a:spcBef>
                <a:spcPts val="0"/>
              </a:spcBef>
              <a:spcAft>
                <a:spcPts val="1200"/>
              </a:spcAft>
            </a:pPr>
            <a:r>
              <a:rPr lang="en-US" sz="2800" dirty="0" smtClean="0">
                <a:solidFill>
                  <a:srgbClr val="404040"/>
                </a:solidFill>
                <a:latin typeface="Arial" charset="0"/>
                <a:cs typeface="Arial" charset="0"/>
              </a:rPr>
              <a:t>Employers should consider the following actions.</a:t>
            </a:r>
            <a:endParaRPr lang="en-US" sz="2800" dirty="0">
              <a:solidFill>
                <a:srgbClr val="404040"/>
              </a:solidFill>
              <a:latin typeface="Arial" charset="0"/>
              <a:cs typeface="Arial" charset="0"/>
            </a:endParaRPr>
          </a:p>
        </p:txBody>
      </p:sp>
    </p:spTree>
    <p:extLst>
      <p:ext uri="{BB962C8B-B14F-4D97-AF65-F5344CB8AC3E}">
        <p14:creationId xmlns:p14="http://schemas.microsoft.com/office/powerpoint/2010/main" xmlns="" val="1600584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914400"/>
            <a:ext cx="8534400" cy="762000"/>
          </a:xfrm>
        </p:spPr>
        <p:txBody>
          <a:bodyPr/>
          <a:lstStyle/>
          <a:p>
            <a:pPr algn="l" eaLnBrk="1" hangingPunct="1"/>
            <a:r>
              <a:rPr lang="en-US" sz="4200" dirty="0" smtClean="0">
                <a:solidFill>
                  <a:schemeClr val="folHlink"/>
                </a:solidFill>
                <a:latin typeface="Franklin Gothic Heavy" pitchFamily="34" charset="0"/>
              </a:rPr>
              <a:t>Conclusion</a:t>
            </a:r>
          </a:p>
        </p:txBody>
      </p:sp>
      <p:sp>
        <p:nvSpPr>
          <p:cNvPr id="3075" name="Rectangle 3"/>
          <p:cNvSpPr>
            <a:spLocks noGrp="1" noChangeArrowheads="1"/>
          </p:cNvSpPr>
          <p:nvPr>
            <p:ph type="subTitle" idx="1"/>
          </p:nvPr>
        </p:nvSpPr>
        <p:spPr>
          <a:xfrm>
            <a:off x="609600" y="1600200"/>
            <a:ext cx="7924800" cy="3810000"/>
          </a:xfrm>
        </p:spPr>
        <p:txBody>
          <a:bodyPr/>
          <a:lstStyle/>
          <a:p>
            <a:pPr algn="l" eaLnBrk="1" hangingPunct="1">
              <a:spcBef>
                <a:spcPts val="0"/>
              </a:spcBef>
              <a:spcAft>
                <a:spcPts val="1200"/>
              </a:spcAft>
            </a:pPr>
            <a:r>
              <a:rPr lang="en-US" sz="2800" dirty="0" smtClean="0">
                <a:solidFill>
                  <a:srgbClr val="404040"/>
                </a:solidFill>
                <a:latin typeface="Arial" charset="0"/>
                <a:cs typeface="Arial" charset="0"/>
              </a:rPr>
              <a:t>First, companies and trade associations affected by the proposal and possible changes to the duties tests should consider submitting comments to ensure that the regulatory record reflects the true impact of any proposed changes and to shape the final rule.</a:t>
            </a:r>
            <a:endParaRPr lang="en-US" sz="2800" dirty="0">
              <a:solidFill>
                <a:srgbClr val="404040"/>
              </a:solidFill>
              <a:latin typeface="Arial" charset="0"/>
              <a:cs typeface="Arial" charset="0"/>
            </a:endParaRPr>
          </a:p>
        </p:txBody>
      </p:sp>
    </p:spTree>
    <p:extLst>
      <p:ext uri="{BB962C8B-B14F-4D97-AF65-F5344CB8AC3E}">
        <p14:creationId xmlns:p14="http://schemas.microsoft.com/office/powerpoint/2010/main" xmlns="" val="16005848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914400"/>
            <a:ext cx="8534400" cy="762000"/>
          </a:xfrm>
        </p:spPr>
        <p:txBody>
          <a:bodyPr/>
          <a:lstStyle/>
          <a:p>
            <a:pPr algn="l" eaLnBrk="1" hangingPunct="1"/>
            <a:r>
              <a:rPr lang="en-US" sz="4200" dirty="0" smtClean="0">
                <a:solidFill>
                  <a:schemeClr val="folHlink"/>
                </a:solidFill>
                <a:latin typeface="Franklin Gothic Heavy" pitchFamily="34" charset="0"/>
              </a:rPr>
              <a:t>Conclusion</a:t>
            </a:r>
          </a:p>
        </p:txBody>
      </p:sp>
      <p:sp>
        <p:nvSpPr>
          <p:cNvPr id="3075" name="Rectangle 3"/>
          <p:cNvSpPr>
            <a:spLocks noGrp="1" noChangeArrowheads="1"/>
          </p:cNvSpPr>
          <p:nvPr>
            <p:ph type="subTitle" idx="1"/>
          </p:nvPr>
        </p:nvSpPr>
        <p:spPr>
          <a:xfrm>
            <a:off x="609600" y="1600200"/>
            <a:ext cx="7924800" cy="3810000"/>
          </a:xfrm>
        </p:spPr>
        <p:txBody>
          <a:bodyPr/>
          <a:lstStyle/>
          <a:p>
            <a:pPr algn="l" eaLnBrk="1" hangingPunct="1">
              <a:spcBef>
                <a:spcPts val="0"/>
              </a:spcBef>
              <a:spcAft>
                <a:spcPts val="1200"/>
              </a:spcAft>
            </a:pPr>
            <a:r>
              <a:rPr lang="en-US" sz="2800" dirty="0" smtClean="0">
                <a:solidFill>
                  <a:srgbClr val="404040"/>
                </a:solidFill>
                <a:latin typeface="Arial" charset="0"/>
                <a:cs typeface="Arial" charset="0"/>
              </a:rPr>
              <a:t>Second, the significant increase in the compensation required to meet the proposed salary-level test will likely affect long-standing staffing and compensation models. Additionally, the publicity generated by the proposed changes may cause a number of employees to question whether they are properly classified. </a:t>
            </a:r>
            <a:endParaRPr lang="en-US" sz="2800" dirty="0">
              <a:solidFill>
                <a:srgbClr val="404040"/>
              </a:solidFill>
              <a:latin typeface="Arial" charset="0"/>
              <a:cs typeface="Arial" charset="0"/>
            </a:endParaRPr>
          </a:p>
        </p:txBody>
      </p:sp>
    </p:spTree>
    <p:extLst>
      <p:ext uri="{BB962C8B-B14F-4D97-AF65-F5344CB8AC3E}">
        <p14:creationId xmlns:p14="http://schemas.microsoft.com/office/powerpoint/2010/main" xmlns="" val="16005848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914400"/>
            <a:ext cx="8534400" cy="762000"/>
          </a:xfrm>
        </p:spPr>
        <p:txBody>
          <a:bodyPr/>
          <a:lstStyle/>
          <a:p>
            <a:pPr algn="l" eaLnBrk="1" hangingPunct="1"/>
            <a:r>
              <a:rPr lang="en-US" sz="4200" dirty="0" smtClean="0">
                <a:solidFill>
                  <a:schemeClr val="folHlink"/>
                </a:solidFill>
                <a:latin typeface="Franklin Gothic Heavy" pitchFamily="34" charset="0"/>
              </a:rPr>
              <a:t>Conclusion</a:t>
            </a:r>
          </a:p>
        </p:txBody>
      </p:sp>
      <p:sp>
        <p:nvSpPr>
          <p:cNvPr id="3075" name="Rectangle 3"/>
          <p:cNvSpPr>
            <a:spLocks noGrp="1" noChangeArrowheads="1"/>
          </p:cNvSpPr>
          <p:nvPr>
            <p:ph type="subTitle" idx="1"/>
          </p:nvPr>
        </p:nvSpPr>
        <p:spPr>
          <a:xfrm>
            <a:off x="609600" y="1600200"/>
            <a:ext cx="7924800" cy="3810000"/>
          </a:xfrm>
        </p:spPr>
        <p:txBody>
          <a:bodyPr/>
          <a:lstStyle/>
          <a:p>
            <a:pPr algn="l" eaLnBrk="1" hangingPunct="1">
              <a:spcBef>
                <a:spcPts val="0"/>
              </a:spcBef>
              <a:spcAft>
                <a:spcPts val="1200"/>
              </a:spcAft>
            </a:pPr>
            <a:r>
              <a:rPr lang="en-US" sz="2800" dirty="0" smtClean="0">
                <a:solidFill>
                  <a:srgbClr val="404040"/>
                </a:solidFill>
                <a:latin typeface="Arial" charset="0"/>
                <a:cs typeface="Arial" charset="0"/>
              </a:rPr>
              <a:t>As such, although any final regulatory change is not imminent, we recommend that companies consider auditing their current employee population to determine what changes will be made to staffing models and the classification of “close to the line” positions if and when the proposed rule becomes final. </a:t>
            </a:r>
            <a:endParaRPr lang="en-US" sz="2800" dirty="0">
              <a:solidFill>
                <a:srgbClr val="404040"/>
              </a:solidFill>
              <a:latin typeface="Arial" charset="0"/>
              <a:cs typeface="Arial" charset="0"/>
            </a:endParaRPr>
          </a:p>
        </p:txBody>
      </p:sp>
    </p:spTree>
    <p:extLst>
      <p:ext uri="{BB962C8B-B14F-4D97-AF65-F5344CB8AC3E}">
        <p14:creationId xmlns:p14="http://schemas.microsoft.com/office/powerpoint/2010/main" xmlns="" val="16005848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914400"/>
            <a:ext cx="8534400" cy="762000"/>
          </a:xfrm>
        </p:spPr>
        <p:txBody>
          <a:bodyPr/>
          <a:lstStyle/>
          <a:p>
            <a:pPr algn="l" eaLnBrk="1" hangingPunct="1"/>
            <a:r>
              <a:rPr lang="en-US" sz="4200" dirty="0" smtClean="0">
                <a:solidFill>
                  <a:schemeClr val="folHlink"/>
                </a:solidFill>
                <a:latin typeface="Franklin Gothic Heavy" pitchFamily="34" charset="0"/>
              </a:rPr>
              <a:t>Conclusion</a:t>
            </a:r>
          </a:p>
        </p:txBody>
      </p:sp>
      <p:sp>
        <p:nvSpPr>
          <p:cNvPr id="3075" name="Rectangle 3"/>
          <p:cNvSpPr>
            <a:spLocks noGrp="1" noChangeArrowheads="1"/>
          </p:cNvSpPr>
          <p:nvPr>
            <p:ph type="subTitle" idx="1"/>
          </p:nvPr>
        </p:nvSpPr>
        <p:spPr>
          <a:xfrm>
            <a:off x="609600" y="1600200"/>
            <a:ext cx="7924800" cy="3810000"/>
          </a:xfrm>
        </p:spPr>
        <p:txBody>
          <a:bodyPr/>
          <a:lstStyle/>
          <a:p>
            <a:pPr algn="l" eaLnBrk="1" hangingPunct="1">
              <a:lnSpc>
                <a:spcPct val="90000"/>
              </a:lnSpc>
              <a:spcBef>
                <a:spcPts val="0"/>
              </a:spcBef>
              <a:spcAft>
                <a:spcPts val="1200"/>
              </a:spcAft>
            </a:pPr>
            <a:r>
              <a:rPr lang="en-US" sz="2800" dirty="0" smtClean="0">
                <a:solidFill>
                  <a:srgbClr val="404040"/>
                </a:solidFill>
                <a:latin typeface="Arial" charset="0"/>
                <a:cs typeface="Arial" charset="0"/>
              </a:rPr>
              <a:t>Those changes may include raising the salary for certain employees to meet the new proposed standards, bolstering job duties, or reclassifying employees from exempt to nonexempt. Reclassifying exempt employees to nonexempt, in turn, requires considering a broad range of issues, including communication strategy, manager and employee training, timekeeping policies and practices, scheduling, compensation structures, calculation of the overtime rate, and many other issues. </a:t>
            </a:r>
            <a:endParaRPr lang="en-US" sz="2800" dirty="0">
              <a:solidFill>
                <a:srgbClr val="404040"/>
              </a:solidFill>
              <a:latin typeface="Arial" charset="0"/>
              <a:cs typeface="Arial" charset="0"/>
            </a:endParaRPr>
          </a:p>
        </p:txBody>
      </p:sp>
    </p:spTree>
    <p:extLst>
      <p:ext uri="{BB962C8B-B14F-4D97-AF65-F5344CB8AC3E}">
        <p14:creationId xmlns:p14="http://schemas.microsoft.com/office/powerpoint/2010/main" xmlns="" val="1600584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914400"/>
            <a:ext cx="8534400" cy="762000"/>
          </a:xfrm>
        </p:spPr>
        <p:txBody>
          <a:bodyPr/>
          <a:lstStyle/>
          <a:p>
            <a:pPr algn="l" eaLnBrk="1" hangingPunct="1"/>
            <a:r>
              <a:rPr lang="en-US" sz="4200" dirty="0" smtClean="0">
                <a:solidFill>
                  <a:schemeClr val="folHlink"/>
                </a:solidFill>
                <a:latin typeface="Franklin Gothic Heavy" pitchFamily="34" charset="0"/>
              </a:rPr>
              <a:t>Conclusion</a:t>
            </a:r>
          </a:p>
        </p:txBody>
      </p:sp>
      <p:sp>
        <p:nvSpPr>
          <p:cNvPr id="3075" name="Rectangle 3"/>
          <p:cNvSpPr>
            <a:spLocks noGrp="1" noChangeArrowheads="1"/>
          </p:cNvSpPr>
          <p:nvPr>
            <p:ph type="subTitle" idx="1"/>
          </p:nvPr>
        </p:nvSpPr>
        <p:spPr>
          <a:xfrm>
            <a:off x="609600" y="1600200"/>
            <a:ext cx="7924800" cy="3810000"/>
          </a:xfrm>
        </p:spPr>
        <p:txBody>
          <a:bodyPr/>
          <a:lstStyle/>
          <a:p>
            <a:pPr algn="l" eaLnBrk="1" hangingPunct="1">
              <a:spcBef>
                <a:spcPts val="0"/>
              </a:spcBef>
              <a:spcAft>
                <a:spcPts val="1200"/>
              </a:spcAft>
            </a:pPr>
            <a:r>
              <a:rPr lang="en-US" sz="2800" dirty="0" smtClean="0">
                <a:solidFill>
                  <a:srgbClr val="404040"/>
                </a:solidFill>
                <a:latin typeface="Arial" charset="0"/>
                <a:cs typeface="Arial" charset="0"/>
              </a:rPr>
              <a:t>Planning ahead is critical to managing the risks associated with reclassification. </a:t>
            </a:r>
            <a:endParaRPr lang="en-US" sz="2800" dirty="0">
              <a:solidFill>
                <a:srgbClr val="404040"/>
              </a:solidFill>
              <a:latin typeface="Arial" charset="0"/>
              <a:cs typeface="Arial" charset="0"/>
            </a:endParaRPr>
          </a:p>
        </p:txBody>
      </p:sp>
    </p:spTree>
    <p:extLst>
      <p:ext uri="{BB962C8B-B14F-4D97-AF65-F5344CB8AC3E}">
        <p14:creationId xmlns:p14="http://schemas.microsoft.com/office/powerpoint/2010/main" xmlns="" val="1600584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762000" y="1219200"/>
            <a:ext cx="7772400" cy="1470025"/>
          </a:xfrm>
        </p:spPr>
        <p:txBody>
          <a:bodyPr/>
          <a:lstStyle/>
          <a:p>
            <a:r>
              <a:rPr lang="en-US" dirty="0" smtClean="0">
                <a:solidFill>
                  <a:schemeClr val="bg1"/>
                </a:solidFill>
              </a:rPr>
              <a:t>Presented by:</a:t>
            </a:r>
            <a:endParaRPr lang="en-US" dirty="0">
              <a:solidFill>
                <a:schemeClr val="bg1"/>
              </a:solidFill>
            </a:endParaRPr>
          </a:p>
        </p:txBody>
      </p:sp>
      <p:sp>
        <p:nvSpPr>
          <p:cNvPr id="7" name="Subtitle 6"/>
          <p:cNvSpPr>
            <a:spLocks noGrp="1"/>
          </p:cNvSpPr>
          <p:nvPr>
            <p:ph type="subTitle" idx="1"/>
          </p:nvPr>
        </p:nvSpPr>
        <p:spPr>
          <a:xfrm>
            <a:off x="1371600" y="2667000"/>
            <a:ext cx="6400800" cy="2667000"/>
          </a:xfrm>
        </p:spPr>
        <p:txBody>
          <a:bodyPr/>
          <a:lstStyle/>
          <a:p>
            <a:r>
              <a:rPr lang="en-US" sz="5400" b="1" dirty="0" smtClean="0">
                <a:solidFill>
                  <a:schemeClr val="bg1"/>
                </a:solidFill>
                <a:latin typeface="+mj-lt"/>
              </a:rPr>
              <a:t>Mike </a:t>
            </a:r>
            <a:r>
              <a:rPr lang="en-US" sz="5400" b="1" dirty="0" smtClean="0">
                <a:solidFill>
                  <a:schemeClr val="bg1"/>
                </a:solidFill>
                <a:latin typeface="+mj-lt"/>
              </a:rPr>
              <a:t>Bourgon</a:t>
            </a:r>
            <a:endParaRPr lang="en-US" sz="5400" b="1" dirty="0" smtClean="0">
              <a:solidFill>
                <a:schemeClr val="bg1"/>
              </a:solidFill>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3" name="Rectangle 2"/>
          <p:cNvSpPr>
            <a:spLocks noGrp="1" noChangeArrowheads="1"/>
          </p:cNvSpPr>
          <p:nvPr>
            <p:ph type="ctrTitle"/>
          </p:nvPr>
        </p:nvSpPr>
        <p:spPr>
          <a:xfrm>
            <a:off x="685800" y="1066800"/>
            <a:ext cx="7772400" cy="685800"/>
          </a:xfrm>
        </p:spPr>
        <p:txBody>
          <a:bodyPr/>
          <a:lstStyle/>
          <a:p>
            <a:pPr algn="l" eaLnBrk="1" hangingPunct="1"/>
            <a:r>
              <a:rPr lang="en-US" dirty="0" smtClean="0">
                <a:solidFill>
                  <a:schemeClr val="bg1">
                    <a:lumMod val="50000"/>
                  </a:schemeClr>
                </a:solidFill>
                <a:latin typeface="Franklin Gothic Heavy" pitchFamily="34" charset="0"/>
              </a:rPr>
              <a:t>Contact Information</a:t>
            </a:r>
            <a:endParaRPr lang="en-US" dirty="0" smtClean="0">
              <a:solidFill>
                <a:schemeClr val="bg1">
                  <a:lumMod val="50000"/>
                </a:schemeClr>
              </a:solidFill>
              <a:latin typeface="Franklin Gothic Heavy" pitchFamily="34" charset="0"/>
            </a:endParaRPr>
          </a:p>
        </p:txBody>
      </p:sp>
      <p:sp>
        <p:nvSpPr>
          <p:cNvPr id="7" name="Rectangle 3"/>
          <p:cNvSpPr txBox="1">
            <a:spLocks noChangeArrowheads="1"/>
          </p:cNvSpPr>
          <p:nvPr/>
        </p:nvSpPr>
        <p:spPr bwMode="auto">
          <a:xfrm>
            <a:off x="3657600" y="2057400"/>
            <a:ext cx="49530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914400" marR="0" lvl="0" indent="7938" algn="l" defTabSz="914400" rtl="0" eaLnBrk="0" fontAlgn="base" latinLnBrk="0" hangingPunct="0">
              <a:lnSpc>
                <a:spcPct val="100000"/>
              </a:lnSpc>
              <a:spcBef>
                <a:spcPts val="200"/>
              </a:spcBef>
              <a:spcAft>
                <a:spcPct val="0"/>
              </a:spcAft>
              <a:buClrTx/>
              <a:buSzTx/>
              <a:buFontTx/>
              <a:buNone/>
              <a:tabLst/>
              <a:defRPr/>
            </a:pPr>
            <a:endParaRPr kumimoji="0" lang="en-US" sz="1400" b="0" i="0" u="none" strike="noStrike" kern="0" cap="none" spc="0" normalizeH="0" baseline="0" noProof="0" dirty="0" smtClean="0">
              <a:ln>
                <a:noFill/>
              </a:ln>
              <a:solidFill>
                <a:schemeClr val="tx1"/>
              </a:solidFill>
              <a:effectLst/>
              <a:uLnTx/>
              <a:uFillTx/>
              <a:latin typeface="+mn-lt"/>
              <a:ea typeface="+mn-ea"/>
              <a:cs typeface="+mn-cs"/>
            </a:endParaRPr>
          </a:p>
          <a:p>
            <a:pPr marL="457200" marR="0" lvl="0" indent="0" algn="l" defTabSz="914400" rtl="0" eaLnBrk="0" fontAlgn="base" latinLnBrk="0" hangingPunct="0">
              <a:lnSpc>
                <a:spcPct val="100000"/>
              </a:lnSpc>
              <a:spcBef>
                <a:spcPts val="200"/>
              </a:spcBef>
              <a:spcAft>
                <a:spcPct val="0"/>
              </a:spcAft>
              <a:buClrTx/>
              <a:buSzTx/>
              <a:buFontTx/>
              <a:buNone/>
              <a:tabLst/>
              <a:defRPr/>
            </a:pPr>
            <a:r>
              <a:rPr kumimoji="0" lang="en-US" sz="24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Mike Bourgon</a:t>
            </a:r>
          </a:p>
          <a:p>
            <a:pPr marL="457200" marR="0" lvl="0" indent="0" algn="l" defTabSz="914400" rtl="0" eaLnBrk="0" fontAlgn="base" latinLnBrk="0" hangingPunct="0">
              <a:lnSpc>
                <a:spcPct val="100000"/>
              </a:lnSpc>
              <a:spcBef>
                <a:spcPts val="200"/>
              </a:spcBef>
              <a:spcAft>
                <a:spcPct val="0"/>
              </a:spcAft>
              <a:buClrTx/>
              <a:buSzTx/>
              <a:buFontTx/>
              <a:buNone/>
              <a:tabLst/>
              <a:defRPr/>
            </a:pPr>
            <a:r>
              <a:rPr kumimoji="0" lang="en-US" sz="24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Bourgon HR Solutions</a:t>
            </a:r>
          </a:p>
          <a:p>
            <a:pPr marL="457200" marR="0" lvl="0" indent="0" algn="l" defTabSz="914400" rtl="0" eaLnBrk="0" fontAlgn="base" latinLnBrk="0" hangingPunct="0">
              <a:lnSpc>
                <a:spcPct val="100000"/>
              </a:lnSpc>
              <a:spcBef>
                <a:spcPts val="200"/>
              </a:spcBef>
              <a:spcAft>
                <a:spcPct val="0"/>
              </a:spcAft>
              <a:buClrTx/>
              <a:buSzTx/>
              <a:buFontTx/>
              <a:buNone/>
              <a:tabLst/>
              <a:defRPr/>
            </a:pPr>
            <a:r>
              <a:rPr kumimoji="0" lang="en-US" sz="24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651-270-2281</a:t>
            </a:r>
          </a:p>
          <a:p>
            <a:pPr marL="457200" marR="0" lvl="0" indent="0" algn="l" defTabSz="914400" rtl="0" eaLnBrk="0" fontAlgn="base" latinLnBrk="0" hangingPunct="0">
              <a:lnSpc>
                <a:spcPct val="100000"/>
              </a:lnSpc>
              <a:spcBef>
                <a:spcPts val="200"/>
              </a:spcBef>
              <a:spcAft>
                <a:spcPct val="0"/>
              </a:spcAft>
              <a:buClrTx/>
              <a:buSzTx/>
              <a:buFontTx/>
              <a:buNone/>
              <a:tabLst/>
              <a:defRPr/>
            </a:pPr>
            <a:r>
              <a:rPr kumimoji="0" lang="en-US" sz="24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www.bourgonhrsolutions.com</a:t>
            </a:r>
          </a:p>
          <a:p>
            <a:pPr marL="457200" marR="0" lvl="0" indent="0" algn="l" defTabSz="914400" rtl="0" eaLnBrk="0" fontAlgn="base" latinLnBrk="0" hangingPunct="0">
              <a:lnSpc>
                <a:spcPct val="100000"/>
              </a:lnSpc>
              <a:spcBef>
                <a:spcPts val="200"/>
              </a:spcBef>
              <a:spcAft>
                <a:spcPct val="0"/>
              </a:spcAft>
              <a:buClrTx/>
              <a:buSzTx/>
              <a:buFontTx/>
              <a:buNone/>
              <a:tabLst/>
              <a:defRPr/>
            </a:pPr>
            <a:r>
              <a:rPr kumimoji="0" lang="en-US" sz="24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mike@bourgonhrsolutions.com</a:t>
            </a:r>
          </a:p>
          <a:p>
            <a:pPr marL="914400" marR="0" lvl="0" indent="7938" algn="l" defTabSz="914400" rtl="0" eaLnBrk="0" fontAlgn="base" latinLnBrk="0" hangingPunct="0">
              <a:lnSpc>
                <a:spcPct val="100000"/>
              </a:lnSpc>
              <a:spcBef>
                <a:spcPts val="200"/>
              </a:spcBef>
              <a:spcAft>
                <a:spcPct val="0"/>
              </a:spcAft>
              <a:buClrTx/>
              <a:buSzTx/>
              <a:buFontTx/>
              <a:buNone/>
              <a:tabLst/>
              <a:defRPr/>
            </a:pPr>
            <a:endParaRPr kumimoji="0" lang="en-US" sz="1400" b="0" i="0" u="sng" strike="noStrike" kern="0" cap="none" spc="0" normalizeH="0" baseline="0" noProof="0" dirty="0" smtClean="0">
              <a:ln>
                <a:noFill/>
              </a:ln>
              <a:solidFill>
                <a:schemeClr val="tx1"/>
              </a:solidFill>
              <a:effectLst/>
              <a:uLnTx/>
              <a:uFillTx/>
              <a:latin typeface="Franklin Gothic Medium" pitchFamily="34" charset="0"/>
              <a:ea typeface="+mn-ea"/>
              <a:cs typeface="+mn-cs"/>
            </a:endParaRPr>
          </a:p>
          <a:p>
            <a:pPr marL="914400" marR="0" lvl="0" indent="7938" algn="l" defTabSz="914400" rtl="0" eaLnBrk="0" fontAlgn="base" latinLnBrk="0" hangingPunct="0">
              <a:lnSpc>
                <a:spcPct val="100000"/>
              </a:lnSpc>
              <a:spcBef>
                <a:spcPts val="200"/>
              </a:spcBef>
              <a:spcAft>
                <a:spcPct val="0"/>
              </a:spcAft>
              <a:buClrTx/>
              <a:buSzTx/>
              <a:buFontTx/>
              <a:buNone/>
              <a:tabLst/>
              <a:defRPr/>
            </a:pPr>
            <a:endParaRPr kumimoji="0" lang="en-US" sz="1400" b="0" i="0" u="none" strike="noStrike" kern="0" cap="none" spc="0" normalizeH="0" baseline="0" noProof="0" dirty="0" smtClean="0">
              <a:ln>
                <a:noFill/>
              </a:ln>
              <a:solidFill>
                <a:schemeClr val="tx1"/>
              </a:solidFill>
              <a:effectLst/>
              <a:uLnTx/>
              <a:uFillTx/>
              <a:latin typeface="+mn-lt"/>
              <a:ea typeface="+mn-ea"/>
              <a:cs typeface="+mn-cs"/>
            </a:endParaRPr>
          </a:p>
          <a:p>
            <a:pPr marL="914400" marR="0" lvl="0" indent="7938" algn="l" defTabSz="914400" rtl="0" eaLnBrk="0" fontAlgn="base" latinLnBrk="0" hangingPunct="0">
              <a:lnSpc>
                <a:spcPct val="100000"/>
              </a:lnSpc>
              <a:spcBef>
                <a:spcPts val="200"/>
              </a:spcBef>
              <a:spcAft>
                <a:spcPct val="0"/>
              </a:spcAft>
              <a:buClrTx/>
              <a:buSzTx/>
              <a:buFontTx/>
              <a:buNone/>
              <a:tabLst/>
              <a:defRPr/>
            </a:pPr>
            <a:endParaRPr kumimoji="0" lang="en-US" sz="1400" b="0" i="0" u="sng" strike="noStrike" kern="0" cap="none" spc="0" normalizeH="0" baseline="0" noProof="0" dirty="0" smtClean="0">
              <a:ln>
                <a:noFill/>
              </a:ln>
              <a:solidFill>
                <a:schemeClr val="tx1"/>
              </a:solidFill>
              <a:effectLst/>
              <a:uLnTx/>
              <a:uFillTx/>
              <a:latin typeface="Franklin Gothic Medium" pitchFamily="34" charset="0"/>
              <a:ea typeface="+mn-ea"/>
              <a:cs typeface="+mn-cs"/>
            </a:endParaRPr>
          </a:p>
        </p:txBody>
      </p:sp>
      <p:pic>
        <p:nvPicPr>
          <p:cNvPr id="8" name="Picture 5" descr="bourgon-hr-logo.jpg"/>
          <p:cNvPicPr>
            <a:picLocks noChangeAspect="1"/>
          </p:cNvPicPr>
          <p:nvPr/>
        </p:nvPicPr>
        <p:blipFill>
          <a:blip r:embed="rId4" cstate="print"/>
          <a:srcRect l="18802" r="15390" b="14102"/>
          <a:stretch>
            <a:fillRect/>
          </a:stretch>
        </p:blipFill>
        <p:spPr bwMode="auto">
          <a:xfrm>
            <a:off x="685800" y="2286000"/>
            <a:ext cx="3048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914400"/>
            <a:ext cx="8534400" cy="762000"/>
          </a:xfrm>
        </p:spPr>
        <p:txBody>
          <a:bodyPr/>
          <a:lstStyle/>
          <a:p>
            <a:pPr algn="l" eaLnBrk="1" hangingPunct="1"/>
            <a:r>
              <a:rPr lang="en-US" sz="4200" dirty="0" smtClean="0">
                <a:solidFill>
                  <a:schemeClr val="folHlink"/>
                </a:solidFill>
                <a:latin typeface="Franklin Gothic Heavy" pitchFamily="34" charset="0"/>
              </a:rPr>
              <a:t>Introduction</a:t>
            </a:r>
          </a:p>
        </p:txBody>
      </p:sp>
      <p:sp>
        <p:nvSpPr>
          <p:cNvPr id="3075" name="Rectangle 3"/>
          <p:cNvSpPr>
            <a:spLocks noGrp="1" noChangeArrowheads="1"/>
          </p:cNvSpPr>
          <p:nvPr>
            <p:ph type="subTitle" idx="1"/>
          </p:nvPr>
        </p:nvSpPr>
        <p:spPr>
          <a:xfrm>
            <a:off x="609600" y="1600200"/>
            <a:ext cx="7924800" cy="3810000"/>
          </a:xfrm>
        </p:spPr>
        <p:txBody>
          <a:bodyPr/>
          <a:lstStyle/>
          <a:p>
            <a:pPr algn="l" eaLnBrk="1" hangingPunct="1">
              <a:spcBef>
                <a:spcPts val="0"/>
              </a:spcBef>
              <a:spcAft>
                <a:spcPts val="0"/>
              </a:spcAft>
            </a:pPr>
            <a:r>
              <a:rPr lang="en-US" sz="2800" dirty="0" smtClean="0">
                <a:solidFill>
                  <a:srgbClr val="404040"/>
                </a:solidFill>
                <a:latin typeface="Arial" charset="0"/>
                <a:cs typeface="Arial" charset="0"/>
              </a:rPr>
              <a:t>On June 30, the US Department of Labor (DOL) announced the highly anticipated proposed revisions to the Fair Labor Standards Act’s (FLSA’s) overtime exemptions. The proposed revisions increase the minimum salary needed to qualify for the FLSA’s standard white collar exemptions to be equal to the 40th percentile of weekly earnings for full-time salaried employees (projected to be $50,440 annually or $970 a week in 2016). </a:t>
            </a:r>
            <a:endParaRPr lang="en-US" sz="2800" dirty="0">
              <a:solidFill>
                <a:srgbClr val="404040"/>
              </a:solidFill>
              <a:latin typeface="Arial" charset="0"/>
              <a:cs typeface="Arial" charset="0"/>
            </a:endParaRPr>
          </a:p>
        </p:txBody>
      </p:sp>
    </p:spTree>
    <p:extLst>
      <p:ext uri="{BB962C8B-B14F-4D97-AF65-F5344CB8AC3E}">
        <p14:creationId xmlns:p14="http://schemas.microsoft.com/office/powerpoint/2010/main" xmlns="" val="1600584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914400"/>
            <a:ext cx="8534400" cy="762000"/>
          </a:xfrm>
        </p:spPr>
        <p:txBody>
          <a:bodyPr/>
          <a:lstStyle/>
          <a:p>
            <a:pPr algn="l" eaLnBrk="1" hangingPunct="1"/>
            <a:r>
              <a:rPr lang="en-US" sz="4200" dirty="0" smtClean="0">
                <a:solidFill>
                  <a:schemeClr val="folHlink"/>
                </a:solidFill>
                <a:latin typeface="Franklin Gothic Heavy" pitchFamily="34" charset="0"/>
              </a:rPr>
              <a:t>Introduction</a:t>
            </a:r>
          </a:p>
        </p:txBody>
      </p:sp>
      <p:sp>
        <p:nvSpPr>
          <p:cNvPr id="3075" name="Rectangle 3"/>
          <p:cNvSpPr>
            <a:spLocks noGrp="1" noChangeArrowheads="1"/>
          </p:cNvSpPr>
          <p:nvPr>
            <p:ph type="subTitle" idx="1"/>
          </p:nvPr>
        </p:nvSpPr>
        <p:spPr>
          <a:xfrm>
            <a:off x="609600" y="1600200"/>
            <a:ext cx="7924800" cy="3810000"/>
          </a:xfrm>
        </p:spPr>
        <p:txBody>
          <a:bodyPr/>
          <a:lstStyle/>
          <a:p>
            <a:pPr algn="l" eaLnBrk="1" hangingPunct="1">
              <a:spcBef>
                <a:spcPts val="0"/>
              </a:spcBef>
              <a:spcAft>
                <a:spcPts val="0"/>
              </a:spcAft>
            </a:pPr>
            <a:r>
              <a:rPr lang="en-US" sz="2800" dirty="0" smtClean="0">
                <a:solidFill>
                  <a:srgbClr val="404040"/>
                </a:solidFill>
                <a:latin typeface="Arial" charset="0"/>
                <a:cs typeface="Arial" charset="0"/>
              </a:rPr>
              <a:t>The DOL also proposes to increase the minimum total annual compensation required to qualify for the highly compensated exemption to be equal to the 90th percentile of earnings for full-time salaried employees ($122,148 per year as of 2013). </a:t>
            </a:r>
            <a:endParaRPr lang="en-US" sz="2800" dirty="0">
              <a:solidFill>
                <a:srgbClr val="404040"/>
              </a:solidFill>
              <a:latin typeface="Arial" charset="0"/>
              <a:cs typeface="Arial" charset="0"/>
            </a:endParaRPr>
          </a:p>
        </p:txBody>
      </p:sp>
    </p:spTree>
    <p:extLst>
      <p:ext uri="{BB962C8B-B14F-4D97-AF65-F5344CB8AC3E}">
        <p14:creationId xmlns:p14="http://schemas.microsoft.com/office/powerpoint/2010/main" xmlns="" val="1600584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914400"/>
            <a:ext cx="8534400" cy="762000"/>
          </a:xfrm>
        </p:spPr>
        <p:txBody>
          <a:bodyPr/>
          <a:lstStyle/>
          <a:p>
            <a:pPr algn="l" eaLnBrk="1" hangingPunct="1"/>
            <a:r>
              <a:rPr lang="en-US" sz="4200" dirty="0" smtClean="0">
                <a:solidFill>
                  <a:schemeClr val="folHlink"/>
                </a:solidFill>
                <a:latin typeface="Franklin Gothic Heavy" pitchFamily="34" charset="0"/>
              </a:rPr>
              <a:t>Introduction</a:t>
            </a:r>
          </a:p>
        </p:txBody>
      </p:sp>
      <p:sp>
        <p:nvSpPr>
          <p:cNvPr id="3075" name="Rectangle 3"/>
          <p:cNvSpPr>
            <a:spLocks noGrp="1" noChangeArrowheads="1"/>
          </p:cNvSpPr>
          <p:nvPr>
            <p:ph type="subTitle" idx="1"/>
          </p:nvPr>
        </p:nvSpPr>
        <p:spPr>
          <a:xfrm>
            <a:off x="609600" y="1600200"/>
            <a:ext cx="7924800" cy="3810000"/>
          </a:xfrm>
        </p:spPr>
        <p:txBody>
          <a:bodyPr/>
          <a:lstStyle/>
          <a:p>
            <a:pPr algn="l" eaLnBrk="1" hangingPunct="1">
              <a:spcBef>
                <a:spcPts val="0"/>
              </a:spcBef>
              <a:spcAft>
                <a:spcPts val="0"/>
              </a:spcAft>
            </a:pPr>
            <a:r>
              <a:rPr lang="en-US" sz="2800" dirty="0" smtClean="0">
                <a:solidFill>
                  <a:srgbClr val="404040"/>
                </a:solidFill>
                <a:latin typeface="Arial" charset="0"/>
                <a:cs typeface="Arial" charset="0"/>
              </a:rPr>
              <a:t>Additionally, the DOL proposes to adjust (and likely increase) these minimum salary and compensation levels on an annual basis. </a:t>
            </a:r>
            <a:endParaRPr lang="en-US" sz="2800" dirty="0">
              <a:solidFill>
                <a:srgbClr val="404040"/>
              </a:solidFill>
              <a:latin typeface="Arial" charset="0"/>
              <a:cs typeface="Arial" charset="0"/>
            </a:endParaRPr>
          </a:p>
        </p:txBody>
      </p:sp>
    </p:spTree>
    <p:extLst>
      <p:ext uri="{BB962C8B-B14F-4D97-AF65-F5344CB8AC3E}">
        <p14:creationId xmlns:p14="http://schemas.microsoft.com/office/powerpoint/2010/main" xmlns="" val="1600584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914400"/>
            <a:ext cx="8534400" cy="762000"/>
          </a:xfrm>
        </p:spPr>
        <p:txBody>
          <a:bodyPr/>
          <a:lstStyle/>
          <a:p>
            <a:pPr algn="l" eaLnBrk="1" hangingPunct="1"/>
            <a:r>
              <a:rPr lang="en-US" sz="4200" dirty="0" smtClean="0">
                <a:solidFill>
                  <a:schemeClr val="folHlink"/>
                </a:solidFill>
                <a:latin typeface="Franklin Gothic Heavy" pitchFamily="34" charset="0"/>
              </a:rPr>
              <a:t>Introduction</a:t>
            </a:r>
          </a:p>
        </p:txBody>
      </p:sp>
      <p:sp>
        <p:nvSpPr>
          <p:cNvPr id="3075" name="Rectangle 3"/>
          <p:cNvSpPr>
            <a:spLocks noGrp="1" noChangeArrowheads="1"/>
          </p:cNvSpPr>
          <p:nvPr>
            <p:ph type="subTitle" idx="1"/>
          </p:nvPr>
        </p:nvSpPr>
        <p:spPr>
          <a:xfrm>
            <a:off x="609600" y="1600200"/>
            <a:ext cx="7924800" cy="3810000"/>
          </a:xfrm>
        </p:spPr>
        <p:txBody>
          <a:bodyPr/>
          <a:lstStyle/>
          <a:p>
            <a:pPr algn="l" eaLnBrk="1" hangingPunct="1">
              <a:spcBef>
                <a:spcPts val="0"/>
              </a:spcBef>
              <a:spcAft>
                <a:spcPts val="1200"/>
              </a:spcAft>
            </a:pPr>
            <a:r>
              <a:rPr lang="en-US" sz="2800" dirty="0" smtClean="0">
                <a:solidFill>
                  <a:srgbClr val="404040"/>
                </a:solidFill>
                <a:latin typeface="Arial" charset="0"/>
                <a:cs typeface="Arial" charset="0"/>
              </a:rPr>
              <a:t>The proposed rule does not include changes to the FLSA’s duties test , but the DOL nevertheless seeks comments on whether, in light of its compensation proposals, changes to the duties test are necessary. </a:t>
            </a:r>
          </a:p>
          <a:p>
            <a:pPr algn="l" eaLnBrk="1" hangingPunct="1">
              <a:spcBef>
                <a:spcPts val="0"/>
              </a:spcBef>
              <a:spcAft>
                <a:spcPts val="0"/>
              </a:spcAft>
            </a:pPr>
            <a:r>
              <a:rPr lang="en-US" sz="2800" dirty="0" smtClean="0">
                <a:solidFill>
                  <a:srgbClr val="404040"/>
                </a:solidFill>
                <a:latin typeface="Arial" charset="0"/>
                <a:cs typeface="Arial" charset="0"/>
              </a:rPr>
              <a:t>The DOL is providing the public with a 60-day period after the proposed rule is published in Federal Register to comment on it. </a:t>
            </a:r>
            <a:endParaRPr lang="en-US" sz="2800" dirty="0">
              <a:solidFill>
                <a:srgbClr val="404040"/>
              </a:solidFill>
              <a:latin typeface="Arial" charset="0"/>
              <a:cs typeface="Arial" charset="0"/>
            </a:endParaRPr>
          </a:p>
        </p:txBody>
      </p:sp>
    </p:spTree>
    <p:extLst>
      <p:ext uri="{BB962C8B-B14F-4D97-AF65-F5344CB8AC3E}">
        <p14:creationId xmlns:p14="http://schemas.microsoft.com/office/powerpoint/2010/main" xmlns="" val="1600584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609600" y="2057400"/>
            <a:ext cx="7924800" cy="3429000"/>
          </a:xfrm>
        </p:spPr>
        <p:txBody>
          <a:bodyPr/>
          <a:lstStyle/>
          <a:p>
            <a:pPr eaLnBrk="1" hangingPunct="1">
              <a:lnSpc>
                <a:spcPct val="120000"/>
              </a:lnSpc>
              <a:spcBef>
                <a:spcPts val="0"/>
              </a:spcBef>
            </a:pPr>
            <a:r>
              <a:rPr lang="en-US" sz="5400" b="1" dirty="0" smtClean="0">
                <a:solidFill>
                  <a:schemeClr val="bg2">
                    <a:lumMod val="50000"/>
                  </a:schemeClr>
                </a:solidFill>
              </a:rPr>
              <a:t>Background</a:t>
            </a:r>
            <a:endParaRPr lang="en-US" sz="5400" b="1" dirty="0">
              <a:solidFill>
                <a:schemeClr val="bg2">
                  <a:lumMod val="50000"/>
                </a:schemeClr>
              </a:solidFill>
              <a:latin typeface="Arial" charset="0"/>
              <a:cs typeface="Arial" charset="0"/>
            </a:endParaRPr>
          </a:p>
        </p:txBody>
      </p:sp>
    </p:spTree>
    <p:extLst>
      <p:ext uri="{BB962C8B-B14F-4D97-AF65-F5344CB8AC3E}">
        <p14:creationId xmlns:p14="http://schemas.microsoft.com/office/powerpoint/2010/main" xmlns="" val="2097434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914400"/>
            <a:ext cx="8534400" cy="762000"/>
          </a:xfrm>
        </p:spPr>
        <p:txBody>
          <a:bodyPr/>
          <a:lstStyle/>
          <a:p>
            <a:pPr algn="l" eaLnBrk="1" hangingPunct="1"/>
            <a:r>
              <a:rPr lang="en-US" sz="4200" dirty="0" smtClean="0">
                <a:solidFill>
                  <a:schemeClr val="folHlink"/>
                </a:solidFill>
                <a:latin typeface="Franklin Gothic Heavy" pitchFamily="34" charset="0"/>
              </a:rPr>
              <a:t>Background</a:t>
            </a:r>
          </a:p>
        </p:txBody>
      </p:sp>
      <p:sp>
        <p:nvSpPr>
          <p:cNvPr id="3075" name="Rectangle 3"/>
          <p:cNvSpPr>
            <a:spLocks noGrp="1" noChangeArrowheads="1"/>
          </p:cNvSpPr>
          <p:nvPr>
            <p:ph type="subTitle" idx="1"/>
          </p:nvPr>
        </p:nvSpPr>
        <p:spPr>
          <a:xfrm>
            <a:off x="609600" y="1600200"/>
            <a:ext cx="7924800" cy="3810000"/>
          </a:xfrm>
        </p:spPr>
        <p:txBody>
          <a:bodyPr/>
          <a:lstStyle/>
          <a:p>
            <a:pPr algn="l" eaLnBrk="1" hangingPunct="1">
              <a:spcBef>
                <a:spcPts val="0"/>
              </a:spcBef>
              <a:spcAft>
                <a:spcPts val="1200"/>
              </a:spcAft>
            </a:pPr>
            <a:r>
              <a:rPr lang="en-US" sz="2800" dirty="0" smtClean="0">
                <a:solidFill>
                  <a:srgbClr val="404040"/>
                </a:solidFill>
                <a:latin typeface="Arial" charset="0"/>
                <a:cs typeface="Arial" charset="0"/>
              </a:rPr>
              <a:t>The FLSA’s white collar exemptions exclude certain executive, administrative, and professional employees from federal minimum wage and overtime requirements.  </a:t>
            </a:r>
          </a:p>
          <a:p>
            <a:pPr algn="l" eaLnBrk="1" hangingPunct="1">
              <a:spcBef>
                <a:spcPts val="0"/>
              </a:spcBef>
              <a:spcAft>
                <a:spcPts val="1200"/>
              </a:spcAft>
            </a:pPr>
            <a:r>
              <a:rPr lang="en-US" sz="2800" dirty="0" smtClean="0">
                <a:solidFill>
                  <a:srgbClr val="404040"/>
                </a:solidFill>
                <a:latin typeface="Arial" charset="0"/>
                <a:cs typeface="Arial" charset="0"/>
              </a:rPr>
              <a:t>Presently, to qualify for one of these exemptions, employees generally must: </a:t>
            </a:r>
            <a:endParaRPr lang="en-US" sz="2800" dirty="0">
              <a:solidFill>
                <a:srgbClr val="404040"/>
              </a:solidFill>
              <a:latin typeface="Arial" charset="0"/>
              <a:cs typeface="Arial" charset="0"/>
            </a:endParaRPr>
          </a:p>
        </p:txBody>
      </p:sp>
    </p:spTree>
    <p:extLst>
      <p:ext uri="{BB962C8B-B14F-4D97-AF65-F5344CB8AC3E}">
        <p14:creationId xmlns:p14="http://schemas.microsoft.com/office/powerpoint/2010/main" xmlns="" val="1600584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4904</TotalTime>
  <Words>1176</Words>
  <Application>Microsoft Office PowerPoint</Application>
  <PresentationFormat>On-screen Show (4:3)</PresentationFormat>
  <Paragraphs>132</Paragraphs>
  <Slides>31</Slides>
  <Notes>31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Default Design</vt:lpstr>
      <vt:lpstr>1_Default Design</vt:lpstr>
      <vt:lpstr>Slide 1</vt:lpstr>
      <vt:lpstr>The Endangered Species – Your Exempt Workforce</vt:lpstr>
      <vt:lpstr>Presented by:</vt:lpstr>
      <vt:lpstr>Introduction</vt:lpstr>
      <vt:lpstr>Introduction</vt:lpstr>
      <vt:lpstr>Introduction</vt:lpstr>
      <vt:lpstr>Introduction</vt:lpstr>
      <vt:lpstr>Slide 8</vt:lpstr>
      <vt:lpstr>Background</vt:lpstr>
      <vt:lpstr>Background</vt:lpstr>
      <vt:lpstr>Background</vt:lpstr>
      <vt:lpstr>Background</vt:lpstr>
      <vt:lpstr>Background</vt:lpstr>
      <vt:lpstr>Slide 14</vt:lpstr>
      <vt:lpstr>DOL Requests for Comment</vt:lpstr>
      <vt:lpstr>DOL Requests for Comment</vt:lpstr>
      <vt:lpstr>DOL Requests for Comment</vt:lpstr>
      <vt:lpstr>DOL Requests for Comment</vt:lpstr>
      <vt:lpstr>DOL Requests for Comment</vt:lpstr>
      <vt:lpstr>DOL Requests for Comment</vt:lpstr>
      <vt:lpstr>DOL Requests for Comment</vt:lpstr>
      <vt:lpstr>DOL Requests for Comment</vt:lpstr>
      <vt:lpstr>Slide 23</vt:lpstr>
      <vt:lpstr>Conclusion</vt:lpstr>
      <vt:lpstr>Conclusion</vt:lpstr>
      <vt:lpstr>Conclusion</vt:lpstr>
      <vt:lpstr>Conclusion</vt:lpstr>
      <vt:lpstr>Conclusion</vt:lpstr>
      <vt:lpstr>Conclusion</vt:lpstr>
      <vt:lpstr>Contact Information</vt:lpstr>
      <vt:lpstr>Slide 31</vt:lpstr>
    </vt:vector>
  </TitlesOfParts>
  <Company>Craig Advertising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Craig</dc:creator>
  <cp:lastModifiedBy>BLove</cp:lastModifiedBy>
  <cp:revision>256</cp:revision>
  <dcterms:created xsi:type="dcterms:W3CDTF">2008-10-06T17:29:15Z</dcterms:created>
  <dcterms:modified xsi:type="dcterms:W3CDTF">2015-11-06T20:17:27Z</dcterms:modified>
</cp:coreProperties>
</file>