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57" r:id="rId4"/>
    <p:sldId id="259" r:id="rId5"/>
    <p:sldId id="258"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46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698042-0368-421D-B7E6-D69D95791B9C}" type="datetimeFigureOut">
              <a:rPr lang="en-US" smtClean="0"/>
              <a:pPr/>
              <a:t>11/4/2015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793B32D-8594-4BAA-A3A1-8B4A1DBA56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698042-0368-421D-B7E6-D69D95791B9C}" type="datetimeFigureOut">
              <a:rPr lang="en-US" smtClean="0"/>
              <a:pPr/>
              <a:t>11/4/2015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93B32D-8594-4BAA-A3A1-8B4A1DBA56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698042-0368-421D-B7E6-D69D95791B9C}" type="datetimeFigureOut">
              <a:rPr lang="en-US" smtClean="0"/>
              <a:pPr/>
              <a:t>11/4/2015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93B32D-8594-4BAA-A3A1-8B4A1DBA56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698042-0368-421D-B7E6-D69D95791B9C}" type="datetimeFigureOut">
              <a:rPr lang="en-US" smtClean="0"/>
              <a:pPr/>
              <a:t>11/4/2015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93B32D-8594-4BAA-A3A1-8B4A1DBA566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698042-0368-421D-B7E6-D69D95791B9C}" type="datetimeFigureOut">
              <a:rPr lang="en-US" smtClean="0"/>
              <a:pPr/>
              <a:t>11/4/2015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93B32D-8594-4BAA-A3A1-8B4A1DBA566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698042-0368-421D-B7E6-D69D95791B9C}" type="datetimeFigureOut">
              <a:rPr lang="en-US" smtClean="0"/>
              <a:pPr/>
              <a:t>11/4/2015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93B32D-8594-4BAA-A3A1-8B4A1DBA566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698042-0368-421D-B7E6-D69D95791B9C}" type="datetimeFigureOut">
              <a:rPr lang="en-US" smtClean="0"/>
              <a:pPr/>
              <a:t>11/4/2015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93B32D-8594-4BAA-A3A1-8B4A1DBA56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D698042-0368-421D-B7E6-D69D95791B9C}" type="datetimeFigureOut">
              <a:rPr lang="en-US" smtClean="0"/>
              <a:pPr/>
              <a:t>11/4/2015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93B32D-8594-4BAA-A3A1-8B4A1DBA566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D698042-0368-421D-B7E6-D69D95791B9C}" type="datetimeFigureOut">
              <a:rPr lang="en-US" smtClean="0"/>
              <a:pPr/>
              <a:t>11/4/2015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93B32D-8594-4BAA-A3A1-8B4A1DBA56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D698042-0368-421D-B7E6-D69D95791B9C}" type="datetimeFigureOut">
              <a:rPr lang="en-US" smtClean="0"/>
              <a:pPr/>
              <a:t>11/4/2015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93B32D-8594-4BAA-A3A1-8B4A1DBA56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698042-0368-421D-B7E6-D69D95791B9C}" type="datetimeFigureOut">
              <a:rPr lang="en-US" smtClean="0"/>
              <a:pPr/>
              <a:t>11/4/2015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793B32D-8594-4BAA-A3A1-8B4A1DBA566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698042-0368-421D-B7E6-D69D95791B9C}" type="datetimeFigureOut">
              <a:rPr lang="en-US" smtClean="0"/>
              <a:pPr/>
              <a:t>11/4/2015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793B32D-8594-4BAA-A3A1-8B4A1DBA56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b="1" dirty="0" smtClean="0"/>
              <a:t>Work Comp 101</a:t>
            </a:r>
            <a:endParaRPr lang="en-US" sz="5400" b="1" dirty="0"/>
          </a:p>
        </p:txBody>
      </p:sp>
      <p:sp>
        <p:nvSpPr>
          <p:cNvPr id="3" name="Subtitle 2"/>
          <p:cNvSpPr>
            <a:spLocks noGrp="1"/>
          </p:cNvSpPr>
          <p:nvPr>
            <p:ph type="subTitle" idx="1"/>
          </p:nvPr>
        </p:nvSpPr>
        <p:spPr/>
        <p:txBody>
          <a:bodyPr/>
          <a:lstStyle/>
          <a:p>
            <a:r>
              <a:rPr lang="en-US" dirty="0" smtClean="0"/>
              <a:t>Annette Zeman and Kyle Anderson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Hiring</a:t>
            </a:r>
          </a:p>
          <a:p>
            <a:endParaRPr lang="en-US" dirty="0"/>
          </a:p>
          <a:p>
            <a:r>
              <a:rPr lang="en-US" dirty="0" smtClean="0"/>
              <a:t>Safety</a:t>
            </a:r>
          </a:p>
          <a:p>
            <a:endParaRPr lang="en-US" dirty="0"/>
          </a:p>
          <a:p>
            <a:r>
              <a:rPr lang="en-US" dirty="0" smtClean="0"/>
              <a:t>Post Injury</a:t>
            </a:r>
            <a:endParaRPr lang="en-US" dirty="0"/>
          </a:p>
        </p:txBody>
      </p:sp>
      <p:sp>
        <p:nvSpPr>
          <p:cNvPr id="2" name="Title 1"/>
          <p:cNvSpPr>
            <a:spLocks noGrp="1"/>
          </p:cNvSpPr>
          <p:nvPr>
            <p:ph type="title"/>
          </p:nvPr>
        </p:nvSpPr>
        <p:spPr/>
        <p:txBody>
          <a:bodyPr>
            <a:normAutofit fontScale="90000"/>
          </a:bodyPr>
          <a:lstStyle/>
          <a:p>
            <a:r>
              <a:rPr lang="en-US" b="1" i="1" dirty="0" smtClean="0"/>
              <a:t>It all begins and ends with these!</a:t>
            </a:r>
            <a:endParaRPr lang="en-US" b="1"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Have Procedures in place for when an injury happens.</a:t>
            </a:r>
          </a:p>
          <a:p>
            <a:r>
              <a:rPr lang="en-US" dirty="0" smtClean="0"/>
              <a:t>Communicate injury reporting procedures to employees.</a:t>
            </a:r>
          </a:p>
          <a:p>
            <a:r>
              <a:rPr lang="en-US" dirty="0" smtClean="0"/>
              <a:t>Investigate the facts.  Gather data. </a:t>
            </a:r>
            <a:r>
              <a:rPr lang="en-US" dirty="0" err="1" smtClean="0"/>
              <a:t>Ie</a:t>
            </a:r>
            <a:r>
              <a:rPr lang="en-US" dirty="0" smtClean="0"/>
              <a:t>: pictures</a:t>
            </a:r>
          </a:p>
          <a:p>
            <a:r>
              <a:rPr lang="en-US" dirty="0" smtClean="0"/>
              <a:t>Look for safety concerns present to safety committee.</a:t>
            </a:r>
          </a:p>
          <a:p>
            <a:r>
              <a:rPr lang="en-US" dirty="0" smtClean="0"/>
              <a:t>File First report of injury.</a:t>
            </a:r>
          </a:p>
          <a:p>
            <a:pPr>
              <a:buNone/>
            </a:pPr>
            <a:endParaRPr lang="en-US" dirty="0"/>
          </a:p>
        </p:txBody>
      </p:sp>
      <p:sp>
        <p:nvSpPr>
          <p:cNvPr id="2" name="Title 1"/>
          <p:cNvSpPr>
            <a:spLocks noGrp="1"/>
          </p:cNvSpPr>
          <p:nvPr>
            <p:ph type="title"/>
          </p:nvPr>
        </p:nvSpPr>
        <p:spPr/>
        <p:txBody>
          <a:bodyPr/>
          <a:lstStyle/>
          <a:p>
            <a:r>
              <a:rPr lang="en-US" b="1" i="1" dirty="0" smtClean="0"/>
              <a:t>We have a claim, now what?</a:t>
            </a:r>
            <a:endParaRPr lang="en-US"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Medical appointments before or after work when appropriate.</a:t>
            </a:r>
          </a:p>
          <a:p>
            <a:r>
              <a:rPr lang="en-US" dirty="0" smtClean="0"/>
              <a:t>Make light duty job offer when appropriate.</a:t>
            </a:r>
          </a:p>
          <a:p>
            <a:r>
              <a:rPr lang="en-US" dirty="0" smtClean="0"/>
              <a:t>Have job bank ready.</a:t>
            </a:r>
          </a:p>
          <a:p>
            <a:pPr lvl="1"/>
            <a:r>
              <a:rPr lang="en-US" dirty="0" smtClean="0"/>
              <a:t>Examples</a:t>
            </a:r>
          </a:p>
          <a:p>
            <a:endParaRPr lang="en-US" dirty="0" smtClean="0"/>
          </a:p>
          <a:p>
            <a:endParaRPr lang="en-US" dirty="0"/>
          </a:p>
        </p:txBody>
      </p:sp>
      <p:sp>
        <p:nvSpPr>
          <p:cNvPr id="2" name="Title 1"/>
          <p:cNvSpPr>
            <a:spLocks noGrp="1"/>
          </p:cNvSpPr>
          <p:nvPr>
            <p:ph type="title"/>
          </p:nvPr>
        </p:nvSpPr>
        <p:spPr/>
        <p:txBody>
          <a:bodyPr/>
          <a:lstStyle/>
          <a:p>
            <a:r>
              <a:rPr lang="en-US" b="1" i="1" dirty="0" smtClean="0"/>
              <a:t>Medical</a:t>
            </a:r>
            <a:endParaRPr lang="en-US"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Stay in touch with the employee.</a:t>
            </a:r>
          </a:p>
          <a:p>
            <a:r>
              <a:rPr lang="en-US" dirty="0" smtClean="0"/>
              <a:t>Monitor future Dr.’s appointments.</a:t>
            </a:r>
          </a:p>
          <a:p>
            <a:r>
              <a:rPr lang="en-US" dirty="0" smtClean="0"/>
              <a:t>Treat Employee as you want to be treated.</a:t>
            </a:r>
          </a:p>
          <a:p>
            <a:r>
              <a:rPr lang="en-US" dirty="0" smtClean="0"/>
              <a:t>DOCUMENT!</a:t>
            </a:r>
          </a:p>
          <a:p>
            <a:endParaRPr lang="en-US" dirty="0" smtClean="0"/>
          </a:p>
        </p:txBody>
      </p:sp>
      <p:sp>
        <p:nvSpPr>
          <p:cNvPr id="2" name="Title 1"/>
          <p:cNvSpPr>
            <a:spLocks noGrp="1"/>
          </p:cNvSpPr>
          <p:nvPr>
            <p:ph type="title"/>
          </p:nvPr>
        </p:nvSpPr>
        <p:spPr/>
        <p:txBody>
          <a:bodyPr/>
          <a:lstStyle/>
          <a:p>
            <a:r>
              <a:rPr lang="en-US" b="1" i="1" dirty="0" smtClean="0"/>
              <a:t>Employee</a:t>
            </a:r>
            <a:endParaRPr lang="en-US"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Disciplinary action plan</a:t>
            </a:r>
          </a:p>
          <a:p>
            <a:pPr lvl="1"/>
            <a:r>
              <a:rPr lang="en-US" dirty="0" smtClean="0"/>
              <a:t>Verbal</a:t>
            </a:r>
          </a:p>
          <a:p>
            <a:pPr lvl="1"/>
            <a:r>
              <a:rPr lang="en-US" dirty="0" smtClean="0"/>
              <a:t>Written</a:t>
            </a:r>
          </a:p>
          <a:p>
            <a:pPr lvl="1"/>
            <a:r>
              <a:rPr lang="en-US" dirty="0" smtClean="0"/>
              <a:t>3, 5, 7, 14, day suspension</a:t>
            </a:r>
          </a:p>
          <a:p>
            <a:pPr lvl="1"/>
            <a:r>
              <a:rPr lang="en-US" dirty="0" smtClean="0"/>
              <a:t>Last chance agreement</a:t>
            </a:r>
          </a:p>
          <a:p>
            <a:pPr lvl="1"/>
            <a:endParaRPr lang="en-US" dirty="0" smtClean="0"/>
          </a:p>
          <a:p>
            <a:pPr lvl="1">
              <a:buNone/>
            </a:pPr>
            <a:r>
              <a:rPr lang="en-US" dirty="0" smtClean="0"/>
              <a:t>FMLA</a:t>
            </a:r>
          </a:p>
          <a:p>
            <a:pPr lvl="1">
              <a:buNone/>
            </a:pPr>
            <a:r>
              <a:rPr lang="en-US" dirty="0" smtClean="0"/>
              <a:t>ADA</a:t>
            </a:r>
            <a:endParaRPr lang="en-US" dirty="0"/>
          </a:p>
        </p:txBody>
      </p:sp>
      <p:sp>
        <p:nvSpPr>
          <p:cNvPr id="2" name="Title 1"/>
          <p:cNvSpPr>
            <a:spLocks noGrp="1"/>
          </p:cNvSpPr>
          <p:nvPr>
            <p:ph type="title"/>
          </p:nvPr>
        </p:nvSpPr>
        <p:spPr/>
        <p:txBody>
          <a:bodyPr/>
          <a:lstStyle/>
          <a:p>
            <a:r>
              <a:rPr lang="en-US" b="1" i="1" dirty="0" smtClean="0"/>
              <a:t>Employment Concerns</a:t>
            </a:r>
            <a:endParaRPr lang="en-US" b="1"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Total Premium $75,000 with mod of 1.00</a:t>
            </a:r>
          </a:p>
          <a:p>
            <a:pPr>
              <a:buNone/>
            </a:pPr>
            <a:r>
              <a:rPr lang="en-US" sz="2400" b="1" dirty="0" smtClean="0"/>
              <a:t>	$10,000 med only claim – impact on mod-increase to 1.01</a:t>
            </a:r>
          </a:p>
          <a:p>
            <a:pPr lvl="1">
              <a:buNone/>
            </a:pPr>
            <a:r>
              <a:rPr lang="en-US" sz="2000" b="1" dirty="0" smtClean="0">
                <a:solidFill>
                  <a:srgbClr val="FF0000"/>
                </a:solidFill>
              </a:rPr>
              <a:t>	1</a:t>
            </a:r>
            <a:r>
              <a:rPr lang="en-US" sz="2000" b="1" baseline="30000" dirty="0" smtClean="0">
                <a:solidFill>
                  <a:srgbClr val="FF0000"/>
                </a:solidFill>
              </a:rPr>
              <a:t>st</a:t>
            </a:r>
            <a:r>
              <a:rPr lang="en-US" sz="2000" b="1" dirty="0" smtClean="0">
                <a:solidFill>
                  <a:srgbClr val="FF0000"/>
                </a:solidFill>
              </a:rPr>
              <a:t> year impact on premium $1,065, by 3</a:t>
            </a:r>
            <a:r>
              <a:rPr lang="en-US" sz="2000" b="1" baseline="30000" dirty="0" smtClean="0">
                <a:solidFill>
                  <a:srgbClr val="FF0000"/>
                </a:solidFill>
              </a:rPr>
              <a:t>rd</a:t>
            </a:r>
            <a:r>
              <a:rPr lang="en-US" sz="2000" b="1" dirty="0" smtClean="0">
                <a:solidFill>
                  <a:srgbClr val="FF0000"/>
                </a:solidFill>
              </a:rPr>
              <a:t> year $3,195</a:t>
            </a:r>
          </a:p>
          <a:p>
            <a:pPr lvl="1">
              <a:buNone/>
            </a:pPr>
            <a:r>
              <a:rPr lang="en-US" sz="2400" b="1" dirty="0" smtClean="0"/>
              <a:t>$12,000 lost time claim – impact on mod  - increase to 1.06</a:t>
            </a:r>
          </a:p>
          <a:p>
            <a:pPr lvl="1">
              <a:buNone/>
            </a:pPr>
            <a:r>
              <a:rPr lang="en-US" sz="2000" b="1" dirty="0"/>
              <a:t>	</a:t>
            </a:r>
            <a:r>
              <a:rPr lang="en-US" sz="2000" b="1" dirty="0" smtClean="0">
                <a:solidFill>
                  <a:srgbClr val="FF0000"/>
                </a:solidFill>
              </a:rPr>
              <a:t>1</a:t>
            </a:r>
            <a:r>
              <a:rPr lang="en-US" sz="2000" b="1" baseline="30000" dirty="0" smtClean="0">
                <a:solidFill>
                  <a:srgbClr val="FF0000"/>
                </a:solidFill>
              </a:rPr>
              <a:t>st</a:t>
            </a:r>
            <a:r>
              <a:rPr lang="en-US" sz="2000" b="1" dirty="0" smtClean="0">
                <a:solidFill>
                  <a:srgbClr val="FF0000"/>
                </a:solidFill>
              </a:rPr>
              <a:t> year impact on premium $4,260, by 3</a:t>
            </a:r>
            <a:r>
              <a:rPr lang="en-US" sz="2000" b="1" baseline="30000" dirty="0" smtClean="0">
                <a:solidFill>
                  <a:srgbClr val="FF0000"/>
                </a:solidFill>
              </a:rPr>
              <a:t>rd</a:t>
            </a:r>
            <a:r>
              <a:rPr lang="en-US" sz="2000" b="1" dirty="0" smtClean="0">
                <a:solidFill>
                  <a:srgbClr val="FF0000"/>
                </a:solidFill>
              </a:rPr>
              <a:t> year $12,780</a:t>
            </a:r>
          </a:p>
          <a:p>
            <a:pPr lvl="1">
              <a:buNone/>
            </a:pPr>
            <a:r>
              <a:rPr lang="en-US" sz="2400" b="1" dirty="0" smtClean="0"/>
              <a:t>$50,000 Lost time claim – impact on mod – increase to 1.10</a:t>
            </a:r>
          </a:p>
          <a:p>
            <a:pPr lvl="1">
              <a:buNone/>
            </a:pPr>
            <a:r>
              <a:rPr lang="en-US" sz="2000" b="1" dirty="0"/>
              <a:t>	</a:t>
            </a:r>
            <a:r>
              <a:rPr lang="en-US" sz="2000" b="1" dirty="0" smtClean="0">
                <a:solidFill>
                  <a:srgbClr val="FF0000"/>
                </a:solidFill>
              </a:rPr>
              <a:t>1</a:t>
            </a:r>
            <a:r>
              <a:rPr lang="en-US" sz="2000" b="1" baseline="30000" dirty="0" smtClean="0">
                <a:solidFill>
                  <a:srgbClr val="FF0000"/>
                </a:solidFill>
              </a:rPr>
              <a:t>st</a:t>
            </a:r>
            <a:r>
              <a:rPr lang="en-US" sz="2000" b="1" dirty="0" smtClean="0">
                <a:solidFill>
                  <a:srgbClr val="FF0000"/>
                </a:solidFill>
              </a:rPr>
              <a:t> year impact on premium $7,808, by 3</a:t>
            </a:r>
            <a:r>
              <a:rPr lang="en-US" sz="2000" b="1" baseline="30000" dirty="0" smtClean="0">
                <a:solidFill>
                  <a:srgbClr val="FF0000"/>
                </a:solidFill>
              </a:rPr>
              <a:t>rd</a:t>
            </a:r>
            <a:r>
              <a:rPr lang="en-US" sz="2000" b="1" dirty="0" smtClean="0">
                <a:solidFill>
                  <a:srgbClr val="FF0000"/>
                </a:solidFill>
              </a:rPr>
              <a:t> year $23,423</a:t>
            </a:r>
          </a:p>
        </p:txBody>
      </p:sp>
      <p:sp>
        <p:nvSpPr>
          <p:cNvPr id="2" name="Title 1"/>
          <p:cNvSpPr>
            <a:spLocks noGrp="1"/>
          </p:cNvSpPr>
          <p:nvPr>
            <p:ph type="title"/>
          </p:nvPr>
        </p:nvSpPr>
        <p:spPr/>
        <p:txBody>
          <a:bodyPr/>
          <a:lstStyle/>
          <a:p>
            <a:r>
              <a:rPr lang="en-US" b="1" i="1" dirty="0" smtClean="0"/>
              <a:t>Lost Time Impact On Mod</a:t>
            </a:r>
            <a:endParaRPr lang="en-US" b="1"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8305800" cy="4953000"/>
          </a:xfrm>
        </p:spPr>
        <p:txBody>
          <a:bodyPr>
            <a:normAutofit fontScale="92500"/>
          </a:bodyPr>
          <a:lstStyle/>
          <a:p>
            <a:r>
              <a:rPr lang="en-US" sz="1200" dirty="0" smtClean="0"/>
              <a:t>It is </a:t>
            </a:r>
            <a:r>
              <a:rPr lang="en-US" sz="1200" dirty="0"/>
              <a:t>shown by multiple studies that employees who work light duty recover faster than employees who do not.  This in turn results in lower medical costs.</a:t>
            </a:r>
          </a:p>
          <a:p>
            <a:pPr marL="0" indent="0">
              <a:buNone/>
            </a:pPr>
            <a:r>
              <a:rPr lang="en-US" sz="1200" dirty="0"/>
              <a:t> </a:t>
            </a:r>
          </a:p>
          <a:p>
            <a:r>
              <a:rPr lang="en-US" sz="1200" dirty="0"/>
              <a:t>The employee’s deconditioning is reduced by the employee remaining active versus inactive.  Which in turn can save additional injuries when the employee returns full duty and is deconditioned.</a:t>
            </a:r>
          </a:p>
          <a:p>
            <a:pPr marL="0" indent="0">
              <a:buNone/>
            </a:pPr>
            <a:r>
              <a:rPr lang="en-US" sz="1200" dirty="0"/>
              <a:t> </a:t>
            </a:r>
          </a:p>
          <a:p>
            <a:r>
              <a:rPr lang="en-US" sz="1200" dirty="0"/>
              <a:t>The employee avoids the “unable to  work syndrome” and maintains a daily routine of going to work.</a:t>
            </a:r>
          </a:p>
          <a:p>
            <a:pPr marL="0" indent="0">
              <a:buNone/>
            </a:pPr>
            <a:r>
              <a:rPr lang="en-US" sz="1200" dirty="0"/>
              <a:t> </a:t>
            </a:r>
          </a:p>
          <a:p>
            <a:r>
              <a:rPr lang="en-US" sz="1200" dirty="0"/>
              <a:t>The employee maintains a higher sense of self-esteem from performing productive and   meaningful work.</a:t>
            </a:r>
          </a:p>
          <a:p>
            <a:pPr marL="0" indent="0">
              <a:buNone/>
            </a:pPr>
            <a:r>
              <a:rPr lang="en-US" sz="1200" dirty="0"/>
              <a:t> </a:t>
            </a:r>
          </a:p>
          <a:p>
            <a:r>
              <a:rPr lang="en-US" sz="1200" dirty="0"/>
              <a:t>The indemnity cost of the work comp claim is reduced which in turns lowers the employers experience mod.</a:t>
            </a:r>
          </a:p>
          <a:p>
            <a:pPr marL="0" indent="0">
              <a:buNone/>
            </a:pPr>
            <a:r>
              <a:rPr lang="en-US" sz="1200" dirty="0"/>
              <a:t>	</a:t>
            </a:r>
          </a:p>
          <a:p>
            <a:r>
              <a:rPr lang="en-US" sz="1200" dirty="0"/>
              <a:t>The Doctor allows restrictions to progress.  </a:t>
            </a:r>
          </a:p>
          <a:p>
            <a:pPr marL="0" indent="0">
              <a:buNone/>
            </a:pPr>
            <a:r>
              <a:rPr lang="en-US" sz="1200" dirty="0"/>
              <a:t> </a:t>
            </a:r>
          </a:p>
          <a:p>
            <a:r>
              <a:rPr lang="en-US" sz="1200" dirty="0"/>
              <a:t>By returning a injured employee to work light duty it places the injured employee in a controlled environment so the employer can actually monitor the employee.   </a:t>
            </a:r>
          </a:p>
          <a:p>
            <a:pPr marL="0" indent="0">
              <a:buNone/>
            </a:pPr>
            <a:r>
              <a:rPr lang="en-US" sz="1200" dirty="0"/>
              <a:t> </a:t>
            </a:r>
          </a:p>
          <a:p>
            <a:r>
              <a:rPr lang="en-US" sz="1200" dirty="0"/>
              <a:t>Co workers expect to return to work when injured, when they see other injured co workers returning. It changes a mindset that if you are injured when working for ABC company that you get to take time off work with pay.</a:t>
            </a:r>
          </a:p>
          <a:p>
            <a:pPr marL="0" indent="0">
              <a:buNone/>
            </a:pPr>
            <a:r>
              <a:rPr lang="en-US" sz="1200" dirty="0"/>
              <a:t> </a:t>
            </a:r>
          </a:p>
          <a:p>
            <a:r>
              <a:rPr lang="en-US" sz="1200" dirty="0"/>
              <a:t>When an employee sits at home normally they watch </a:t>
            </a:r>
            <a:r>
              <a:rPr lang="en-US" sz="1200" dirty="0" err="1"/>
              <a:t>tv</a:t>
            </a:r>
            <a:r>
              <a:rPr lang="en-US" sz="1200" dirty="0"/>
              <a:t>.   Plaintive attorneys constantly run ads about hiring a attorney if they are injured at work.   By having employees return to work light duty it cuts the exposure to this type of advertising.</a:t>
            </a:r>
          </a:p>
          <a:p>
            <a:endParaRPr lang="en-US" sz="1200" dirty="0"/>
          </a:p>
        </p:txBody>
      </p:sp>
      <p:sp>
        <p:nvSpPr>
          <p:cNvPr id="2" name="Title 1"/>
          <p:cNvSpPr>
            <a:spLocks noGrp="1"/>
          </p:cNvSpPr>
          <p:nvPr>
            <p:ph type="title"/>
          </p:nvPr>
        </p:nvSpPr>
        <p:spPr>
          <a:xfrm>
            <a:off x="457200" y="457200"/>
            <a:ext cx="8229600" cy="1295400"/>
          </a:xfrm>
        </p:spPr>
        <p:txBody>
          <a:bodyPr>
            <a:normAutofit fontScale="90000"/>
          </a:bodyPr>
          <a:lstStyle/>
          <a:p>
            <a:r>
              <a:rPr lang="en-US" dirty="0" smtClean="0"/>
              <a:t/>
            </a:r>
            <a:br>
              <a:rPr lang="en-US" dirty="0" smtClean="0"/>
            </a:br>
            <a:r>
              <a:rPr lang="en-US" sz="3600" b="1" dirty="0"/>
              <a:t>Why should we make light duty Job offer</a:t>
            </a:r>
            <a:r>
              <a:rPr lang="en-US" sz="3600" b="1" dirty="0" smtClean="0"/>
              <a:t>?</a:t>
            </a:r>
            <a:endParaRPr lang="en-US" dirty="0"/>
          </a:p>
        </p:txBody>
      </p:sp>
    </p:spTree>
    <p:extLst>
      <p:ext uri="{BB962C8B-B14F-4D97-AF65-F5344CB8AC3E}">
        <p14:creationId xmlns="" xmlns:p14="http://schemas.microsoft.com/office/powerpoint/2010/main" val="2443383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8382000" cy="5105400"/>
          </a:xfrm>
        </p:spPr>
        <p:txBody>
          <a:bodyPr>
            <a:noAutofit/>
          </a:bodyPr>
          <a:lstStyle/>
          <a:p>
            <a:pPr marL="0" indent="0">
              <a:buNone/>
            </a:pPr>
            <a:r>
              <a:rPr lang="en-US" sz="1000" dirty="0" smtClean="0"/>
              <a:t>Dear </a:t>
            </a:r>
            <a:r>
              <a:rPr lang="en-US" sz="1000" dirty="0"/>
              <a:t>(EMPLOYEE):</a:t>
            </a:r>
          </a:p>
          <a:p>
            <a:pPr marL="0" indent="0">
              <a:buNone/>
            </a:pPr>
            <a:r>
              <a:rPr lang="en-US" sz="1000" dirty="0"/>
              <a:t> </a:t>
            </a:r>
            <a:endParaRPr lang="en-US" sz="600" dirty="0"/>
          </a:p>
          <a:p>
            <a:pPr marL="0" indent="0">
              <a:buNone/>
            </a:pPr>
            <a:r>
              <a:rPr lang="en-US" sz="1000" dirty="0"/>
              <a:t>Please find attached an updated work ability dated (DATE) releasing you for light duty work.  As you know, it is the policy of (EMPLOYER) to provide temporary transitional light duty work to its employees who are injured on the job whenever possible.  According to your work ability report, you are capable of light duty so long as it is within these given restrictions attached. </a:t>
            </a:r>
          </a:p>
          <a:p>
            <a:pPr marL="0" indent="0">
              <a:buNone/>
            </a:pPr>
            <a:r>
              <a:rPr lang="en-US" sz="800" dirty="0"/>
              <a:t> </a:t>
            </a:r>
          </a:p>
          <a:p>
            <a:pPr marL="0" indent="0">
              <a:buNone/>
            </a:pPr>
            <a:r>
              <a:rPr lang="en-US" sz="1000" dirty="0"/>
              <a:t>This job offer is present to document the specifics of the temporary transitional light duty job offer made verbally by (NAME) on (DATE).  </a:t>
            </a:r>
          </a:p>
          <a:p>
            <a:pPr marL="0" indent="0">
              <a:buNone/>
            </a:pPr>
            <a:r>
              <a:rPr lang="en-US" sz="800" dirty="0"/>
              <a:t> </a:t>
            </a:r>
          </a:p>
          <a:p>
            <a:pPr marL="0" indent="0">
              <a:buNone/>
            </a:pPr>
            <a:r>
              <a:rPr lang="en-US" sz="1000" dirty="0"/>
              <a:t>Start Date:  	(DATE) </a:t>
            </a:r>
          </a:p>
          <a:p>
            <a:pPr marL="0" indent="0">
              <a:buNone/>
            </a:pPr>
            <a:r>
              <a:rPr lang="en-US" sz="1000" dirty="0"/>
              <a:t>Days</a:t>
            </a:r>
            <a:r>
              <a:rPr lang="en-US" sz="1000" dirty="0" smtClean="0"/>
              <a:t>:</a:t>
            </a:r>
            <a:r>
              <a:rPr lang="en-US" sz="1000" dirty="0"/>
              <a:t>	(DAYS OF WEEK)</a:t>
            </a:r>
          </a:p>
          <a:p>
            <a:pPr marL="0" indent="0">
              <a:buNone/>
            </a:pPr>
            <a:r>
              <a:rPr lang="en-US" sz="1000" dirty="0"/>
              <a:t>Hours</a:t>
            </a:r>
            <a:r>
              <a:rPr lang="en-US" sz="1000" dirty="0" smtClean="0"/>
              <a:t>:</a:t>
            </a:r>
            <a:r>
              <a:rPr lang="en-US" sz="1000" dirty="0"/>
              <a:t>	(START AND END TIME)</a:t>
            </a:r>
          </a:p>
          <a:p>
            <a:pPr marL="0" indent="0">
              <a:buNone/>
            </a:pPr>
            <a:r>
              <a:rPr lang="en-US" sz="1000" dirty="0"/>
              <a:t>Location: 	(LOCATION)</a:t>
            </a:r>
          </a:p>
          <a:p>
            <a:pPr marL="0" indent="0">
              <a:buNone/>
            </a:pPr>
            <a:r>
              <a:rPr lang="en-US" sz="1000" dirty="0"/>
              <a:t>Title/duties:	 (JOB DUTIES)</a:t>
            </a:r>
          </a:p>
          <a:p>
            <a:pPr marL="0" indent="0">
              <a:buNone/>
            </a:pPr>
            <a:r>
              <a:rPr lang="en-US" sz="1000" dirty="0"/>
              <a:t>Pay</a:t>
            </a:r>
            <a:r>
              <a:rPr lang="en-US" sz="1000" dirty="0" smtClean="0"/>
              <a:t>:</a:t>
            </a:r>
            <a:r>
              <a:rPr lang="en-US" sz="1000" dirty="0"/>
              <a:t>	$(HOURLY PAY)</a:t>
            </a:r>
          </a:p>
          <a:p>
            <a:pPr marL="0" indent="0">
              <a:buNone/>
            </a:pPr>
            <a:r>
              <a:rPr lang="en-US" sz="800" dirty="0"/>
              <a:t> </a:t>
            </a:r>
          </a:p>
          <a:p>
            <a:pPr marL="0" indent="0">
              <a:buNone/>
            </a:pPr>
            <a:r>
              <a:rPr lang="en-US" sz="1000" dirty="0"/>
              <a:t>Furthermore, we understand that you may have to schedule appointments for treatments with your physician and physical therapist, we request that you please schedule these appointments outside of work hours or if necessary as close to the beginning or end of your shift as possible. </a:t>
            </a:r>
          </a:p>
          <a:p>
            <a:pPr marL="0" indent="0">
              <a:buNone/>
            </a:pPr>
            <a:r>
              <a:rPr lang="en-US" sz="800" dirty="0"/>
              <a:t> </a:t>
            </a:r>
          </a:p>
          <a:p>
            <a:pPr marL="0" indent="0">
              <a:buNone/>
            </a:pPr>
            <a:r>
              <a:rPr lang="en-US" sz="1000" dirty="0"/>
              <a:t>This temporary transitional light duty assignment will be in effect until further notice. We look forward to seeing you back at work and are happy to be of assistance in your recovery. </a:t>
            </a:r>
          </a:p>
          <a:p>
            <a:pPr marL="0" indent="0">
              <a:buNone/>
            </a:pPr>
            <a:r>
              <a:rPr lang="en-US" sz="800" dirty="0"/>
              <a:t> </a:t>
            </a:r>
          </a:p>
          <a:p>
            <a:pPr marL="0" indent="0">
              <a:buNone/>
            </a:pPr>
            <a:r>
              <a:rPr lang="en-US" sz="1000" dirty="0"/>
              <a:t>Sincerely</a:t>
            </a:r>
            <a:r>
              <a:rPr lang="en-US" sz="1000" dirty="0" smtClean="0"/>
              <a:t>,</a:t>
            </a:r>
            <a:endParaRPr lang="en-US" sz="1000" dirty="0"/>
          </a:p>
          <a:p>
            <a:pPr marL="0" indent="0">
              <a:buNone/>
            </a:pPr>
            <a:r>
              <a:rPr lang="en-US" sz="1000" dirty="0" smtClean="0"/>
              <a:t>(</a:t>
            </a:r>
            <a:r>
              <a:rPr lang="en-US" sz="1000" dirty="0"/>
              <a:t>NAME)</a:t>
            </a:r>
          </a:p>
          <a:p>
            <a:pPr marL="0" indent="0">
              <a:buNone/>
            </a:pPr>
            <a:r>
              <a:rPr lang="en-US" sz="1000" dirty="0"/>
              <a:t>(EMPLOYER) </a:t>
            </a:r>
          </a:p>
          <a:p>
            <a:pPr marL="0" indent="0">
              <a:buNone/>
            </a:pPr>
            <a:r>
              <a:rPr lang="en-US" sz="1000" dirty="0"/>
              <a:t> </a:t>
            </a:r>
          </a:p>
          <a:p>
            <a:pPr marL="0" indent="0">
              <a:buNone/>
            </a:pPr>
            <a:r>
              <a:rPr lang="en-US" sz="1000" dirty="0"/>
              <a:t>Date Accepted:_________     Employee Signature: X_____________________________</a:t>
            </a:r>
          </a:p>
          <a:p>
            <a:pPr marL="0" indent="0">
              <a:buNone/>
            </a:pPr>
            <a:r>
              <a:rPr lang="en-US" sz="1000" dirty="0"/>
              <a:t> </a:t>
            </a:r>
          </a:p>
          <a:p>
            <a:pPr marL="0" indent="0">
              <a:buNone/>
            </a:pPr>
            <a:r>
              <a:rPr lang="en-US" sz="1000" dirty="0"/>
              <a:t>Date Declined:_________	Employee Signature: X_____________________________</a:t>
            </a:r>
          </a:p>
        </p:txBody>
      </p:sp>
      <p:sp>
        <p:nvSpPr>
          <p:cNvPr id="2" name="Title 1"/>
          <p:cNvSpPr>
            <a:spLocks noGrp="1"/>
          </p:cNvSpPr>
          <p:nvPr>
            <p:ph type="title"/>
          </p:nvPr>
        </p:nvSpPr>
        <p:spPr/>
        <p:txBody>
          <a:bodyPr>
            <a:normAutofit fontScale="90000"/>
          </a:bodyPr>
          <a:lstStyle/>
          <a:p>
            <a:r>
              <a:rPr lang="en-US" dirty="0" smtClean="0"/>
              <a:t>Light Duty Job Offers </a:t>
            </a:r>
            <a:br>
              <a:rPr lang="en-US" dirty="0" smtClean="0"/>
            </a:br>
            <a:r>
              <a:rPr lang="en-US" sz="3600" dirty="0" smtClean="0"/>
              <a:t>Job Offer Template</a:t>
            </a:r>
            <a:endParaRPr lang="en-US" sz="3600" dirty="0"/>
          </a:p>
        </p:txBody>
      </p:sp>
    </p:spTree>
    <p:extLst>
      <p:ext uri="{BB962C8B-B14F-4D97-AF65-F5344CB8AC3E}">
        <p14:creationId xmlns="" xmlns:p14="http://schemas.microsoft.com/office/powerpoint/2010/main" val="23191392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TotalTime>
  <Words>192</Words>
  <Application>Microsoft Office PowerPoint</Application>
  <PresentationFormat>On-screen Show (4:3)</PresentationFormat>
  <Paragraphs>84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Work Comp 101</vt:lpstr>
      <vt:lpstr>It all begins and ends with these!</vt:lpstr>
      <vt:lpstr>We have a claim, now what?</vt:lpstr>
      <vt:lpstr>Medical</vt:lpstr>
      <vt:lpstr>Employee</vt:lpstr>
      <vt:lpstr>Employment Concerns</vt:lpstr>
      <vt:lpstr>Lost Time Impact On Mod</vt:lpstr>
      <vt:lpstr> Why should we make light duty Job offer?</vt:lpstr>
      <vt:lpstr>Light Duty Job Offers  Job Offer Template</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Comp 101</dc:title>
  <dc:creator>azeman</dc:creator>
  <cp:lastModifiedBy>azeman</cp:lastModifiedBy>
  <cp:revision>6</cp:revision>
  <dcterms:created xsi:type="dcterms:W3CDTF">2015-05-19T20:21:03Z</dcterms:created>
  <dcterms:modified xsi:type="dcterms:W3CDTF">2015-11-04T17:32:45Z</dcterms:modified>
</cp:coreProperties>
</file>