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2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5" d="100"/>
          <a:sy n="85" d="100"/>
        </p:scale>
        <p:origin x="155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CE56F9-D5EF-4F3C-9D8F-AC399819E581}" type="datetimeFigureOut">
              <a:rPr lang="en-US" smtClean="0"/>
              <a:t>2/22/2018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BEAEE76-3F31-464B-BE53-4C18ADDDDE22}" type="slidenum">
              <a:rPr lang="en-US" smtClean="0"/>
              <a:t>‹#›</a:t>
            </a:fld>
            <a:endParaRPr lang="en-US"/>
          </a:p>
        </p:txBody>
      </p:sp>
    </p:spTree>
    <p:extLst>
      <p:ext uri="{BB962C8B-B14F-4D97-AF65-F5344CB8AC3E}">
        <p14:creationId xmlns:p14="http://schemas.microsoft.com/office/powerpoint/2010/main" val="7336533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5182809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7625226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0607240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23809745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42765960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7481752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5699364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23042989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6478042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9381967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endParaRPr lang="en-US"/>
          </a:p>
        </p:txBody>
      </p:sp>
    </p:spTree>
    <p:extLst>
      <p:ext uri="{BB962C8B-B14F-4D97-AF65-F5344CB8AC3E}">
        <p14:creationId xmlns:p14="http://schemas.microsoft.com/office/powerpoint/2010/main" val="39937922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7808C753-64E8-4369-979C-3F285DD44F37}" type="datetimeFigureOut">
              <a:rPr lang="en-US" smtClean="0"/>
              <a:t>2/22/2018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1154ED8-DD91-4DFF-A891-0AC7276AF183}"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808C753-64E8-4369-979C-3F285DD44F37}"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54ED8-DD91-4DFF-A891-0AC7276AF18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808C753-64E8-4369-979C-3F285DD44F37}"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54ED8-DD91-4DFF-A891-0AC7276AF18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808C753-64E8-4369-979C-3F285DD44F37}"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54ED8-DD91-4DFF-A891-0AC7276AF183}" type="slidenum">
              <a:rPr lang="en-US" smtClean="0"/>
              <a:t>‹#›</a:t>
            </a:fld>
            <a:endParaRPr lang="en-US"/>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7808C753-64E8-4369-979C-3F285DD44F37}" type="datetimeFigureOut">
              <a:rPr lang="en-US" smtClean="0"/>
              <a:t>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154ED8-DD91-4DFF-A891-0AC7276AF183}"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7808C753-64E8-4369-979C-3F285DD44F37}"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54ED8-DD91-4DFF-A891-0AC7276AF183}" type="slidenum">
              <a:rPr lang="en-US" smtClean="0"/>
              <a:t>‹#›</a:t>
            </a:fld>
            <a:endParaRPr lang="en-US"/>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808C753-64E8-4369-979C-3F285DD44F37}" type="datetimeFigureOut">
              <a:rPr lang="en-US" smtClean="0"/>
              <a:t>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154ED8-DD91-4DFF-A891-0AC7276AF18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808C753-64E8-4369-979C-3F285DD44F37}" type="datetimeFigureOut">
              <a:rPr lang="en-US" smtClean="0"/>
              <a:t>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154ED8-DD91-4DFF-A891-0AC7276AF183}" type="slidenum">
              <a:rPr lang="en-US" smtClean="0"/>
              <a:t>‹#›</a:t>
            </a:fld>
            <a:endParaRPr lang="en-US"/>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08C753-64E8-4369-979C-3F285DD44F37}" type="datetimeFigureOut">
              <a:rPr lang="en-US" smtClean="0"/>
              <a:t>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154ED8-DD91-4DFF-A891-0AC7276AF18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7808C753-64E8-4369-979C-3F285DD44F37}" type="datetimeFigureOut">
              <a:rPr lang="en-US" smtClean="0"/>
              <a:t>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154ED8-DD91-4DFF-A891-0AC7276AF183}"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7808C753-64E8-4369-979C-3F285DD44F37}" type="datetimeFigureOut">
              <a:rPr lang="en-US" smtClean="0"/>
              <a:t>2/22/2018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154ED8-DD91-4DFF-A891-0AC7276AF183}"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808C753-64E8-4369-979C-3F285DD44F37}" type="datetimeFigureOut">
              <a:rPr lang="en-US" smtClean="0"/>
              <a:t>2/22/2018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154ED8-DD91-4DFF-A891-0AC7276AF18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ms.gov/Medicare/Medicare-Fee-for-Service-Payment/HomeHealthPPS/Downloads/HH-PPS-HHGM-TEP-material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mailto:HomeHealth@abtassoc.com"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bing.com/images/search?view=detailV2&amp;ccid=xtpEUbFs&amp;id=87A9FB0BD28480C07888D88516A072F149627F34&amp;thid=OIP.xtpEUbFsuLj_71UdUtwergHaFj&amp;mediaurl=https://images.sharefaith.com/images/3/1381193427769_111/slide-52.jpg&amp;exph=1200&amp;expw=1600&amp;q=powerpoint+picture+with+courage&amp;simid=608013907846827214&amp;selectedIndex=32"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Update</a:t>
            </a:r>
            <a:br>
              <a:rPr lang="en-US" dirty="0"/>
            </a:br>
            <a:r>
              <a:rPr lang="en-US" dirty="0"/>
              <a:t>Council of State Home Care &amp; Hospice State Associations </a:t>
            </a:r>
          </a:p>
        </p:txBody>
      </p:sp>
      <p:sp>
        <p:nvSpPr>
          <p:cNvPr id="3" name="Subtitle 2"/>
          <p:cNvSpPr>
            <a:spLocks noGrp="1"/>
          </p:cNvSpPr>
          <p:nvPr>
            <p:ph type="subTitle" idx="1"/>
          </p:nvPr>
        </p:nvSpPr>
        <p:spPr/>
        <p:txBody>
          <a:bodyPr>
            <a:normAutofit fontScale="92500" lnSpcReduction="20000"/>
          </a:bodyPr>
          <a:lstStyle/>
          <a:p>
            <a:r>
              <a:rPr lang="en-US" dirty="0"/>
              <a:t>Nancy Taylor</a:t>
            </a:r>
          </a:p>
          <a:p>
            <a:r>
              <a:rPr lang="en-US" dirty="0"/>
              <a:t>Greenberg Traurig</a:t>
            </a:r>
          </a:p>
          <a:p>
            <a:r>
              <a:rPr lang="en-US" dirty="0"/>
              <a:t>February 22, 2018</a:t>
            </a:r>
          </a:p>
        </p:txBody>
      </p:sp>
    </p:spTree>
    <p:extLst>
      <p:ext uri="{BB962C8B-B14F-4D97-AF65-F5344CB8AC3E}">
        <p14:creationId xmlns:p14="http://schemas.microsoft.com/office/powerpoint/2010/main" val="7471272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err="1">
                <a:effectLst/>
              </a:rPr>
              <a:t>Abt</a:t>
            </a:r>
            <a:r>
              <a:rPr lang="en-US" dirty="0">
                <a:effectLst/>
              </a:rPr>
              <a:t> Associates convened a Technical Expert Panel (TEP) on February 1, 2018 to collect perspectives, feedback, and recommendations from a wide variety of industry experts and representatives regarding the public comments received on the Home Health Groupings Model (HHGM), as described in the CY 2018 Home Health Prospective Payment System (HH PPS) Proposed Rule (82 FR 35270). </a:t>
            </a:r>
          </a:p>
          <a:p>
            <a:r>
              <a:rPr lang="en-US" dirty="0">
                <a:effectLst/>
              </a:rPr>
              <a:t>The </a:t>
            </a:r>
            <a:r>
              <a:rPr lang="en-US" dirty="0">
                <a:hlinkClick r:id="rId3"/>
              </a:rPr>
              <a:t>TEP materials</a:t>
            </a:r>
            <a:r>
              <a:rPr lang="en-US" dirty="0">
                <a:effectLst/>
              </a:rPr>
              <a:t> are now available for download. </a:t>
            </a:r>
          </a:p>
          <a:p>
            <a:r>
              <a:rPr lang="en-US" dirty="0">
                <a:effectLst/>
              </a:rPr>
              <a:t>If you have any questions or comments on the TEP materials, please email </a:t>
            </a:r>
            <a:r>
              <a:rPr lang="en-US" dirty="0" err="1">
                <a:effectLst/>
              </a:rPr>
              <a:t>Abt</a:t>
            </a:r>
            <a:r>
              <a:rPr lang="en-US" dirty="0">
                <a:effectLst/>
              </a:rPr>
              <a:t> Associates at </a:t>
            </a:r>
            <a:r>
              <a:rPr lang="en-US" dirty="0">
                <a:hlinkClick r:id="rId4"/>
              </a:rPr>
              <a:t>HomeHealth@abtassoc.com</a:t>
            </a:r>
            <a:r>
              <a:rPr lang="en-US" dirty="0">
                <a:effectLst/>
              </a:rPr>
              <a:t>.</a:t>
            </a:r>
            <a:endParaRPr lang="en-US" dirty="0"/>
          </a:p>
        </p:txBody>
      </p:sp>
      <p:sp>
        <p:nvSpPr>
          <p:cNvPr id="2" name="Title 1"/>
          <p:cNvSpPr>
            <a:spLocks noGrp="1"/>
          </p:cNvSpPr>
          <p:nvPr>
            <p:ph type="title"/>
          </p:nvPr>
        </p:nvSpPr>
        <p:spPr/>
        <p:txBody>
          <a:bodyPr/>
          <a:lstStyle/>
          <a:p>
            <a:r>
              <a:rPr lang="en-US" dirty="0"/>
              <a:t>TEP on HHGM</a:t>
            </a:r>
          </a:p>
        </p:txBody>
      </p:sp>
    </p:spTree>
    <p:extLst>
      <p:ext uri="{BB962C8B-B14F-4D97-AF65-F5344CB8AC3E}">
        <p14:creationId xmlns:p14="http://schemas.microsoft.com/office/powerpoint/2010/main" val="347353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Are there any issues besides home health payment reform of concern to State Councils?</a:t>
            </a:r>
          </a:p>
          <a:p>
            <a:r>
              <a:rPr lang="en-US" dirty="0"/>
              <a:t>Consider having a “pre-proposed rule” call with CMS to </a:t>
            </a:r>
            <a:r>
              <a:rPr lang="en-US"/>
              <a:t>discuss issues.</a:t>
            </a:r>
          </a:p>
        </p:txBody>
      </p:sp>
      <p:sp>
        <p:nvSpPr>
          <p:cNvPr id="2" name="Title 1"/>
          <p:cNvSpPr>
            <a:spLocks noGrp="1"/>
          </p:cNvSpPr>
          <p:nvPr>
            <p:ph type="title"/>
          </p:nvPr>
        </p:nvSpPr>
        <p:spPr/>
        <p:txBody>
          <a:bodyPr>
            <a:normAutofit/>
          </a:bodyPr>
          <a:lstStyle/>
          <a:p>
            <a:r>
              <a:rPr lang="en-US" dirty="0"/>
              <a:t>2019 Update Medicare Rule</a:t>
            </a:r>
          </a:p>
        </p:txBody>
      </p:sp>
    </p:spTree>
    <p:extLst>
      <p:ext uri="{BB962C8B-B14F-4D97-AF65-F5344CB8AC3E}">
        <p14:creationId xmlns:p14="http://schemas.microsoft.com/office/powerpoint/2010/main" val="1180575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Home Health Payment Reform</a:t>
            </a:r>
          </a:p>
          <a:p>
            <a:pPr lvl="1"/>
            <a:r>
              <a:rPr lang="en-US" dirty="0"/>
              <a:t>2018 update rule</a:t>
            </a:r>
          </a:p>
          <a:p>
            <a:pPr lvl="1"/>
            <a:r>
              <a:rPr lang="en-US" dirty="0"/>
              <a:t>Bipartisan Budget Act of 2018</a:t>
            </a:r>
          </a:p>
          <a:p>
            <a:pPr lvl="1"/>
            <a:r>
              <a:rPr lang="en-US" dirty="0"/>
              <a:t>Planned activities going forward</a:t>
            </a:r>
          </a:p>
          <a:p>
            <a:pPr lvl="1"/>
            <a:r>
              <a:rPr lang="en-US" dirty="0"/>
              <a:t>TEP Committee</a:t>
            </a:r>
          </a:p>
          <a:p>
            <a:r>
              <a:rPr lang="en-US" dirty="0"/>
              <a:t>2019 update rule</a:t>
            </a:r>
          </a:p>
          <a:p>
            <a:pPr lvl="1"/>
            <a:endParaRPr lang="en-US" dirty="0"/>
          </a:p>
        </p:txBody>
      </p:sp>
      <p:sp>
        <p:nvSpPr>
          <p:cNvPr id="2" name="Title 1"/>
          <p:cNvSpPr>
            <a:spLocks noGrp="1"/>
          </p:cNvSpPr>
          <p:nvPr>
            <p:ph type="title"/>
          </p:nvPr>
        </p:nvSpPr>
        <p:spPr/>
        <p:txBody>
          <a:bodyPr/>
          <a:lstStyle/>
          <a:p>
            <a:r>
              <a:rPr lang="en-US" dirty="0"/>
              <a:t>Agenda</a:t>
            </a:r>
          </a:p>
        </p:txBody>
      </p:sp>
    </p:spTree>
    <p:extLst>
      <p:ext uri="{BB962C8B-B14F-4D97-AF65-F5344CB8AC3E}">
        <p14:creationId xmlns:p14="http://schemas.microsoft.com/office/powerpoint/2010/main" val="2696036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1600200"/>
            <a:ext cx="8229600" cy="4525963"/>
          </a:xfrm>
        </p:spPr>
        <p:txBody>
          <a:bodyPr/>
          <a:lstStyle/>
          <a:p>
            <a:endParaRPr lang="en-US" dirty="0">
              <a:solidFill>
                <a:srgbClr val="767676"/>
              </a:solidFill>
              <a:effectLst/>
              <a:hlinkClick r:id="rId3"/>
            </a:endParaRPr>
          </a:p>
          <a:p>
            <a:endParaRPr lang="en-US" dirty="0"/>
          </a:p>
        </p:txBody>
      </p:sp>
      <p:pic>
        <p:nvPicPr>
          <p:cNvPr id="1026" name="Picture 2" descr="https://images.sharefaith.com/images/3/1381193427769_111/slide-52.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500" y="-136525"/>
            <a:ext cx="12525375" cy="939165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See the source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00" y="-136525"/>
            <a:ext cx="12319000" cy="923925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1219200" y="685800"/>
            <a:ext cx="5791200" cy="1323439"/>
          </a:xfrm>
          <a:prstGeom prst="rect">
            <a:avLst/>
          </a:prstGeom>
          <a:noFill/>
        </p:spPr>
        <p:txBody>
          <a:bodyPr wrap="square" rtlCol="0">
            <a:spAutoFit/>
          </a:bodyPr>
          <a:lstStyle/>
          <a:p>
            <a:r>
              <a:rPr lang="en-US" sz="4000" b="1" dirty="0">
                <a:solidFill>
                  <a:schemeClr val="bg1"/>
                </a:solidFill>
                <a:latin typeface="Rockwell Extra Bold" panose="02060903040505020403" pitchFamily="18" charset="0"/>
              </a:rPr>
              <a:t>COURAGE AND STRENGTH</a:t>
            </a:r>
          </a:p>
        </p:txBody>
      </p:sp>
    </p:spTree>
    <p:extLst>
      <p:ext uri="{BB962C8B-B14F-4D97-AF65-F5344CB8AC3E}">
        <p14:creationId xmlns:p14="http://schemas.microsoft.com/office/powerpoint/2010/main" val="130629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US" dirty="0"/>
              <a:t>2018 proposed rule would have resulted in a cut of $950 million to HHAs in 2019 if implemented.</a:t>
            </a:r>
          </a:p>
          <a:p>
            <a:pPr lvl="1"/>
            <a:r>
              <a:rPr lang="en-US" dirty="0"/>
              <a:t>Key details:  30-day unit of payment; savings derived by not creating the payment in a budget neutral manner.</a:t>
            </a:r>
          </a:p>
          <a:p>
            <a:r>
              <a:rPr lang="en-US" dirty="0"/>
              <a:t>Proposed rule had little input from home health providers.  </a:t>
            </a:r>
          </a:p>
          <a:p>
            <a:r>
              <a:rPr lang="en-US" dirty="0"/>
              <a:t>Withdrawn after significant political/Administration effort and willingness to discuss how to get greater accuracy in the payment relating to the patient’s medical condition.</a:t>
            </a:r>
          </a:p>
        </p:txBody>
      </p:sp>
      <p:sp>
        <p:nvSpPr>
          <p:cNvPr id="2" name="Title 1"/>
          <p:cNvSpPr>
            <a:spLocks noGrp="1"/>
          </p:cNvSpPr>
          <p:nvPr>
            <p:ph type="title"/>
          </p:nvPr>
        </p:nvSpPr>
        <p:spPr/>
        <p:txBody>
          <a:bodyPr>
            <a:normAutofit/>
          </a:bodyPr>
          <a:lstStyle/>
          <a:p>
            <a:r>
              <a:rPr lang="en-US" dirty="0"/>
              <a:t>Home Health Payment Reform</a:t>
            </a:r>
          </a:p>
        </p:txBody>
      </p:sp>
    </p:spTree>
    <p:extLst>
      <p:ext uri="{BB962C8B-B14F-4D97-AF65-F5344CB8AC3E}">
        <p14:creationId xmlns:p14="http://schemas.microsoft.com/office/powerpoint/2010/main" val="2545303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CMS lacked the authority to require a 30-day payment period.</a:t>
            </a:r>
          </a:p>
          <a:p>
            <a:pPr lvl="1"/>
            <a:r>
              <a:rPr lang="en-US" dirty="0"/>
              <a:t>Congress evaluated whether this period would be a better length for the payment.</a:t>
            </a:r>
          </a:p>
          <a:p>
            <a:r>
              <a:rPr lang="en-US" dirty="0"/>
              <a:t>CMS questioned the legal authority around “budget neutrality”</a:t>
            </a:r>
          </a:p>
          <a:p>
            <a:pPr lvl="1"/>
            <a:r>
              <a:rPr lang="en-US" dirty="0"/>
              <a:t>Congress evaluated whether the budget neutrality provision should apply to the home health payment reform.</a:t>
            </a:r>
          </a:p>
        </p:txBody>
      </p:sp>
      <p:sp>
        <p:nvSpPr>
          <p:cNvPr id="2" name="Title 1"/>
          <p:cNvSpPr>
            <a:spLocks noGrp="1"/>
          </p:cNvSpPr>
          <p:nvPr>
            <p:ph type="title"/>
          </p:nvPr>
        </p:nvSpPr>
        <p:spPr/>
        <p:txBody>
          <a:bodyPr>
            <a:normAutofit/>
          </a:bodyPr>
          <a:lstStyle/>
          <a:p>
            <a:r>
              <a:rPr lang="en-US" dirty="0"/>
              <a:t>Congressional Activity</a:t>
            </a:r>
          </a:p>
        </p:txBody>
      </p:sp>
    </p:spTree>
    <p:extLst>
      <p:ext uri="{BB962C8B-B14F-4D97-AF65-F5344CB8AC3E}">
        <p14:creationId xmlns:p14="http://schemas.microsoft.com/office/powerpoint/2010/main" val="18604124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dirty="0"/>
              <a:t>Passed the House and Senate on Feb. 9; signed into law same day (</a:t>
            </a:r>
            <a:r>
              <a:rPr lang="en-US" dirty="0" err="1"/>
              <a:t>Pub.L</a:t>
            </a:r>
            <a:r>
              <a:rPr lang="en-US" dirty="0"/>
              <a:t>. 115-123)</a:t>
            </a:r>
          </a:p>
          <a:p>
            <a:r>
              <a:rPr lang="en-US" dirty="0"/>
              <a:t>Establishes a 30-day unit of “service.”**</a:t>
            </a:r>
          </a:p>
          <a:p>
            <a:r>
              <a:rPr lang="en-US" dirty="0"/>
              <a:t>Requires new payment system to be “budget neutral” and implemented in CY 2020 through rulemaking.</a:t>
            </a:r>
          </a:p>
          <a:p>
            <a:r>
              <a:rPr lang="en-US" dirty="0"/>
              <a:t>Permits Secretary to make “behavioral adjustments” either up or down prospectively, permanently, or temporarily.</a:t>
            </a:r>
          </a:p>
          <a:p>
            <a:r>
              <a:rPr lang="en-US" dirty="0"/>
              <a:t>Eliminates therapy thresholds.</a:t>
            </a:r>
          </a:p>
          <a:p>
            <a:r>
              <a:rPr lang="en-US" dirty="0"/>
              <a:t>Requires a TEP meeting and an HHS Report to the Committees and a </a:t>
            </a:r>
            <a:r>
              <a:rPr lang="en-US" dirty="0" err="1"/>
              <a:t>MedPac</a:t>
            </a:r>
            <a:r>
              <a:rPr lang="en-US" dirty="0"/>
              <a:t> report.</a:t>
            </a:r>
          </a:p>
        </p:txBody>
      </p:sp>
      <p:sp>
        <p:nvSpPr>
          <p:cNvPr id="2" name="Title 1"/>
          <p:cNvSpPr>
            <a:spLocks noGrp="1"/>
          </p:cNvSpPr>
          <p:nvPr>
            <p:ph type="title"/>
          </p:nvPr>
        </p:nvSpPr>
        <p:spPr/>
        <p:txBody>
          <a:bodyPr>
            <a:normAutofit/>
          </a:bodyPr>
          <a:lstStyle/>
          <a:p>
            <a:r>
              <a:rPr lang="en-US" dirty="0"/>
              <a:t>Bipartisan Budget Act of 2018</a:t>
            </a:r>
          </a:p>
        </p:txBody>
      </p:sp>
    </p:spTree>
    <p:extLst>
      <p:ext uri="{BB962C8B-B14F-4D97-AF65-F5344CB8AC3E}">
        <p14:creationId xmlns:p14="http://schemas.microsoft.com/office/powerpoint/2010/main" val="17475073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Face-to-face documentation change</a:t>
            </a:r>
          </a:p>
          <a:p>
            <a:pPr lvl="1"/>
            <a:r>
              <a:rPr lang="en-US" dirty="0"/>
              <a:t>“For purposes of documentation for physician certification and recertification made under paragraph (2) on or after January 1, 2019, and made with respect to home health services furnished by a home health agency, in addition to using documentation in the medical record of the physician who so certifies or the medical record of the acute or post-acute care facility)…the Secretary may use documentation in the medical record of the home health agency as supporting material, as appropriate to the case involved.”</a:t>
            </a:r>
          </a:p>
        </p:txBody>
      </p:sp>
      <p:sp>
        <p:nvSpPr>
          <p:cNvPr id="2" name="Title 1"/>
          <p:cNvSpPr>
            <a:spLocks noGrp="1"/>
          </p:cNvSpPr>
          <p:nvPr>
            <p:ph type="title"/>
          </p:nvPr>
        </p:nvSpPr>
        <p:spPr/>
        <p:txBody>
          <a:bodyPr>
            <a:normAutofit/>
          </a:bodyPr>
          <a:lstStyle/>
          <a:p>
            <a:r>
              <a:rPr lang="en-US" dirty="0"/>
              <a:t>Bipartisan Budget Act of 2018</a:t>
            </a:r>
          </a:p>
        </p:txBody>
      </p:sp>
    </p:spTree>
    <p:extLst>
      <p:ext uri="{BB962C8B-B14F-4D97-AF65-F5344CB8AC3E}">
        <p14:creationId xmlns:p14="http://schemas.microsoft.com/office/powerpoint/2010/main" val="18589703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marL="0" indent="0">
              <a:buNone/>
            </a:pPr>
            <a:r>
              <a:rPr lang="en-US" dirty="0"/>
              <a:t>Partnership seeking Congressional support for certain corrections and clarifications as follows:</a:t>
            </a:r>
          </a:p>
          <a:p>
            <a:r>
              <a:rPr lang="en-US" dirty="0"/>
              <a:t>30-day unit of payment technical correction (during the 60-day episode)</a:t>
            </a:r>
          </a:p>
          <a:p>
            <a:r>
              <a:rPr lang="en-US" dirty="0"/>
              <a:t>Clarification that behavioral adjustments can only be done temporarily in light of the budget neutrality requirements.  In addition, request that such changes be done with objective data and transparent in the process.</a:t>
            </a:r>
          </a:p>
          <a:p>
            <a:r>
              <a:rPr lang="en-US" dirty="0"/>
              <a:t>Correction that the payment system </a:t>
            </a:r>
            <a:r>
              <a:rPr lang="en-US"/>
              <a:t>may commence </a:t>
            </a:r>
            <a:r>
              <a:rPr lang="en-US" dirty="0"/>
              <a:t>“after 2020” given the timing required for rulemaking and implementation.</a:t>
            </a:r>
          </a:p>
          <a:p>
            <a:r>
              <a:rPr lang="en-US" dirty="0"/>
              <a:t>Clarification that on the documentation requirements, the use of medical record documentation shall be considered.</a:t>
            </a:r>
          </a:p>
          <a:p>
            <a:endParaRPr lang="en-US" dirty="0"/>
          </a:p>
        </p:txBody>
      </p:sp>
      <p:sp>
        <p:nvSpPr>
          <p:cNvPr id="2" name="Title 1"/>
          <p:cNvSpPr>
            <a:spLocks noGrp="1"/>
          </p:cNvSpPr>
          <p:nvPr>
            <p:ph type="title"/>
          </p:nvPr>
        </p:nvSpPr>
        <p:spPr/>
        <p:txBody>
          <a:bodyPr>
            <a:normAutofit fontScale="90000"/>
          </a:bodyPr>
          <a:lstStyle/>
          <a:p>
            <a:r>
              <a:rPr lang="en-US" dirty="0"/>
              <a:t>Correction and Clarification Proposals</a:t>
            </a:r>
          </a:p>
        </p:txBody>
      </p:sp>
    </p:spTree>
    <p:extLst>
      <p:ext uri="{BB962C8B-B14F-4D97-AF65-F5344CB8AC3E}">
        <p14:creationId xmlns:p14="http://schemas.microsoft.com/office/powerpoint/2010/main" val="2150468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a:t>Seeking Congressional sponsors and cosponsors</a:t>
            </a:r>
          </a:p>
          <a:p>
            <a:r>
              <a:rPr lang="en-US" dirty="0"/>
              <a:t>Will need State Council assistance in getting corrections and clarifications included in another legislative package during 2018.</a:t>
            </a:r>
          </a:p>
          <a:p>
            <a:r>
              <a:rPr lang="en-US" dirty="0"/>
              <a:t>Will have a follow up to discuss once more is known.</a:t>
            </a:r>
          </a:p>
        </p:txBody>
      </p:sp>
      <p:sp>
        <p:nvSpPr>
          <p:cNvPr id="2" name="Title 1"/>
          <p:cNvSpPr>
            <a:spLocks noGrp="1"/>
          </p:cNvSpPr>
          <p:nvPr>
            <p:ph type="title"/>
          </p:nvPr>
        </p:nvSpPr>
        <p:spPr/>
        <p:txBody>
          <a:bodyPr/>
          <a:lstStyle/>
          <a:p>
            <a:r>
              <a:rPr lang="en-US" dirty="0"/>
              <a:t>Status of Proposal</a:t>
            </a:r>
          </a:p>
        </p:txBody>
      </p:sp>
    </p:spTree>
    <p:extLst>
      <p:ext uri="{BB962C8B-B14F-4D97-AF65-F5344CB8AC3E}">
        <p14:creationId xmlns:p14="http://schemas.microsoft.com/office/powerpoint/2010/main" val="14662654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633</Words>
  <Application>Microsoft Office PowerPoint</Application>
  <PresentationFormat>On-screen Show (4:3)</PresentationFormat>
  <Paragraphs>49</Paragraphs>
  <Slides>11</Slides>
  <Notes>11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Calibri</vt:lpstr>
      <vt:lpstr>Lucida Sans Unicode</vt:lpstr>
      <vt:lpstr>Rockwell Extra Bold</vt:lpstr>
      <vt:lpstr>Verdana</vt:lpstr>
      <vt:lpstr>Wingdings 2</vt:lpstr>
      <vt:lpstr>Wingdings 3</vt:lpstr>
      <vt:lpstr>Concourse</vt:lpstr>
      <vt:lpstr>Update Council of State Home Care &amp; Hospice State Associations </vt:lpstr>
      <vt:lpstr>Agenda</vt:lpstr>
      <vt:lpstr>PowerPoint Presentation</vt:lpstr>
      <vt:lpstr>Home Health Payment Reform</vt:lpstr>
      <vt:lpstr>Congressional Activity</vt:lpstr>
      <vt:lpstr>Bipartisan Budget Act of 2018</vt:lpstr>
      <vt:lpstr>Bipartisan Budget Act of 2018</vt:lpstr>
      <vt:lpstr>Correction and Clarification Proposals</vt:lpstr>
      <vt:lpstr>Status of Proposal</vt:lpstr>
      <vt:lpstr>TEP on HHGM</vt:lpstr>
      <vt:lpstr>2019 Update Medicare Rule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Update Council of State Home Care &amp; Hospice State Associations </dc:title>
  <cp:lastModifiedBy>Kathy Messerli</cp:lastModifiedBy>
  <cp:revision>1</cp:revision>
  <dcterms:modified xsi:type="dcterms:W3CDTF">2018-02-22T23:17:19Z</dcterms:modified>
</cp:coreProperties>
</file>