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diagrams/data2.xml" ContentType="application/vnd.openxmlformats-officedocument.drawingml.diagramData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0" r:id="rId3"/>
    <p:sldId id="262" r:id="rId4"/>
    <p:sldId id="274" r:id="rId5"/>
    <p:sldId id="267" r:id="rId6"/>
    <p:sldId id="269" r:id="rId7"/>
    <p:sldId id="279" r:id="rId8"/>
    <p:sldId id="277" r:id="rId9"/>
    <p:sldId id="280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704" autoAdjust="0"/>
  </p:normalViewPr>
  <p:slideViewPr>
    <p:cSldViewPr>
      <p:cViewPr varScale="1">
        <p:scale>
          <a:sx n="63" d="100"/>
          <a:sy n="63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3" Type="http://schemas.openxmlformats.org/officeDocument/2006/relationships/presProps" Target="presProps.xml" />
  <Relationship Id="rId12" Type="http://schemas.openxmlformats.org/officeDocument/2006/relationships/handoutMaster" Target="handoutMasters/handoutMaster1.xml" />
  <Relationship Id="rId16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11" Type="http://schemas.openxmlformats.org/officeDocument/2006/relationships/notesMaster" Target="notesMasters/notesMaster1.xml" />
  <Relationship Id="rId15" Type="http://schemas.openxmlformats.org/officeDocument/2006/relationships/theme" Target="theme/theme1.xml" />
  <Relationship Id="rId14" Type="http://schemas.openxmlformats.org/officeDocument/2006/relationships/viewProps" Target="viewProps.xml" />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059D3-3D96-1148-A58D-4AE65C6C7F70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B5083C-6992-F149-B95C-1BC67C8B4A4C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EXPENDITURES: Exchange Subsidies     Medicaid Expansion</a:t>
          </a:r>
          <a:endParaRPr lang="en-US" dirty="0">
            <a:solidFill>
              <a:schemeClr val="tx1"/>
            </a:solidFill>
          </a:endParaRPr>
        </a:p>
      </dgm:t>
    </dgm:pt>
    <dgm:pt modelId="{4343F676-4CE4-7541-9FB0-7688C97C6BC1}" type="parTrans" cxnId="{C669D611-1134-D146-9B4E-4CA892F1C5C9}">
      <dgm:prSet/>
      <dgm:spPr/>
      <dgm:t>
        <a:bodyPr/>
        <a:lstStyle/>
        <a:p>
          <a:endParaRPr lang="en-US"/>
        </a:p>
      </dgm:t>
    </dgm:pt>
    <dgm:pt modelId="{A187CA06-920C-C84C-9A94-72BE7B5FD1BB}" type="sibTrans" cxnId="{C669D611-1134-D146-9B4E-4CA892F1C5C9}">
      <dgm:prSet/>
      <dgm:spPr/>
      <dgm:t>
        <a:bodyPr/>
        <a:lstStyle/>
        <a:p>
          <a:endParaRPr lang="en-US"/>
        </a:p>
      </dgm:t>
    </dgm:pt>
    <dgm:pt modelId="{CFE87B12-46E2-EC48-B947-90982137DD0F}">
      <dgm:prSet phldrT="[Text]"/>
      <dgm:spPr/>
      <dgm:t>
        <a:bodyPr/>
        <a:lstStyle/>
        <a:p>
          <a:r>
            <a:rPr lang="en-US" dirty="0" smtClean="0"/>
            <a:t>Less than 20 million covered lives receiving subsidies</a:t>
          </a:r>
          <a:endParaRPr lang="en-US" dirty="0"/>
        </a:p>
      </dgm:t>
    </dgm:pt>
    <dgm:pt modelId="{FD0C83F4-9644-D44C-B6E9-C5291C6DF02A}" type="parTrans" cxnId="{8E6ECDFD-2D34-E146-9C3F-0979FE4D0740}">
      <dgm:prSet/>
      <dgm:spPr/>
      <dgm:t>
        <a:bodyPr/>
        <a:lstStyle/>
        <a:p>
          <a:endParaRPr lang="en-US"/>
        </a:p>
      </dgm:t>
    </dgm:pt>
    <dgm:pt modelId="{9A775EE4-AA7C-5843-93B8-283F9BDB6A98}" type="sibTrans" cxnId="{8E6ECDFD-2D34-E146-9C3F-0979FE4D0740}">
      <dgm:prSet/>
      <dgm:spPr/>
      <dgm:t>
        <a:bodyPr/>
        <a:lstStyle/>
        <a:p>
          <a:endParaRPr lang="en-US"/>
        </a:p>
      </dgm:t>
    </dgm:pt>
    <dgm:pt modelId="{6273CA12-97E9-C442-832C-768A27C185F5}">
      <dgm:prSet phldrT="[Text]"/>
      <dgm:spPr/>
      <dgm:t>
        <a:bodyPr/>
        <a:lstStyle/>
        <a:p>
          <a:r>
            <a:rPr lang="en-US" dirty="0" smtClean="0"/>
            <a:t>Up to 15 million covered lives under Medicaid expansion</a:t>
          </a:r>
          <a:endParaRPr lang="en-US" dirty="0"/>
        </a:p>
      </dgm:t>
    </dgm:pt>
    <dgm:pt modelId="{4EF8190D-B3F6-6140-8E4D-42C47ACB78D7}" type="parTrans" cxnId="{A18427E5-A079-7745-9B07-5E589C79D814}">
      <dgm:prSet/>
      <dgm:spPr/>
      <dgm:t>
        <a:bodyPr/>
        <a:lstStyle/>
        <a:p>
          <a:endParaRPr lang="en-US"/>
        </a:p>
      </dgm:t>
    </dgm:pt>
    <dgm:pt modelId="{CEAB079A-1887-984A-941F-A0524C47DE75}" type="sibTrans" cxnId="{A18427E5-A079-7745-9B07-5E589C79D814}">
      <dgm:prSet/>
      <dgm:spPr/>
      <dgm:t>
        <a:bodyPr/>
        <a:lstStyle/>
        <a:p>
          <a:endParaRPr lang="en-US"/>
        </a:p>
      </dgm:t>
    </dgm:pt>
    <dgm:pt modelId="{E38A1757-AB76-8947-A2ED-DC194C813A89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REVENUE:  Medicare Cuts     New Taxes</a:t>
          </a:r>
          <a:endParaRPr lang="en-US" dirty="0">
            <a:solidFill>
              <a:schemeClr val="tx1"/>
            </a:solidFill>
          </a:endParaRPr>
        </a:p>
      </dgm:t>
    </dgm:pt>
    <dgm:pt modelId="{71DB86BD-4CBB-0D44-9526-4B641AF934FC}" type="parTrans" cxnId="{11A5A787-FF13-6347-8713-15ABC6B65C3C}">
      <dgm:prSet/>
      <dgm:spPr/>
      <dgm:t>
        <a:bodyPr/>
        <a:lstStyle/>
        <a:p>
          <a:endParaRPr lang="en-US"/>
        </a:p>
      </dgm:t>
    </dgm:pt>
    <dgm:pt modelId="{343D4B1C-E59D-D94B-8D6D-DBBF49373302}" type="sibTrans" cxnId="{11A5A787-FF13-6347-8713-15ABC6B65C3C}">
      <dgm:prSet/>
      <dgm:spPr/>
      <dgm:t>
        <a:bodyPr/>
        <a:lstStyle/>
        <a:p>
          <a:endParaRPr lang="en-US"/>
        </a:p>
      </dgm:t>
    </dgm:pt>
    <dgm:pt modelId="{3FA47A5D-0127-0740-8C85-EA4E0C09EC93}">
      <dgm:prSet phldrT="[Text]"/>
      <dgm:spPr/>
      <dgm:t>
        <a:bodyPr/>
        <a:lstStyle/>
        <a:p>
          <a:r>
            <a:rPr lang="en-US" dirty="0" smtClean="0"/>
            <a:t>Roughly $500 billion from Medicare reductions</a:t>
          </a:r>
          <a:endParaRPr lang="en-US" dirty="0"/>
        </a:p>
      </dgm:t>
    </dgm:pt>
    <dgm:pt modelId="{26A6AD8D-92CE-894C-9778-69CBCF72AAED}" type="parTrans" cxnId="{CFD1D1AB-A2A6-884A-AB04-BFDD4DA648E9}">
      <dgm:prSet/>
      <dgm:spPr/>
      <dgm:t>
        <a:bodyPr/>
        <a:lstStyle/>
        <a:p>
          <a:endParaRPr lang="en-US"/>
        </a:p>
      </dgm:t>
    </dgm:pt>
    <dgm:pt modelId="{D7B0DA83-1B68-1247-9F42-E3FA8B3E5145}" type="sibTrans" cxnId="{CFD1D1AB-A2A6-884A-AB04-BFDD4DA648E9}">
      <dgm:prSet/>
      <dgm:spPr/>
      <dgm:t>
        <a:bodyPr/>
        <a:lstStyle/>
        <a:p>
          <a:endParaRPr lang="en-US"/>
        </a:p>
      </dgm:t>
    </dgm:pt>
    <dgm:pt modelId="{E25F3FCB-5221-9D49-BF2F-156CB345B859}">
      <dgm:prSet phldrT="[Text]"/>
      <dgm:spPr/>
      <dgm:t>
        <a:bodyPr/>
        <a:lstStyle/>
        <a:p>
          <a:r>
            <a:rPr lang="en-US" dirty="0" smtClean="0"/>
            <a:t>Roughly $500 billion from tax changes</a:t>
          </a:r>
          <a:endParaRPr lang="en-US" dirty="0"/>
        </a:p>
      </dgm:t>
    </dgm:pt>
    <dgm:pt modelId="{A737A285-C98D-2141-A7B7-A4FE29E1E5C4}" type="parTrans" cxnId="{CC75DC09-F8DD-E44E-8886-00DE89A8BFC6}">
      <dgm:prSet/>
      <dgm:spPr/>
      <dgm:t>
        <a:bodyPr/>
        <a:lstStyle/>
        <a:p>
          <a:endParaRPr lang="en-US"/>
        </a:p>
      </dgm:t>
    </dgm:pt>
    <dgm:pt modelId="{3C3FB04A-0551-E34E-BCC5-7CA7DC26254B}" type="sibTrans" cxnId="{CC75DC09-F8DD-E44E-8886-00DE89A8BFC6}">
      <dgm:prSet/>
      <dgm:spPr/>
      <dgm:t>
        <a:bodyPr/>
        <a:lstStyle/>
        <a:p>
          <a:endParaRPr lang="en-US"/>
        </a:p>
      </dgm:t>
    </dgm:pt>
    <dgm:pt modelId="{569AC500-F2B3-4441-AF57-9C8DC802504E}" type="pres">
      <dgm:prSet presAssocID="{042059D3-3D96-1148-A58D-4AE65C6C7F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ED3E15-44F0-BA4A-892E-D29B281C63A7}" type="pres">
      <dgm:prSet presAssocID="{BBB5083C-6992-F149-B95C-1BC67C8B4A4C}" presName="root" presStyleCnt="0"/>
      <dgm:spPr/>
    </dgm:pt>
    <dgm:pt modelId="{00592C49-AE75-5D44-8C6E-1F0FC6B77171}" type="pres">
      <dgm:prSet presAssocID="{BBB5083C-6992-F149-B95C-1BC67C8B4A4C}" presName="rootComposite" presStyleCnt="0"/>
      <dgm:spPr/>
    </dgm:pt>
    <dgm:pt modelId="{182CEBAF-E69F-1E47-94F0-16E850949E8D}" type="pres">
      <dgm:prSet presAssocID="{BBB5083C-6992-F149-B95C-1BC67C8B4A4C}" presName="rootText" presStyleLbl="node1" presStyleIdx="0" presStyleCnt="2"/>
      <dgm:spPr/>
      <dgm:t>
        <a:bodyPr/>
        <a:lstStyle/>
        <a:p>
          <a:endParaRPr lang="en-US"/>
        </a:p>
      </dgm:t>
    </dgm:pt>
    <dgm:pt modelId="{633F1AA4-9441-6249-800C-381BAB0F1B3D}" type="pres">
      <dgm:prSet presAssocID="{BBB5083C-6992-F149-B95C-1BC67C8B4A4C}" presName="rootConnector" presStyleLbl="node1" presStyleIdx="0" presStyleCnt="2"/>
      <dgm:spPr/>
      <dgm:t>
        <a:bodyPr/>
        <a:lstStyle/>
        <a:p>
          <a:endParaRPr lang="en-US"/>
        </a:p>
      </dgm:t>
    </dgm:pt>
    <dgm:pt modelId="{AA648A57-6D8A-954B-ADDB-93C34EA93FEF}" type="pres">
      <dgm:prSet presAssocID="{BBB5083C-6992-F149-B95C-1BC67C8B4A4C}" presName="childShape" presStyleCnt="0"/>
      <dgm:spPr/>
    </dgm:pt>
    <dgm:pt modelId="{93B4C804-2926-4F44-A3BC-70EA9BC0BE59}" type="pres">
      <dgm:prSet presAssocID="{FD0C83F4-9644-D44C-B6E9-C5291C6DF02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65A77F16-49FC-4D42-BE18-6E1A490FCACD}" type="pres">
      <dgm:prSet presAssocID="{CFE87B12-46E2-EC48-B947-90982137DD0F}" presName="childText" presStyleLbl="bgAcc1" presStyleIdx="0" presStyleCnt="4" custScaleX="117299" custLinFactNeighborX="12979" custLinFactNeighborY="-9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F9262-F010-DE41-9EAF-5BF86E347862}" type="pres">
      <dgm:prSet presAssocID="{4EF8190D-B3F6-6140-8E4D-42C47ACB78D7}" presName="Name13" presStyleLbl="parChTrans1D2" presStyleIdx="1" presStyleCnt="4"/>
      <dgm:spPr/>
      <dgm:t>
        <a:bodyPr/>
        <a:lstStyle/>
        <a:p>
          <a:endParaRPr lang="en-US"/>
        </a:p>
      </dgm:t>
    </dgm:pt>
    <dgm:pt modelId="{210588AE-1DF4-8045-8246-10E8C5055626}" type="pres">
      <dgm:prSet presAssocID="{6273CA12-97E9-C442-832C-768A27C185F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E3887-7CFD-244E-B5B8-320235978A44}" type="pres">
      <dgm:prSet presAssocID="{E38A1757-AB76-8947-A2ED-DC194C813A89}" presName="root" presStyleCnt="0"/>
      <dgm:spPr/>
    </dgm:pt>
    <dgm:pt modelId="{C00B27CA-F2C1-2847-AE07-63C997D3E6A8}" type="pres">
      <dgm:prSet presAssocID="{E38A1757-AB76-8947-A2ED-DC194C813A89}" presName="rootComposite" presStyleCnt="0"/>
      <dgm:spPr/>
    </dgm:pt>
    <dgm:pt modelId="{1DD84886-5CE9-334F-A58B-872199851A73}" type="pres">
      <dgm:prSet presAssocID="{E38A1757-AB76-8947-A2ED-DC194C813A89}" presName="rootText" presStyleLbl="node1" presStyleIdx="1" presStyleCnt="2"/>
      <dgm:spPr/>
      <dgm:t>
        <a:bodyPr/>
        <a:lstStyle/>
        <a:p>
          <a:endParaRPr lang="en-US"/>
        </a:p>
      </dgm:t>
    </dgm:pt>
    <dgm:pt modelId="{88F18BA3-6773-6848-AF0E-5485AC332DA1}" type="pres">
      <dgm:prSet presAssocID="{E38A1757-AB76-8947-A2ED-DC194C813A89}" presName="rootConnector" presStyleLbl="node1" presStyleIdx="1" presStyleCnt="2"/>
      <dgm:spPr/>
      <dgm:t>
        <a:bodyPr/>
        <a:lstStyle/>
        <a:p>
          <a:endParaRPr lang="en-US"/>
        </a:p>
      </dgm:t>
    </dgm:pt>
    <dgm:pt modelId="{7A800571-2FEB-1E4F-9D93-1BF0AF2FCE95}" type="pres">
      <dgm:prSet presAssocID="{E38A1757-AB76-8947-A2ED-DC194C813A89}" presName="childShape" presStyleCnt="0"/>
      <dgm:spPr/>
    </dgm:pt>
    <dgm:pt modelId="{DE054369-B853-F44D-8EF9-9968679BE54B}" type="pres">
      <dgm:prSet presAssocID="{26A6AD8D-92CE-894C-9778-69CBCF72AAE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D456D379-350F-0349-AD5D-E11ED8226BC0}" type="pres">
      <dgm:prSet presAssocID="{3FA47A5D-0127-0740-8C85-EA4E0C09EC9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69EB4-2417-BC4C-ADC4-FDE9F23ED79E}" type="pres">
      <dgm:prSet presAssocID="{A737A285-C98D-2141-A7B7-A4FE29E1E5C4}" presName="Name13" presStyleLbl="parChTrans1D2" presStyleIdx="3" presStyleCnt="4"/>
      <dgm:spPr/>
      <dgm:t>
        <a:bodyPr/>
        <a:lstStyle/>
        <a:p>
          <a:endParaRPr lang="en-US"/>
        </a:p>
      </dgm:t>
    </dgm:pt>
    <dgm:pt modelId="{0AFBE62B-0779-6140-AAE8-6D9913DC6BE3}" type="pres">
      <dgm:prSet presAssocID="{E25F3FCB-5221-9D49-BF2F-156CB345B85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9D611-1134-D146-9B4E-4CA892F1C5C9}" srcId="{042059D3-3D96-1148-A58D-4AE65C6C7F70}" destId="{BBB5083C-6992-F149-B95C-1BC67C8B4A4C}" srcOrd="0" destOrd="0" parTransId="{4343F676-4CE4-7541-9FB0-7688C97C6BC1}" sibTransId="{A187CA06-920C-C84C-9A94-72BE7B5FD1BB}"/>
    <dgm:cxn modelId="{EE7C1694-7A22-4D19-8995-6548CC0BCB5B}" type="presOf" srcId="{4EF8190D-B3F6-6140-8E4D-42C47ACB78D7}" destId="{169F9262-F010-DE41-9EAF-5BF86E347862}" srcOrd="0" destOrd="0" presId="urn:microsoft.com/office/officeart/2005/8/layout/hierarchy3"/>
    <dgm:cxn modelId="{2DF98324-9C85-41D8-B744-35138BDE9840}" type="presOf" srcId="{E38A1757-AB76-8947-A2ED-DC194C813A89}" destId="{88F18BA3-6773-6848-AF0E-5485AC332DA1}" srcOrd="1" destOrd="0" presId="urn:microsoft.com/office/officeart/2005/8/layout/hierarchy3"/>
    <dgm:cxn modelId="{2C1ADEC1-5E62-46C2-A522-36B9637E5356}" type="presOf" srcId="{E38A1757-AB76-8947-A2ED-DC194C813A89}" destId="{1DD84886-5CE9-334F-A58B-872199851A73}" srcOrd="0" destOrd="0" presId="urn:microsoft.com/office/officeart/2005/8/layout/hierarchy3"/>
    <dgm:cxn modelId="{FE74109C-3FD5-497D-8730-7F59E4CC20F2}" type="presOf" srcId="{6273CA12-97E9-C442-832C-768A27C185F5}" destId="{210588AE-1DF4-8045-8246-10E8C5055626}" srcOrd="0" destOrd="0" presId="urn:microsoft.com/office/officeart/2005/8/layout/hierarchy3"/>
    <dgm:cxn modelId="{75BC3D3D-24C6-4DDB-9964-7522CC0F1C70}" type="presOf" srcId="{FD0C83F4-9644-D44C-B6E9-C5291C6DF02A}" destId="{93B4C804-2926-4F44-A3BC-70EA9BC0BE59}" srcOrd="0" destOrd="0" presId="urn:microsoft.com/office/officeart/2005/8/layout/hierarchy3"/>
    <dgm:cxn modelId="{8E6ECDFD-2D34-E146-9C3F-0979FE4D0740}" srcId="{BBB5083C-6992-F149-B95C-1BC67C8B4A4C}" destId="{CFE87B12-46E2-EC48-B947-90982137DD0F}" srcOrd="0" destOrd="0" parTransId="{FD0C83F4-9644-D44C-B6E9-C5291C6DF02A}" sibTransId="{9A775EE4-AA7C-5843-93B8-283F9BDB6A98}"/>
    <dgm:cxn modelId="{7DE40D82-C486-4478-B8FA-B42D6C6F605A}" type="presOf" srcId="{042059D3-3D96-1148-A58D-4AE65C6C7F70}" destId="{569AC500-F2B3-4441-AF57-9C8DC802504E}" srcOrd="0" destOrd="0" presId="urn:microsoft.com/office/officeart/2005/8/layout/hierarchy3"/>
    <dgm:cxn modelId="{FD7DF62B-4A7E-4875-BA18-5CB743F30E8D}" type="presOf" srcId="{E25F3FCB-5221-9D49-BF2F-156CB345B859}" destId="{0AFBE62B-0779-6140-AAE8-6D9913DC6BE3}" srcOrd="0" destOrd="0" presId="urn:microsoft.com/office/officeart/2005/8/layout/hierarchy3"/>
    <dgm:cxn modelId="{2D13B180-5369-4F8A-91A1-08C62C15B4B6}" type="presOf" srcId="{BBB5083C-6992-F149-B95C-1BC67C8B4A4C}" destId="{633F1AA4-9441-6249-800C-381BAB0F1B3D}" srcOrd="1" destOrd="0" presId="urn:microsoft.com/office/officeart/2005/8/layout/hierarchy3"/>
    <dgm:cxn modelId="{9117A3F9-4426-4090-94D2-65B8B6AC4C26}" type="presOf" srcId="{CFE87B12-46E2-EC48-B947-90982137DD0F}" destId="{65A77F16-49FC-4D42-BE18-6E1A490FCACD}" srcOrd="0" destOrd="0" presId="urn:microsoft.com/office/officeart/2005/8/layout/hierarchy3"/>
    <dgm:cxn modelId="{05C45CBE-3D91-47B5-8446-805EE7CFB0A5}" type="presOf" srcId="{BBB5083C-6992-F149-B95C-1BC67C8B4A4C}" destId="{182CEBAF-E69F-1E47-94F0-16E850949E8D}" srcOrd="0" destOrd="0" presId="urn:microsoft.com/office/officeart/2005/8/layout/hierarchy3"/>
    <dgm:cxn modelId="{E5982A3B-169F-499C-B8E2-86A6DBC0213C}" type="presOf" srcId="{26A6AD8D-92CE-894C-9778-69CBCF72AAED}" destId="{DE054369-B853-F44D-8EF9-9968679BE54B}" srcOrd="0" destOrd="0" presId="urn:microsoft.com/office/officeart/2005/8/layout/hierarchy3"/>
    <dgm:cxn modelId="{A18E6D15-867D-4926-828F-107949360407}" type="presOf" srcId="{3FA47A5D-0127-0740-8C85-EA4E0C09EC93}" destId="{D456D379-350F-0349-AD5D-E11ED8226BC0}" srcOrd="0" destOrd="0" presId="urn:microsoft.com/office/officeart/2005/8/layout/hierarchy3"/>
    <dgm:cxn modelId="{11A5A787-FF13-6347-8713-15ABC6B65C3C}" srcId="{042059D3-3D96-1148-A58D-4AE65C6C7F70}" destId="{E38A1757-AB76-8947-A2ED-DC194C813A89}" srcOrd="1" destOrd="0" parTransId="{71DB86BD-4CBB-0D44-9526-4B641AF934FC}" sibTransId="{343D4B1C-E59D-D94B-8D6D-DBBF49373302}"/>
    <dgm:cxn modelId="{CFD1D1AB-A2A6-884A-AB04-BFDD4DA648E9}" srcId="{E38A1757-AB76-8947-A2ED-DC194C813A89}" destId="{3FA47A5D-0127-0740-8C85-EA4E0C09EC93}" srcOrd="0" destOrd="0" parTransId="{26A6AD8D-92CE-894C-9778-69CBCF72AAED}" sibTransId="{D7B0DA83-1B68-1247-9F42-E3FA8B3E5145}"/>
    <dgm:cxn modelId="{A46905B1-929A-41AC-9D81-38000762D6E5}" type="presOf" srcId="{A737A285-C98D-2141-A7B7-A4FE29E1E5C4}" destId="{AC669EB4-2417-BC4C-ADC4-FDE9F23ED79E}" srcOrd="0" destOrd="0" presId="urn:microsoft.com/office/officeart/2005/8/layout/hierarchy3"/>
    <dgm:cxn modelId="{A18427E5-A079-7745-9B07-5E589C79D814}" srcId="{BBB5083C-6992-F149-B95C-1BC67C8B4A4C}" destId="{6273CA12-97E9-C442-832C-768A27C185F5}" srcOrd="1" destOrd="0" parTransId="{4EF8190D-B3F6-6140-8E4D-42C47ACB78D7}" sibTransId="{CEAB079A-1887-984A-941F-A0524C47DE75}"/>
    <dgm:cxn modelId="{CC75DC09-F8DD-E44E-8886-00DE89A8BFC6}" srcId="{E38A1757-AB76-8947-A2ED-DC194C813A89}" destId="{E25F3FCB-5221-9D49-BF2F-156CB345B859}" srcOrd="1" destOrd="0" parTransId="{A737A285-C98D-2141-A7B7-A4FE29E1E5C4}" sibTransId="{3C3FB04A-0551-E34E-BCC5-7CA7DC26254B}"/>
    <dgm:cxn modelId="{1B82DE91-9E15-40A5-A07C-54623770502A}" type="presParOf" srcId="{569AC500-F2B3-4441-AF57-9C8DC802504E}" destId="{C6ED3E15-44F0-BA4A-892E-D29B281C63A7}" srcOrd="0" destOrd="0" presId="urn:microsoft.com/office/officeart/2005/8/layout/hierarchy3"/>
    <dgm:cxn modelId="{A2F395D7-6857-49D5-A134-2682E087C064}" type="presParOf" srcId="{C6ED3E15-44F0-BA4A-892E-D29B281C63A7}" destId="{00592C49-AE75-5D44-8C6E-1F0FC6B77171}" srcOrd="0" destOrd="0" presId="urn:microsoft.com/office/officeart/2005/8/layout/hierarchy3"/>
    <dgm:cxn modelId="{9F2E0D3D-42B2-41C2-9567-A7427EF1AF99}" type="presParOf" srcId="{00592C49-AE75-5D44-8C6E-1F0FC6B77171}" destId="{182CEBAF-E69F-1E47-94F0-16E850949E8D}" srcOrd="0" destOrd="0" presId="urn:microsoft.com/office/officeart/2005/8/layout/hierarchy3"/>
    <dgm:cxn modelId="{FB6444BD-0CA7-466A-926A-C55EA78FADDF}" type="presParOf" srcId="{00592C49-AE75-5D44-8C6E-1F0FC6B77171}" destId="{633F1AA4-9441-6249-800C-381BAB0F1B3D}" srcOrd="1" destOrd="0" presId="urn:microsoft.com/office/officeart/2005/8/layout/hierarchy3"/>
    <dgm:cxn modelId="{D09E1EA2-DC61-40B5-94A5-7C75703AF442}" type="presParOf" srcId="{C6ED3E15-44F0-BA4A-892E-D29B281C63A7}" destId="{AA648A57-6D8A-954B-ADDB-93C34EA93FEF}" srcOrd="1" destOrd="0" presId="urn:microsoft.com/office/officeart/2005/8/layout/hierarchy3"/>
    <dgm:cxn modelId="{A66C42CD-CC52-4BCF-9D1D-7C531B7E70A7}" type="presParOf" srcId="{AA648A57-6D8A-954B-ADDB-93C34EA93FEF}" destId="{93B4C804-2926-4F44-A3BC-70EA9BC0BE59}" srcOrd="0" destOrd="0" presId="urn:microsoft.com/office/officeart/2005/8/layout/hierarchy3"/>
    <dgm:cxn modelId="{7ABC49C4-8CBB-4D4B-B289-8EE8A09B74F1}" type="presParOf" srcId="{AA648A57-6D8A-954B-ADDB-93C34EA93FEF}" destId="{65A77F16-49FC-4D42-BE18-6E1A490FCACD}" srcOrd="1" destOrd="0" presId="urn:microsoft.com/office/officeart/2005/8/layout/hierarchy3"/>
    <dgm:cxn modelId="{764D6384-DB29-477F-ACC2-8019F8D56C01}" type="presParOf" srcId="{AA648A57-6D8A-954B-ADDB-93C34EA93FEF}" destId="{169F9262-F010-DE41-9EAF-5BF86E347862}" srcOrd="2" destOrd="0" presId="urn:microsoft.com/office/officeart/2005/8/layout/hierarchy3"/>
    <dgm:cxn modelId="{E60E7608-E02E-4868-B92E-24E0F3F620AB}" type="presParOf" srcId="{AA648A57-6D8A-954B-ADDB-93C34EA93FEF}" destId="{210588AE-1DF4-8045-8246-10E8C5055626}" srcOrd="3" destOrd="0" presId="urn:microsoft.com/office/officeart/2005/8/layout/hierarchy3"/>
    <dgm:cxn modelId="{9B55EBF5-4FCF-421E-8F69-F309D7FB384A}" type="presParOf" srcId="{569AC500-F2B3-4441-AF57-9C8DC802504E}" destId="{566E3887-7CFD-244E-B5B8-320235978A44}" srcOrd="1" destOrd="0" presId="urn:microsoft.com/office/officeart/2005/8/layout/hierarchy3"/>
    <dgm:cxn modelId="{4FEC284B-9609-4326-A357-21046408850B}" type="presParOf" srcId="{566E3887-7CFD-244E-B5B8-320235978A44}" destId="{C00B27CA-F2C1-2847-AE07-63C997D3E6A8}" srcOrd="0" destOrd="0" presId="urn:microsoft.com/office/officeart/2005/8/layout/hierarchy3"/>
    <dgm:cxn modelId="{0C13BDDC-9E60-4FFF-AEA4-1B72B271CB36}" type="presParOf" srcId="{C00B27CA-F2C1-2847-AE07-63C997D3E6A8}" destId="{1DD84886-5CE9-334F-A58B-872199851A73}" srcOrd="0" destOrd="0" presId="urn:microsoft.com/office/officeart/2005/8/layout/hierarchy3"/>
    <dgm:cxn modelId="{56B8CCB3-49AA-43A5-8E58-E19A6569A224}" type="presParOf" srcId="{C00B27CA-F2C1-2847-AE07-63C997D3E6A8}" destId="{88F18BA3-6773-6848-AF0E-5485AC332DA1}" srcOrd="1" destOrd="0" presId="urn:microsoft.com/office/officeart/2005/8/layout/hierarchy3"/>
    <dgm:cxn modelId="{39D0452B-D919-44AC-B37E-6F2A37831A7B}" type="presParOf" srcId="{566E3887-7CFD-244E-B5B8-320235978A44}" destId="{7A800571-2FEB-1E4F-9D93-1BF0AF2FCE95}" srcOrd="1" destOrd="0" presId="urn:microsoft.com/office/officeart/2005/8/layout/hierarchy3"/>
    <dgm:cxn modelId="{01157BF1-3CD6-440C-9312-983E6E8CEBFA}" type="presParOf" srcId="{7A800571-2FEB-1E4F-9D93-1BF0AF2FCE95}" destId="{DE054369-B853-F44D-8EF9-9968679BE54B}" srcOrd="0" destOrd="0" presId="urn:microsoft.com/office/officeart/2005/8/layout/hierarchy3"/>
    <dgm:cxn modelId="{3A5551A2-86E2-48BD-A526-D615EBBB7688}" type="presParOf" srcId="{7A800571-2FEB-1E4F-9D93-1BF0AF2FCE95}" destId="{D456D379-350F-0349-AD5D-E11ED8226BC0}" srcOrd="1" destOrd="0" presId="urn:microsoft.com/office/officeart/2005/8/layout/hierarchy3"/>
    <dgm:cxn modelId="{44BA3124-1E76-4891-A81C-1E2DF071BDAE}" type="presParOf" srcId="{7A800571-2FEB-1E4F-9D93-1BF0AF2FCE95}" destId="{AC669EB4-2417-BC4C-ADC4-FDE9F23ED79E}" srcOrd="2" destOrd="0" presId="urn:microsoft.com/office/officeart/2005/8/layout/hierarchy3"/>
    <dgm:cxn modelId="{320496D7-296F-41F5-8448-55DF91E4F0AB}" type="presParOf" srcId="{7A800571-2FEB-1E4F-9D93-1BF0AF2FCE95}" destId="{0AFBE62B-0779-6140-AAE8-6D9913DC6B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2052ED-D4A6-48DB-AA9F-35C7B0D7F6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13FBCD-059D-4CF8-AC70-D64BF6E73E5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Phase I</a:t>
          </a:r>
        </a:p>
        <a:p>
          <a:r>
            <a:rPr lang="en-US" dirty="0" smtClean="0">
              <a:solidFill>
                <a:schemeClr val="tx1"/>
              </a:solidFill>
            </a:rPr>
            <a:t>Reconciliation Requiring 51 votes in Senate</a:t>
          </a:r>
          <a:endParaRPr lang="en-US" dirty="0">
            <a:solidFill>
              <a:schemeClr val="tx1"/>
            </a:solidFill>
          </a:endParaRPr>
        </a:p>
      </dgm:t>
    </dgm:pt>
    <dgm:pt modelId="{C8ACBB93-23A1-4E1B-AC68-3D32C1469946}" type="parTrans" cxnId="{BD0B30F7-61D3-4330-8748-216FB5BA51B1}">
      <dgm:prSet/>
      <dgm:spPr/>
      <dgm:t>
        <a:bodyPr/>
        <a:lstStyle/>
        <a:p>
          <a:endParaRPr lang="en-US"/>
        </a:p>
      </dgm:t>
    </dgm:pt>
    <dgm:pt modelId="{5FB6047E-709E-4F46-AAE7-44CEE6C806E2}" type="sibTrans" cxnId="{BD0B30F7-61D3-4330-8748-216FB5BA51B1}">
      <dgm:prSet/>
      <dgm:spPr/>
      <dgm:t>
        <a:bodyPr/>
        <a:lstStyle/>
        <a:p>
          <a:endParaRPr lang="en-US"/>
        </a:p>
      </dgm:t>
    </dgm:pt>
    <dgm:pt modelId="{A7530DEE-C740-4E49-AC69-85E6E0797300}">
      <dgm:prSet phldrT="[Text]"/>
      <dgm:spPr/>
      <dgm:t>
        <a:bodyPr/>
        <a:lstStyle/>
        <a:p>
          <a:r>
            <a:rPr lang="en-US" dirty="0" smtClean="0"/>
            <a:t>Reconciliation budget levels </a:t>
          </a:r>
          <a:endParaRPr lang="en-US" dirty="0"/>
        </a:p>
      </dgm:t>
    </dgm:pt>
    <dgm:pt modelId="{3C69494A-39B6-44C5-99B0-D56E89E47933}" type="parTrans" cxnId="{5050DEDF-DDF9-438C-AA91-898B971D49F4}">
      <dgm:prSet/>
      <dgm:spPr/>
      <dgm:t>
        <a:bodyPr/>
        <a:lstStyle/>
        <a:p>
          <a:endParaRPr lang="en-US"/>
        </a:p>
      </dgm:t>
    </dgm:pt>
    <dgm:pt modelId="{2DF7A8E1-BABB-4235-9C18-17FDE6EF69A2}" type="sibTrans" cxnId="{5050DEDF-DDF9-438C-AA91-898B971D49F4}">
      <dgm:prSet/>
      <dgm:spPr/>
      <dgm:t>
        <a:bodyPr/>
        <a:lstStyle/>
        <a:p>
          <a:endParaRPr lang="en-US"/>
        </a:p>
      </dgm:t>
    </dgm:pt>
    <dgm:pt modelId="{A24062E4-8886-4133-A7A5-6108D5BB706A}">
      <dgm:prSet phldrT="[Text]"/>
      <dgm:spPr/>
      <dgm:t>
        <a:bodyPr/>
        <a:lstStyle/>
        <a:p>
          <a:r>
            <a:rPr lang="en-US" dirty="0" smtClean="0"/>
            <a:t>House and Senate to report</a:t>
          </a:r>
          <a:endParaRPr lang="en-US" dirty="0"/>
        </a:p>
      </dgm:t>
    </dgm:pt>
    <dgm:pt modelId="{71BD7838-831B-4E6D-9217-FBC24BC8D689}" type="parTrans" cxnId="{63558F8C-A5F9-4FB9-A9C5-24A19B7A0297}">
      <dgm:prSet/>
      <dgm:spPr/>
      <dgm:t>
        <a:bodyPr/>
        <a:lstStyle/>
        <a:p>
          <a:endParaRPr lang="en-US"/>
        </a:p>
      </dgm:t>
    </dgm:pt>
    <dgm:pt modelId="{03C8155A-4012-4AC2-9977-8FE54AF2ECF2}" type="sibTrans" cxnId="{63558F8C-A5F9-4FB9-A9C5-24A19B7A0297}">
      <dgm:prSet/>
      <dgm:spPr/>
      <dgm:t>
        <a:bodyPr/>
        <a:lstStyle/>
        <a:p>
          <a:endParaRPr lang="en-US"/>
        </a:p>
      </dgm:t>
    </dgm:pt>
    <dgm:pt modelId="{65AF8868-60CB-4EE8-84DA-E77D01BF568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Phase II</a:t>
          </a:r>
        </a:p>
        <a:p>
          <a:r>
            <a:rPr lang="en-US" dirty="0" smtClean="0">
              <a:solidFill>
                <a:schemeClr val="tx1"/>
              </a:solidFill>
            </a:rPr>
            <a:t>Administrative Changes</a:t>
          </a:r>
          <a:endParaRPr lang="en-US" dirty="0">
            <a:solidFill>
              <a:schemeClr val="tx1"/>
            </a:solidFill>
          </a:endParaRPr>
        </a:p>
      </dgm:t>
    </dgm:pt>
    <dgm:pt modelId="{8CC03BCB-BB23-4DF9-B510-FFFF7455851D}" type="parTrans" cxnId="{7FD6FFA4-8E72-4BA7-B15A-ECD13CC384AB}">
      <dgm:prSet/>
      <dgm:spPr/>
      <dgm:t>
        <a:bodyPr/>
        <a:lstStyle/>
        <a:p>
          <a:endParaRPr lang="en-US"/>
        </a:p>
      </dgm:t>
    </dgm:pt>
    <dgm:pt modelId="{733A6D60-9A39-46FB-B6BC-00551D1F22F5}" type="sibTrans" cxnId="{7FD6FFA4-8E72-4BA7-B15A-ECD13CC384AB}">
      <dgm:prSet/>
      <dgm:spPr/>
      <dgm:t>
        <a:bodyPr/>
        <a:lstStyle/>
        <a:p>
          <a:endParaRPr lang="en-US"/>
        </a:p>
      </dgm:t>
    </dgm:pt>
    <dgm:pt modelId="{1613B4CC-A07B-4F94-A647-E459A6961551}">
      <dgm:prSet phldrT="[Text]"/>
      <dgm:spPr/>
      <dgm:t>
        <a:bodyPr/>
        <a:lstStyle/>
        <a:p>
          <a:r>
            <a:rPr lang="en-US" dirty="0" smtClean="0"/>
            <a:t>Sec. Price nominated and confirmed</a:t>
          </a:r>
          <a:endParaRPr lang="en-US" dirty="0"/>
        </a:p>
      </dgm:t>
    </dgm:pt>
    <dgm:pt modelId="{7E646C7D-E596-45E5-AD16-0FF7A2A40DD4}" type="parTrans" cxnId="{A96101A0-E65E-4CBF-8CDC-4C551BDBCAAA}">
      <dgm:prSet/>
      <dgm:spPr/>
      <dgm:t>
        <a:bodyPr/>
        <a:lstStyle/>
        <a:p>
          <a:endParaRPr lang="en-US"/>
        </a:p>
      </dgm:t>
    </dgm:pt>
    <dgm:pt modelId="{60367DA2-285E-4E35-935A-820C586ACF4E}" type="sibTrans" cxnId="{A96101A0-E65E-4CBF-8CDC-4C551BDBCAAA}">
      <dgm:prSet/>
      <dgm:spPr/>
      <dgm:t>
        <a:bodyPr/>
        <a:lstStyle/>
        <a:p>
          <a:endParaRPr lang="en-US"/>
        </a:p>
      </dgm:t>
    </dgm:pt>
    <dgm:pt modelId="{7F925CB0-2B9E-4B50-A0D9-41703701CAC3}">
      <dgm:prSet phldrT="[Text]"/>
      <dgm:spPr/>
      <dgm:t>
        <a:bodyPr/>
        <a:lstStyle/>
        <a:p>
          <a:r>
            <a:rPr lang="en-US" dirty="0" smtClean="0"/>
            <a:t>Regulatory changes to reduce certain burdens</a:t>
          </a:r>
          <a:endParaRPr lang="en-US" dirty="0"/>
        </a:p>
      </dgm:t>
    </dgm:pt>
    <dgm:pt modelId="{24ED2A06-6741-4CAC-B0EA-25EF178FCDFF}" type="parTrans" cxnId="{F06C5C5E-B979-4B93-8699-9961E017F399}">
      <dgm:prSet/>
      <dgm:spPr/>
      <dgm:t>
        <a:bodyPr/>
        <a:lstStyle/>
        <a:p>
          <a:endParaRPr lang="en-US"/>
        </a:p>
      </dgm:t>
    </dgm:pt>
    <dgm:pt modelId="{16E06C44-8695-423D-9C0C-0B3A0FD04B71}" type="sibTrans" cxnId="{F06C5C5E-B979-4B93-8699-9961E017F399}">
      <dgm:prSet/>
      <dgm:spPr/>
      <dgm:t>
        <a:bodyPr/>
        <a:lstStyle/>
        <a:p>
          <a:endParaRPr lang="en-US"/>
        </a:p>
      </dgm:t>
    </dgm:pt>
    <dgm:pt modelId="{09B08A2D-0F9E-4E5E-AA1B-903BFDBCBFFE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Phase III</a:t>
          </a:r>
        </a:p>
        <a:p>
          <a:r>
            <a:rPr lang="en-US" dirty="0" smtClean="0">
              <a:solidFill>
                <a:schemeClr val="tx1"/>
              </a:solidFill>
            </a:rPr>
            <a:t>Additional Legislative Reforms</a:t>
          </a:r>
        </a:p>
        <a:p>
          <a:r>
            <a:rPr lang="en-US" dirty="0" smtClean="0">
              <a:solidFill>
                <a:schemeClr val="tx1"/>
              </a:solidFill>
            </a:rPr>
            <a:t>Requiring 60 votes in Senate</a:t>
          </a:r>
          <a:endParaRPr lang="en-US" dirty="0">
            <a:solidFill>
              <a:schemeClr val="tx1"/>
            </a:solidFill>
          </a:endParaRPr>
        </a:p>
      </dgm:t>
    </dgm:pt>
    <dgm:pt modelId="{33ED35A9-79B7-44ED-9D88-F3A0BDF96931}" type="parTrans" cxnId="{2163E3B8-1B35-4AA6-B9B5-7F15416F7A3C}">
      <dgm:prSet/>
      <dgm:spPr/>
      <dgm:t>
        <a:bodyPr/>
        <a:lstStyle/>
        <a:p>
          <a:endParaRPr lang="en-US"/>
        </a:p>
      </dgm:t>
    </dgm:pt>
    <dgm:pt modelId="{B5F3B94A-FAF8-4BDD-8A9C-847ED83B1238}" type="sibTrans" cxnId="{2163E3B8-1B35-4AA6-B9B5-7F15416F7A3C}">
      <dgm:prSet/>
      <dgm:spPr/>
      <dgm:t>
        <a:bodyPr/>
        <a:lstStyle/>
        <a:p>
          <a:endParaRPr lang="en-US"/>
        </a:p>
      </dgm:t>
    </dgm:pt>
    <dgm:pt modelId="{E9F21FDC-025E-4068-87AE-F6FD49F2F3C9}">
      <dgm:prSet phldrT="[Text]"/>
      <dgm:spPr/>
      <dgm:t>
        <a:bodyPr/>
        <a:lstStyle/>
        <a:p>
          <a:endParaRPr lang="en-US" dirty="0"/>
        </a:p>
      </dgm:t>
    </dgm:pt>
    <dgm:pt modelId="{0EE0E704-E155-49D0-BBD8-C889D07C2EF2}" type="parTrans" cxnId="{FA9BBBDA-9390-4AEA-8D62-7AE1E114415C}">
      <dgm:prSet/>
      <dgm:spPr/>
      <dgm:t>
        <a:bodyPr/>
        <a:lstStyle/>
        <a:p>
          <a:endParaRPr lang="en-US"/>
        </a:p>
      </dgm:t>
    </dgm:pt>
    <dgm:pt modelId="{1290E612-46B3-4E6B-B09A-E04A236C4577}" type="sibTrans" cxnId="{FA9BBBDA-9390-4AEA-8D62-7AE1E114415C}">
      <dgm:prSet/>
      <dgm:spPr/>
      <dgm:t>
        <a:bodyPr/>
        <a:lstStyle/>
        <a:p>
          <a:endParaRPr lang="en-US"/>
        </a:p>
      </dgm:t>
    </dgm:pt>
    <dgm:pt modelId="{1E2F260D-7FB5-44BD-B1A0-C153985FBB98}">
      <dgm:prSet phldrT="[Text]"/>
      <dgm:spPr/>
      <dgm:t>
        <a:bodyPr/>
        <a:lstStyle/>
        <a:p>
          <a:r>
            <a:rPr lang="en-US" dirty="0" smtClean="0"/>
            <a:t>Identify bipartisan package of changes to underlying law and other health care changes</a:t>
          </a:r>
          <a:endParaRPr lang="en-US" dirty="0"/>
        </a:p>
      </dgm:t>
    </dgm:pt>
    <dgm:pt modelId="{0D92E52B-5CA3-4255-8702-8C7C2968F015}" type="parTrans" cxnId="{F4A0D69F-DAE9-456A-8474-F1CF48B57A67}">
      <dgm:prSet/>
      <dgm:spPr/>
      <dgm:t>
        <a:bodyPr/>
        <a:lstStyle/>
        <a:p>
          <a:endParaRPr lang="en-US"/>
        </a:p>
      </dgm:t>
    </dgm:pt>
    <dgm:pt modelId="{2DB30BF9-D105-4EDF-B410-D992BF36BEFB}" type="sibTrans" cxnId="{F4A0D69F-DAE9-456A-8474-F1CF48B57A67}">
      <dgm:prSet/>
      <dgm:spPr/>
      <dgm:t>
        <a:bodyPr/>
        <a:lstStyle/>
        <a:p>
          <a:endParaRPr lang="en-US"/>
        </a:p>
      </dgm:t>
    </dgm:pt>
    <dgm:pt modelId="{BBFE7DC8-71A1-4A33-BFD8-FF0F3ED58DA3}">
      <dgm:prSet phldrT="[Text]"/>
      <dgm:spPr/>
      <dgm:t>
        <a:bodyPr/>
        <a:lstStyle/>
        <a:p>
          <a:endParaRPr lang="en-US" dirty="0"/>
        </a:p>
      </dgm:t>
    </dgm:pt>
    <dgm:pt modelId="{7971A2C0-66BC-4091-81DC-7ADEC4B297F1}" type="parTrans" cxnId="{E0D015D6-EA5B-4EFF-86ED-C504EBBA9C6A}">
      <dgm:prSet/>
      <dgm:spPr/>
      <dgm:t>
        <a:bodyPr/>
        <a:lstStyle/>
        <a:p>
          <a:endParaRPr lang="en-US"/>
        </a:p>
      </dgm:t>
    </dgm:pt>
    <dgm:pt modelId="{7AFC2C41-8FEB-4DAD-9125-82B2A8EAE628}" type="sibTrans" cxnId="{E0D015D6-EA5B-4EFF-86ED-C504EBBA9C6A}">
      <dgm:prSet/>
      <dgm:spPr/>
      <dgm:t>
        <a:bodyPr/>
        <a:lstStyle/>
        <a:p>
          <a:endParaRPr lang="en-US"/>
        </a:p>
      </dgm:t>
    </dgm:pt>
    <dgm:pt modelId="{E11993C2-4519-4353-82F2-793EBA25A372}" type="pres">
      <dgm:prSet presAssocID="{5C2052ED-D4A6-48DB-AA9F-35C7B0D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8C5218-3A6E-45BF-B463-E387B61FE404}" type="pres">
      <dgm:prSet presAssocID="{A113FBCD-059D-4CF8-AC70-D64BF6E73E55}" presName="linNode" presStyleCnt="0"/>
      <dgm:spPr/>
    </dgm:pt>
    <dgm:pt modelId="{914E75E7-DBA3-4B42-A5CB-39943AB20D8C}" type="pres">
      <dgm:prSet presAssocID="{A113FBCD-059D-4CF8-AC70-D64BF6E73E5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1A5E4-C74F-4E4C-8DA2-E2A4265A16C9}" type="pres">
      <dgm:prSet presAssocID="{A113FBCD-059D-4CF8-AC70-D64BF6E73E5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7FFA9-D8CE-4C2B-ACCC-AF1C39C9D38B}" type="pres">
      <dgm:prSet presAssocID="{5FB6047E-709E-4F46-AAE7-44CEE6C806E2}" presName="sp" presStyleCnt="0"/>
      <dgm:spPr/>
    </dgm:pt>
    <dgm:pt modelId="{0B05282E-ECF6-49BD-9700-E87774241F67}" type="pres">
      <dgm:prSet presAssocID="{65AF8868-60CB-4EE8-84DA-E77D01BF5686}" presName="linNode" presStyleCnt="0"/>
      <dgm:spPr/>
    </dgm:pt>
    <dgm:pt modelId="{528283FA-93B1-48A8-A2AB-1124BC281D3E}" type="pres">
      <dgm:prSet presAssocID="{65AF8868-60CB-4EE8-84DA-E77D01BF5686}" presName="parentText" presStyleLbl="node1" presStyleIdx="1" presStyleCnt="3" custLinFactNeighborY="-6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DC9D6-B0E0-4876-AE9F-49044944EAB1}" type="pres">
      <dgm:prSet presAssocID="{65AF8868-60CB-4EE8-84DA-E77D01BF568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17DC6-0470-4B68-8C5A-9A8CA4F40663}" type="pres">
      <dgm:prSet presAssocID="{733A6D60-9A39-46FB-B6BC-00551D1F22F5}" presName="sp" presStyleCnt="0"/>
      <dgm:spPr/>
    </dgm:pt>
    <dgm:pt modelId="{F3CFDC1F-9A65-40E1-B676-F993E4B5B674}" type="pres">
      <dgm:prSet presAssocID="{09B08A2D-0F9E-4E5E-AA1B-903BFDBCBFFE}" presName="linNode" presStyleCnt="0"/>
      <dgm:spPr/>
    </dgm:pt>
    <dgm:pt modelId="{4664196F-D6BE-471A-8724-3D97877AFA43}" type="pres">
      <dgm:prSet presAssocID="{09B08A2D-0F9E-4E5E-AA1B-903BFDBCBFF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35407-8193-4120-8466-E6AADC5C942E}" type="pres">
      <dgm:prSet presAssocID="{09B08A2D-0F9E-4E5E-AA1B-903BFDBCBFF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BFF798-AA5E-416C-B476-CB161A22A1D2}" type="presOf" srcId="{BBFE7DC8-71A1-4A33-BFD8-FF0F3ED58DA3}" destId="{FEE35407-8193-4120-8466-E6AADC5C942E}" srcOrd="0" destOrd="2" presId="urn:microsoft.com/office/officeart/2005/8/layout/vList5"/>
    <dgm:cxn modelId="{63558F8C-A5F9-4FB9-A9C5-24A19B7A0297}" srcId="{A113FBCD-059D-4CF8-AC70-D64BF6E73E55}" destId="{A24062E4-8886-4133-A7A5-6108D5BB706A}" srcOrd="1" destOrd="0" parTransId="{71BD7838-831B-4E6D-9217-FBC24BC8D689}" sibTransId="{03C8155A-4012-4AC2-9977-8FE54AF2ECF2}"/>
    <dgm:cxn modelId="{FB86CAF9-A65B-4ABC-B366-EC7E232DDB86}" type="presOf" srcId="{1613B4CC-A07B-4F94-A647-E459A6961551}" destId="{750DC9D6-B0E0-4876-AE9F-49044944EAB1}" srcOrd="0" destOrd="0" presId="urn:microsoft.com/office/officeart/2005/8/layout/vList5"/>
    <dgm:cxn modelId="{1BA02C11-D44B-4B54-931C-B93AA88F1143}" type="presOf" srcId="{A7530DEE-C740-4E49-AC69-85E6E0797300}" destId="{FB31A5E4-C74F-4E4C-8DA2-E2A4265A16C9}" srcOrd="0" destOrd="0" presId="urn:microsoft.com/office/officeart/2005/8/layout/vList5"/>
    <dgm:cxn modelId="{0F137447-2BEC-4AE0-ADCD-38AE86987730}" type="presOf" srcId="{1E2F260D-7FB5-44BD-B1A0-C153985FBB98}" destId="{FEE35407-8193-4120-8466-E6AADC5C942E}" srcOrd="0" destOrd="1" presId="urn:microsoft.com/office/officeart/2005/8/layout/vList5"/>
    <dgm:cxn modelId="{F4A0D69F-DAE9-456A-8474-F1CF48B57A67}" srcId="{09B08A2D-0F9E-4E5E-AA1B-903BFDBCBFFE}" destId="{1E2F260D-7FB5-44BD-B1A0-C153985FBB98}" srcOrd="1" destOrd="0" parTransId="{0D92E52B-5CA3-4255-8702-8C7C2968F015}" sibTransId="{2DB30BF9-D105-4EDF-B410-D992BF36BEFB}"/>
    <dgm:cxn modelId="{7FD6FFA4-8E72-4BA7-B15A-ECD13CC384AB}" srcId="{5C2052ED-D4A6-48DB-AA9F-35C7B0D7F601}" destId="{65AF8868-60CB-4EE8-84DA-E77D01BF5686}" srcOrd="1" destOrd="0" parTransId="{8CC03BCB-BB23-4DF9-B510-FFFF7455851D}" sibTransId="{733A6D60-9A39-46FB-B6BC-00551D1F22F5}"/>
    <dgm:cxn modelId="{A96101A0-E65E-4CBF-8CDC-4C551BDBCAAA}" srcId="{65AF8868-60CB-4EE8-84DA-E77D01BF5686}" destId="{1613B4CC-A07B-4F94-A647-E459A6961551}" srcOrd="0" destOrd="0" parTransId="{7E646C7D-E596-45E5-AD16-0FF7A2A40DD4}" sibTransId="{60367DA2-285E-4E35-935A-820C586ACF4E}"/>
    <dgm:cxn modelId="{939C72E9-4243-4AD2-BBC8-E944B0B3DC83}" type="presOf" srcId="{65AF8868-60CB-4EE8-84DA-E77D01BF5686}" destId="{528283FA-93B1-48A8-A2AB-1124BC281D3E}" srcOrd="0" destOrd="0" presId="urn:microsoft.com/office/officeart/2005/8/layout/vList5"/>
    <dgm:cxn modelId="{FA9BBBDA-9390-4AEA-8D62-7AE1E114415C}" srcId="{09B08A2D-0F9E-4E5E-AA1B-903BFDBCBFFE}" destId="{E9F21FDC-025E-4068-87AE-F6FD49F2F3C9}" srcOrd="0" destOrd="0" parTransId="{0EE0E704-E155-49D0-BBD8-C889D07C2EF2}" sibTransId="{1290E612-46B3-4E6B-B09A-E04A236C4577}"/>
    <dgm:cxn modelId="{F06C5C5E-B979-4B93-8699-9961E017F399}" srcId="{65AF8868-60CB-4EE8-84DA-E77D01BF5686}" destId="{7F925CB0-2B9E-4B50-A0D9-41703701CAC3}" srcOrd="1" destOrd="0" parTransId="{24ED2A06-6741-4CAC-B0EA-25EF178FCDFF}" sibTransId="{16E06C44-8695-423D-9C0C-0B3A0FD04B71}"/>
    <dgm:cxn modelId="{F0A58CB1-590E-4460-90DA-A418768D0CE6}" type="presOf" srcId="{7F925CB0-2B9E-4B50-A0D9-41703701CAC3}" destId="{750DC9D6-B0E0-4876-AE9F-49044944EAB1}" srcOrd="0" destOrd="1" presId="urn:microsoft.com/office/officeart/2005/8/layout/vList5"/>
    <dgm:cxn modelId="{BD0B30F7-61D3-4330-8748-216FB5BA51B1}" srcId="{5C2052ED-D4A6-48DB-AA9F-35C7B0D7F601}" destId="{A113FBCD-059D-4CF8-AC70-D64BF6E73E55}" srcOrd="0" destOrd="0" parTransId="{C8ACBB93-23A1-4E1B-AC68-3D32C1469946}" sibTransId="{5FB6047E-709E-4F46-AAE7-44CEE6C806E2}"/>
    <dgm:cxn modelId="{5050DEDF-DDF9-438C-AA91-898B971D49F4}" srcId="{A113FBCD-059D-4CF8-AC70-D64BF6E73E55}" destId="{A7530DEE-C740-4E49-AC69-85E6E0797300}" srcOrd="0" destOrd="0" parTransId="{3C69494A-39B6-44C5-99B0-D56E89E47933}" sibTransId="{2DF7A8E1-BABB-4235-9C18-17FDE6EF69A2}"/>
    <dgm:cxn modelId="{E6B620CE-C27E-4FAD-BE59-0ACB1E0D216A}" type="presOf" srcId="{09B08A2D-0F9E-4E5E-AA1B-903BFDBCBFFE}" destId="{4664196F-D6BE-471A-8724-3D97877AFA43}" srcOrd="0" destOrd="0" presId="urn:microsoft.com/office/officeart/2005/8/layout/vList5"/>
    <dgm:cxn modelId="{3C43F929-3DDC-49DE-8A06-4B5F08CC9A96}" type="presOf" srcId="{5C2052ED-D4A6-48DB-AA9F-35C7B0D7F601}" destId="{E11993C2-4519-4353-82F2-793EBA25A372}" srcOrd="0" destOrd="0" presId="urn:microsoft.com/office/officeart/2005/8/layout/vList5"/>
    <dgm:cxn modelId="{833E2170-CB99-478B-88FE-998323A2FB03}" type="presOf" srcId="{A113FBCD-059D-4CF8-AC70-D64BF6E73E55}" destId="{914E75E7-DBA3-4B42-A5CB-39943AB20D8C}" srcOrd="0" destOrd="0" presId="urn:microsoft.com/office/officeart/2005/8/layout/vList5"/>
    <dgm:cxn modelId="{E0D015D6-EA5B-4EFF-86ED-C504EBBA9C6A}" srcId="{09B08A2D-0F9E-4E5E-AA1B-903BFDBCBFFE}" destId="{BBFE7DC8-71A1-4A33-BFD8-FF0F3ED58DA3}" srcOrd="2" destOrd="0" parTransId="{7971A2C0-66BC-4091-81DC-7ADEC4B297F1}" sibTransId="{7AFC2C41-8FEB-4DAD-9125-82B2A8EAE628}"/>
    <dgm:cxn modelId="{A45971B5-CD5A-49B4-B0A5-F01B8212A8C2}" type="presOf" srcId="{A24062E4-8886-4133-A7A5-6108D5BB706A}" destId="{FB31A5E4-C74F-4E4C-8DA2-E2A4265A16C9}" srcOrd="0" destOrd="1" presId="urn:microsoft.com/office/officeart/2005/8/layout/vList5"/>
    <dgm:cxn modelId="{2163E3B8-1B35-4AA6-B9B5-7F15416F7A3C}" srcId="{5C2052ED-D4A6-48DB-AA9F-35C7B0D7F601}" destId="{09B08A2D-0F9E-4E5E-AA1B-903BFDBCBFFE}" srcOrd="2" destOrd="0" parTransId="{33ED35A9-79B7-44ED-9D88-F3A0BDF96931}" sibTransId="{B5F3B94A-FAF8-4BDD-8A9C-847ED83B1238}"/>
    <dgm:cxn modelId="{B2D7C359-1474-44BE-9691-4EDDCF13E8D9}" type="presOf" srcId="{E9F21FDC-025E-4068-87AE-F6FD49F2F3C9}" destId="{FEE35407-8193-4120-8466-E6AADC5C942E}" srcOrd="0" destOrd="0" presId="urn:microsoft.com/office/officeart/2005/8/layout/vList5"/>
    <dgm:cxn modelId="{92492BA5-19C0-4C99-998E-0730C55964E0}" type="presParOf" srcId="{E11993C2-4519-4353-82F2-793EBA25A372}" destId="{D78C5218-3A6E-45BF-B463-E387B61FE404}" srcOrd="0" destOrd="0" presId="urn:microsoft.com/office/officeart/2005/8/layout/vList5"/>
    <dgm:cxn modelId="{A2952D8D-E10E-42D1-8C95-CBAC35ED7572}" type="presParOf" srcId="{D78C5218-3A6E-45BF-B463-E387B61FE404}" destId="{914E75E7-DBA3-4B42-A5CB-39943AB20D8C}" srcOrd="0" destOrd="0" presId="urn:microsoft.com/office/officeart/2005/8/layout/vList5"/>
    <dgm:cxn modelId="{9CE8890F-B27C-4027-BA72-116337402D9C}" type="presParOf" srcId="{D78C5218-3A6E-45BF-B463-E387B61FE404}" destId="{FB31A5E4-C74F-4E4C-8DA2-E2A4265A16C9}" srcOrd="1" destOrd="0" presId="urn:microsoft.com/office/officeart/2005/8/layout/vList5"/>
    <dgm:cxn modelId="{9D1EDC21-2E58-4A75-B916-4D08C7FFBCB8}" type="presParOf" srcId="{E11993C2-4519-4353-82F2-793EBA25A372}" destId="{7967FFA9-D8CE-4C2B-ACCC-AF1C39C9D38B}" srcOrd="1" destOrd="0" presId="urn:microsoft.com/office/officeart/2005/8/layout/vList5"/>
    <dgm:cxn modelId="{5E846661-1A94-48E4-A806-16DF2D9E6967}" type="presParOf" srcId="{E11993C2-4519-4353-82F2-793EBA25A372}" destId="{0B05282E-ECF6-49BD-9700-E87774241F67}" srcOrd="2" destOrd="0" presId="urn:microsoft.com/office/officeart/2005/8/layout/vList5"/>
    <dgm:cxn modelId="{2696D878-722E-4276-BF93-482D009B89F9}" type="presParOf" srcId="{0B05282E-ECF6-49BD-9700-E87774241F67}" destId="{528283FA-93B1-48A8-A2AB-1124BC281D3E}" srcOrd="0" destOrd="0" presId="urn:microsoft.com/office/officeart/2005/8/layout/vList5"/>
    <dgm:cxn modelId="{0CB72BE1-E8B0-451E-BD0D-97C32C3017EF}" type="presParOf" srcId="{0B05282E-ECF6-49BD-9700-E87774241F67}" destId="{750DC9D6-B0E0-4876-AE9F-49044944EAB1}" srcOrd="1" destOrd="0" presId="urn:microsoft.com/office/officeart/2005/8/layout/vList5"/>
    <dgm:cxn modelId="{5F4C7494-C1CE-47CC-AF7E-DEEC8285A225}" type="presParOf" srcId="{E11993C2-4519-4353-82F2-793EBA25A372}" destId="{23C17DC6-0470-4B68-8C5A-9A8CA4F40663}" srcOrd="3" destOrd="0" presId="urn:microsoft.com/office/officeart/2005/8/layout/vList5"/>
    <dgm:cxn modelId="{2EC57DC0-70AE-428C-84D4-7BF78B379860}" type="presParOf" srcId="{E11993C2-4519-4353-82F2-793EBA25A372}" destId="{F3CFDC1F-9A65-40E1-B676-F993E4B5B674}" srcOrd="4" destOrd="0" presId="urn:microsoft.com/office/officeart/2005/8/layout/vList5"/>
    <dgm:cxn modelId="{52CFF538-205F-4D42-AD89-F4CE6B8D668C}" type="presParOf" srcId="{F3CFDC1F-9A65-40E1-B676-F993E4B5B674}" destId="{4664196F-D6BE-471A-8724-3D97877AFA43}" srcOrd="0" destOrd="0" presId="urn:microsoft.com/office/officeart/2005/8/layout/vList5"/>
    <dgm:cxn modelId="{EE7F65D2-B39E-41CD-9421-0302EC6ECD05}" type="presParOf" srcId="{F3CFDC1F-9A65-40E1-B676-F993E4B5B674}" destId="{FEE35407-8193-4120-8466-E6AADC5C94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AA6E6-71D6-4367-A2DD-EBE1F47E0CC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86346-46BE-4D99-A975-8214A3450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68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CFF6A-AF1B-4CAB-8379-4F2F974C11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D38A0-8BA6-4290-9CDA-3E13D69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9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93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49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02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7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42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50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07363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75A7-74B9-4399-98D7-35637A25730F}" type="datetime1">
              <a:rPr lang="en-US" smtClean="0"/>
              <a:t>3/9/2017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A24-84CF-4693-B599-609077490F9F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568-FC76-4B25-BBC5-C5CBA1CC849D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1BB9-DFDC-4E0B-9B18-C62E05CEA8E2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9DC-27B7-4AB2-A3A7-84AEE81FEA37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CF72-88EA-4DBE-8663-7E227F9C3680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6F07-D713-459F-9DF4-234491E4BA3D}" type="datetime1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6301-F0B4-404E-9268-EFDF8DD280BD}" type="datetime1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44B7-2770-4767-BF84-F296DB58B5D9}" type="datetime1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2DA7-B837-4873-8F84-F10289A04D43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C087-88BE-447B-9186-4D8E1C81C6D5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71DB84-C813-4915-BA2F-06EB1E05F5EA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3FAF48-7EC7-4712-86A1-362E584971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6.xml" />
</Relationships>
</file>

<file path=ppt/slides/_rels/slide3.xml.rels>&#65279;<?xml version="1.0" encoding="UTF-8" standalone="yes"?>
<Relationships xmlns="http://schemas.openxmlformats.org/package/2006/relationships">
  <Relationship Id="rId3" Type="http://schemas.openxmlformats.org/officeDocument/2006/relationships/diagramData" Target="../diagrams/data1.xml" />
  <Relationship Id="rId7" Type="http://schemas.microsoft.com/office/2007/relationships/diagramDrawing" Target="../diagrams/drawing1.xml" /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  <Relationship Id="rId6" Type="http://schemas.openxmlformats.org/officeDocument/2006/relationships/diagramColors" Target="../diagrams/colors1.xml" />
  <Relationship Id="rId5" Type="http://schemas.openxmlformats.org/officeDocument/2006/relationships/diagramQuickStyle" Target="../diagrams/quickStyle1.xml" />
  <Relationship Id="rId4" Type="http://schemas.openxmlformats.org/officeDocument/2006/relationships/diagramLayout" Target="../diagrams/layout1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3" Type="http://schemas.openxmlformats.org/officeDocument/2006/relationships/diagramData" Target="../diagrams/data2.xml" />
  <Relationship Id="rId7" Type="http://schemas.microsoft.com/office/2007/relationships/diagramDrawing" Target="../diagrams/drawing2.xml" /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  <Relationship Id="rId6" Type="http://schemas.openxmlformats.org/officeDocument/2006/relationships/diagramColors" Target="../diagrams/colors2.xml" />
  <Relationship Id="rId5" Type="http://schemas.openxmlformats.org/officeDocument/2006/relationships/diagramQuickStyle" Target="../diagrams/quickStyle2.xml" />
  <Relationship Id="rId4" Type="http://schemas.openxmlformats.org/officeDocument/2006/relationships/diagramLayout" Target="../diagrams/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png" /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Affordable Care Act Goals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Expanded coverage options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Expensive proposition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Law dealt with expansion, offset, and policy issues outside of those under marketplace.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03076"/>
              </p:ext>
            </p:extLst>
          </p:nvPr>
        </p:nvGraphicFramePr>
        <p:xfrm>
          <a:off x="609600" y="1371599"/>
          <a:ext cx="7848600" cy="4724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9117"/>
                <a:gridCol w="2142082"/>
                <a:gridCol w="3777401"/>
              </a:tblGrid>
              <a:tr h="674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Covered Individuals 2010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Covered Individuals 2017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Employer-Coverage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150 million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155 million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728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Medicaid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40 million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67 million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b="1" dirty="0">
                          <a:effectLst/>
                        </a:rPr>
                        <a:t>11 million made eligible for Medicaid by the ACA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b="1" dirty="0">
                          <a:effectLst/>
                        </a:rPr>
                        <a:t>51 million otherwise eligible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b="1" dirty="0">
                          <a:effectLst/>
                        </a:rPr>
                        <a:t>6 million CHIP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728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Non-Group Policies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27 million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 million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b="1" dirty="0">
                          <a:effectLst/>
                        </a:rPr>
                        <a:t>15 million purchased through the Marketplaces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b="1" dirty="0">
                          <a:effectLst/>
                        </a:rPr>
                        <a:t>9 million purchased outside the Marketplaces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Uninsured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50 million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26 million (10% of population)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5250" y="2674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06984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ACA Accomplished Coverage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914400"/>
          </a:xfrm>
        </p:spPr>
        <p:txBody>
          <a:bodyPr/>
          <a:lstStyle/>
          <a:p>
            <a:r>
              <a:rPr lang="en-US" dirty="0" smtClean="0"/>
              <a:t>Financing the ACA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795909"/>
              </p:ext>
            </p:extLst>
          </p:nvPr>
        </p:nvGraphicFramePr>
        <p:xfrm>
          <a:off x="533400" y="167640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62000"/>
          </a:xfrm>
        </p:spPr>
        <p:txBody>
          <a:bodyPr/>
          <a:lstStyle/>
          <a:p>
            <a:r>
              <a:rPr lang="en-US" dirty="0" smtClean="0"/>
              <a:t>White House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Executive Order, “Minimizing the Economic Burden of the Patient Protection and Affordable Care Act Pending Appeal” and Chief of Staff’s Memorandum on Regulatory Freeze, issued January 20, 2017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exercise </a:t>
            </a:r>
            <a:r>
              <a:rPr lang="en-US" dirty="0">
                <a:solidFill>
                  <a:schemeClr val="tx1"/>
                </a:solidFill>
              </a:rPr>
              <a:t>all authority and discretion available to them to </a:t>
            </a:r>
            <a:r>
              <a:rPr lang="en-US" b="1" dirty="0">
                <a:solidFill>
                  <a:schemeClr val="tx1"/>
                </a:solidFill>
              </a:rPr>
              <a:t>waive, defer, grant exemptions from, or delay</a:t>
            </a:r>
            <a:r>
              <a:rPr lang="en-US" dirty="0">
                <a:solidFill>
                  <a:schemeClr val="tx1"/>
                </a:solidFill>
              </a:rPr>
              <a:t> the implementation of any provision or requirement of the Act that would </a:t>
            </a:r>
            <a:r>
              <a:rPr lang="en-US" b="1" dirty="0">
                <a:solidFill>
                  <a:schemeClr val="tx1"/>
                </a:solidFill>
              </a:rPr>
              <a:t>impose a fiscal burden </a:t>
            </a:r>
            <a:r>
              <a:rPr lang="en-US" dirty="0">
                <a:solidFill>
                  <a:schemeClr val="tx1"/>
                </a:solidFill>
              </a:rPr>
              <a:t>on any State or a cost, fee, tax, penalty, or </a:t>
            </a:r>
            <a:r>
              <a:rPr lang="en-US" b="1" dirty="0">
                <a:solidFill>
                  <a:schemeClr val="tx1"/>
                </a:solidFill>
              </a:rPr>
              <a:t>regulatory burden </a:t>
            </a:r>
            <a:r>
              <a:rPr lang="en-US" dirty="0">
                <a:solidFill>
                  <a:schemeClr val="tx1"/>
                </a:solidFill>
              </a:rPr>
              <a:t>on individuals, families, healthcare providers, health insurers, patients, recipients of healthcare services, purchasers of health insurance, or makers of medical devices, products, or medications;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provide </a:t>
            </a:r>
            <a:r>
              <a:rPr lang="en-US" b="1" dirty="0">
                <a:solidFill>
                  <a:schemeClr val="tx1"/>
                </a:solidFill>
              </a:rPr>
              <a:t>greater flexibility to States </a:t>
            </a:r>
            <a:r>
              <a:rPr lang="en-US" dirty="0">
                <a:solidFill>
                  <a:schemeClr val="tx1"/>
                </a:solidFill>
              </a:rPr>
              <a:t>and cooperate with them in implementing healthcare programs; and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encourage </a:t>
            </a:r>
            <a:r>
              <a:rPr lang="en-US" dirty="0">
                <a:solidFill>
                  <a:schemeClr val="tx1"/>
                </a:solidFill>
              </a:rPr>
              <a:t>the development of a </a:t>
            </a:r>
            <a:r>
              <a:rPr lang="en-US" b="1" dirty="0">
                <a:solidFill>
                  <a:schemeClr val="tx1"/>
                </a:solidFill>
              </a:rPr>
              <a:t>free and open market in interstate commerce </a:t>
            </a:r>
            <a:r>
              <a:rPr lang="en-US" dirty="0">
                <a:solidFill>
                  <a:schemeClr val="tx1"/>
                </a:solidFill>
              </a:rPr>
              <a:t>for the offering of healthcare services and health insurance, with the goal of achieving and preserving maximum options for patients and consumers.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Many </a:t>
            </a:r>
            <a:r>
              <a:rPr lang="en-US" dirty="0">
                <a:solidFill>
                  <a:schemeClr val="tx1"/>
                </a:solidFill>
              </a:rPr>
              <a:t>questions surrounding how it will be implemented, but E.O. and Memorandum are limited to acting within the extent of existing laws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r>
              <a:rPr lang="en-US" dirty="0" smtClean="0"/>
              <a:t>State of Play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404933"/>
              </p:ext>
            </p:extLst>
          </p:nvPr>
        </p:nvGraphicFramePr>
        <p:xfrm>
          <a:off x="457200" y="1524000"/>
          <a:ext cx="8229600" cy="504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Administration Activities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House package (3/2):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Repeal all taxes (except “</a:t>
            </a:r>
            <a:r>
              <a:rPr lang="en-US" sz="2000" dirty="0" err="1" smtClean="0">
                <a:solidFill>
                  <a:schemeClr val="tx1"/>
                </a:solidFill>
              </a:rPr>
              <a:t>cadillac</a:t>
            </a:r>
            <a:r>
              <a:rPr lang="en-US" sz="2000" dirty="0" smtClean="0">
                <a:solidFill>
                  <a:schemeClr val="tx1"/>
                </a:solidFill>
              </a:rPr>
              <a:t>” tax); tax credit (rather than subsidy); Medicaid expansion preserved through 2020 then individuals can stay on with coverage; Medicaid federal </a:t>
            </a:r>
            <a:r>
              <a:rPr lang="en-US" sz="2000" dirty="0" err="1" smtClean="0">
                <a:solidFill>
                  <a:schemeClr val="tx1"/>
                </a:solidFill>
              </a:rPr>
              <a:t>share“capped</a:t>
            </a:r>
            <a:r>
              <a:rPr lang="en-US" sz="2000" dirty="0" smtClean="0">
                <a:solidFill>
                  <a:schemeClr val="tx1"/>
                </a:solidFill>
              </a:rPr>
              <a:t>” payment for five populations (low-income (expansion, non-expansion),children, disabled, aged); State Innovation Grants.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Senate package evolving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 repeal without a replace.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Financing an obstacle to ensure 20 million new covered lives </a:t>
            </a:r>
            <a:r>
              <a:rPr lang="en-US" sz="2000" dirty="0" smtClean="0">
                <a:solidFill>
                  <a:schemeClr val="tx1"/>
                </a:solidFill>
              </a:rPr>
              <a:t>are not </a:t>
            </a:r>
            <a:r>
              <a:rPr lang="en-US" sz="2000" dirty="0">
                <a:solidFill>
                  <a:schemeClr val="tx1"/>
                </a:solidFill>
              </a:rPr>
              <a:t>disrupted.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5791200" cy="838200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Concerned with expansion funding continued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Concerned with block grant/per capita cap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6200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533400"/>
            <a:ext cx="8229600" cy="762000"/>
          </a:xfrm>
        </p:spPr>
        <p:txBody>
          <a:bodyPr/>
          <a:lstStyle/>
          <a:p>
            <a:r>
              <a:rPr lang="en-US" dirty="0" smtClean="0"/>
              <a:t>Medicare Cuts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214735"/>
            <a:ext cx="6781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Productivity reductions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DSH payments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981200"/>
            <a:ext cx="7739062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HHGM (section 3131 of ACA)</a:t>
            </a:r>
          </a:p>
          <a:p>
            <a:r>
              <a:rPr lang="en-US" b="1" dirty="0" smtClean="0"/>
              <a:t>PCRD</a:t>
            </a:r>
          </a:p>
          <a:p>
            <a:r>
              <a:rPr lang="en-US" b="1" dirty="0" smtClean="0"/>
              <a:t>COP (delay??)</a:t>
            </a:r>
          </a:p>
          <a:p>
            <a:r>
              <a:rPr lang="en-US" b="1" smtClean="0"/>
              <a:t>Other issues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AF48-7EC7-4712-86A1-362E584971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0312"/>
      </p:ext>
    </p:extLst>
  </p:cSld>
  <p:clrMapOvr>
    <a:masterClrMapping/>
  </p:clrMapOvr>
</p:sld>
</file>

<file path=ppt/theme/_rels/theme1.x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.jpeg" />
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521</Words>
  <Application>Microsoft Office PowerPoint</Application>
  <PresentationFormat>On-screen Show (4:3)</PresentationFormat>
  <Paragraphs>87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Affordable Care Act Goals</vt:lpstr>
      <vt:lpstr>ACA Accomplished Coverage</vt:lpstr>
      <vt:lpstr>Financing the ACA</vt:lpstr>
      <vt:lpstr>White House Directives</vt:lpstr>
      <vt:lpstr>State of Play</vt:lpstr>
      <vt:lpstr>Current Issues</vt:lpstr>
      <vt:lpstr>Medicaid</vt:lpstr>
      <vt:lpstr>Medicare Cuts</vt:lpstr>
      <vt:lpstr>Issues of Concern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