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6"/>
  </p:notesMasterIdLst>
  <p:sldIdLst>
    <p:sldId id="256" r:id="rId2"/>
    <p:sldId id="265" r:id="rId3"/>
    <p:sldId id="257" r:id="rId4"/>
    <p:sldId id="258" r:id="rId5"/>
    <p:sldId id="259" r:id="rId6"/>
    <p:sldId id="260" r:id="rId7"/>
    <p:sldId id="266" r:id="rId8"/>
    <p:sldId id="261" r:id="rId9"/>
    <p:sldId id="262" r:id="rId10"/>
    <p:sldId id="263" r:id="rId11"/>
    <p:sldId id="267" r:id="rId12"/>
    <p:sldId id="268" r:id="rId13"/>
    <p:sldId id="273" r:id="rId14"/>
    <p:sldId id="270" r:id="rId15"/>
    <p:sldId id="271" r:id="rId16"/>
    <p:sldId id="274" r:id="rId17"/>
    <p:sldId id="275" r:id="rId18"/>
    <p:sldId id="281" r:id="rId19"/>
    <p:sldId id="277" r:id="rId20"/>
    <p:sldId id="278" r:id="rId21"/>
    <p:sldId id="279" r:id="rId22"/>
    <p:sldId id="280" r:id="rId23"/>
    <p:sldId id="276" r:id="rId24"/>
    <p:sldId id="264" r:id="rId25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16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8ADCA-0F3A-4D39-90BA-F260ED662AAC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1F554-3A50-4728-9A3C-17C386AD1A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62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1634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4339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9530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310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468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5145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798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81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7395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1522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532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6861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8911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8669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2230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243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804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391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382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030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3340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9572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385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779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2D177B-C67E-4104-8460-F86E8C896203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B6989F-DCFB-495F-AE9C-CE3F584C47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D177B-C67E-4104-8460-F86E8C896203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6989F-DCFB-495F-AE9C-CE3F584C47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D177B-C67E-4104-8460-F86E8C896203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6989F-DCFB-495F-AE9C-CE3F584C47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D177B-C67E-4104-8460-F86E8C896203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6989F-DCFB-495F-AE9C-CE3F584C47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D177B-C67E-4104-8460-F86E8C896203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6989F-DCFB-495F-AE9C-CE3F584C47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D177B-C67E-4104-8460-F86E8C896203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6989F-DCFB-495F-AE9C-CE3F584C47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D177B-C67E-4104-8460-F86E8C896203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6989F-DCFB-495F-AE9C-CE3F584C47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D177B-C67E-4104-8460-F86E8C896203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6989F-DCFB-495F-AE9C-CE3F584C47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D177B-C67E-4104-8460-F86E8C896203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6989F-DCFB-495F-AE9C-CE3F584C47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12D177B-C67E-4104-8460-F86E8C896203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6989F-DCFB-495F-AE9C-CE3F584C47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2D177B-C67E-4104-8460-F86E8C896203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B6989F-DCFB-495F-AE9C-CE3F584C47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12D177B-C67E-4104-8460-F86E8C896203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3B6989F-DCFB-495F-AE9C-CE3F584C472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ownloads.cms.gov/files/hhgm%20technical%20report%20120516%20sxf.pdf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Nancy Taylor/Jeff Alberg</a:t>
            </a:r>
          </a:p>
          <a:p>
            <a:r>
              <a:rPr lang="en-US" dirty="0" smtClean="0"/>
              <a:t>Greenberg Traurig</a:t>
            </a:r>
          </a:p>
          <a:p>
            <a:r>
              <a:rPr lang="en-US" dirty="0" smtClean="0"/>
              <a:t>December 8, 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will the new Administration affect home health services?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113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Repeal?  Replace?  Timing.</a:t>
            </a:r>
          </a:p>
          <a:p>
            <a:r>
              <a:rPr lang="en-US" dirty="0" smtClean="0"/>
              <a:t>Hospitals geared up on Medicaid.</a:t>
            </a:r>
          </a:p>
          <a:p>
            <a:r>
              <a:rPr lang="en-US" dirty="0" smtClean="0"/>
              <a:t>Families USA geared up on ACA.</a:t>
            </a:r>
          </a:p>
          <a:p>
            <a:r>
              <a:rPr lang="en-US" dirty="0" smtClean="0"/>
              <a:t>Regulatory oversight or hold on enforcement.</a:t>
            </a:r>
          </a:p>
          <a:p>
            <a:r>
              <a:rPr lang="en-US" dirty="0" smtClean="0"/>
              <a:t>Senator Statements:</a:t>
            </a:r>
          </a:p>
          <a:p>
            <a:pPr lvl="1"/>
            <a:r>
              <a:rPr lang="en-US" dirty="0" smtClean="0"/>
              <a:t>Senator Alexander, Collins</a:t>
            </a:r>
          </a:p>
          <a:p>
            <a:pPr lvl="1"/>
            <a:r>
              <a:rPr lang="en-US" dirty="0" smtClean="0"/>
              <a:t>Senate 52-48 Republican Majority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Watch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45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Watch for regulations to be “not enforced” or “rescinded” or ??</a:t>
            </a:r>
          </a:p>
          <a:p>
            <a:r>
              <a:rPr lang="en-US" dirty="0" smtClean="0"/>
              <a:t>Employers will still have some stifling requirements:  reporting (unnecessary), SBC, waiting periods, nondiscrimination rules, etc.</a:t>
            </a:r>
          </a:p>
          <a:p>
            <a:r>
              <a:rPr lang="en-US" dirty="0" smtClean="0"/>
              <a:t>Insurers will still have MLR, rating reviews, bidding in 2018-2019 in Exchanges.</a:t>
            </a:r>
          </a:p>
          <a:p>
            <a:r>
              <a:rPr lang="en-US" dirty="0" smtClean="0"/>
              <a:t>Providers, including home health, will face uncertainty, but many requirements may continue.</a:t>
            </a:r>
          </a:p>
          <a:p>
            <a:r>
              <a:rPr lang="en-US" dirty="0" smtClean="0"/>
              <a:t>Employers want: flexibility; more freedom with HSAs (</a:t>
            </a:r>
            <a:r>
              <a:rPr lang="en-US" dirty="0" err="1" smtClean="0"/>
              <a:t>HRAs,FSAs</a:t>
            </a:r>
            <a:r>
              <a:rPr lang="en-US" dirty="0" smtClean="0"/>
              <a:t>) – large employers will not drop coverage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 on Employers/Insurers/Providers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203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Budget Reconciliation</a:t>
            </a:r>
          </a:p>
          <a:p>
            <a:pPr lvl="1"/>
            <a:r>
              <a:rPr lang="en-US" dirty="0" smtClean="0"/>
              <a:t>Watch for Trump Budget</a:t>
            </a:r>
          </a:p>
          <a:p>
            <a:pPr lvl="1"/>
            <a:r>
              <a:rPr lang="en-US" dirty="0" smtClean="0"/>
              <a:t>Likely have a process in place </a:t>
            </a:r>
          </a:p>
          <a:p>
            <a:pPr lvl="1"/>
            <a:r>
              <a:rPr lang="en-US" dirty="0" smtClean="0"/>
              <a:t>Health care spending growing faster than any other part of the current budget (5.1% rate of growth – MEI for Medicare programs around 2-3-1% productivity factor)</a:t>
            </a:r>
          </a:p>
          <a:p>
            <a:r>
              <a:rPr lang="en-US" dirty="0" smtClean="0"/>
              <a:t>Leadership	</a:t>
            </a:r>
          </a:p>
          <a:p>
            <a:pPr lvl="1"/>
            <a:r>
              <a:rPr lang="en-US" dirty="0" smtClean="0"/>
              <a:t>Speaker Ryan a “policy” leader</a:t>
            </a:r>
          </a:p>
          <a:p>
            <a:pPr lvl="1"/>
            <a:r>
              <a:rPr lang="en-US" dirty="0" smtClean="0"/>
              <a:t>Majority Leader McConnell a “political” leader</a:t>
            </a:r>
          </a:p>
          <a:p>
            <a:pPr lvl="1"/>
            <a:r>
              <a:rPr lang="en-US" dirty="0" smtClean="0"/>
              <a:t>President-elect Trump a “transactional” leader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Budget/Leadership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044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Rep. Price – discussion</a:t>
            </a:r>
          </a:p>
          <a:p>
            <a:r>
              <a:rPr lang="en-US" dirty="0" smtClean="0"/>
              <a:t>Leadership at CMS</a:t>
            </a:r>
          </a:p>
          <a:p>
            <a:r>
              <a:rPr lang="en-US" dirty="0" smtClean="0"/>
              <a:t>Signals greater cooperation with States</a:t>
            </a:r>
          </a:p>
          <a:p>
            <a:r>
              <a:rPr lang="en-US" dirty="0" smtClean="0"/>
              <a:t>Majority Leader letter to Governors/Insurance Commissioners**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HHS Leadership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054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Fasting growing component of Medicare</a:t>
            </a:r>
          </a:p>
          <a:p>
            <a:r>
              <a:rPr lang="en-US" dirty="0" smtClean="0"/>
              <a:t>LTAC, IRF, SNF, HH (acuity? Payment levels?)</a:t>
            </a:r>
          </a:p>
          <a:p>
            <a:r>
              <a:rPr lang="en-US" dirty="0" smtClean="0"/>
              <a:t>Bundling? Value based purchasing? Impact Act Requirements (uniform tool to determine acuity and needs)</a:t>
            </a:r>
          </a:p>
          <a:p>
            <a:r>
              <a:rPr lang="en-US" dirty="0" smtClean="0"/>
              <a:t>Yearly payment updates</a:t>
            </a:r>
          </a:p>
          <a:p>
            <a:r>
              <a:rPr lang="en-US" dirty="0" smtClean="0"/>
              <a:t>Movement in Medicare toward Medicare Advantage.  </a:t>
            </a:r>
          </a:p>
          <a:p>
            <a:r>
              <a:rPr lang="en-US" dirty="0" smtClean="0"/>
              <a:t>SNFs highly dependent on Medicaid – LTTS MCO programs growing.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Post-Acute Care Providers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947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MACRA</a:t>
            </a:r>
          </a:p>
          <a:p>
            <a:pPr lvl="1"/>
            <a:r>
              <a:rPr lang="en-US" dirty="0" smtClean="0"/>
              <a:t>One hour presentation on the key elements of MACRA</a:t>
            </a:r>
          </a:p>
          <a:p>
            <a:pPr lvl="1"/>
            <a:r>
              <a:rPr lang="en-US" dirty="0" smtClean="0"/>
              <a:t>Effective in 2017 – slow transition</a:t>
            </a:r>
          </a:p>
          <a:p>
            <a:pPr lvl="1"/>
            <a:r>
              <a:rPr lang="en-US" dirty="0" smtClean="0"/>
              <a:t>Physicians go under either MIPS or APM</a:t>
            </a:r>
          </a:p>
          <a:p>
            <a:pPr lvl="2"/>
            <a:r>
              <a:rPr lang="en-US" dirty="0" smtClean="0"/>
              <a:t>MIPS – four issues to report on: quality, use of EHR, costs (performance score), improvement activities</a:t>
            </a:r>
          </a:p>
          <a:p>
            <a:pPr lvl="2"/>
            <a:r>
              <a:rPr lang="en-US" dirty="0" smtClean="0"/>
              <a:t>APM (alternative payment model) – quasi at-risk programs to receive payment for episode </a:t>
            </a:r>
          </a:p>
          <a:p>
            <a:pPr lvl="2"/>
            <a:r>
              <a:rPr lang="en-US" dirty="0" smtClean="0"/>
              <a:t>Excludes physicians with less than x patient encounters and less than x billings (100, $100,000 – but signal more to come)</a:t>
            </a:r>
          </a:p>
          <a:p>
            <a:r>
              <a:rPr lang="en-US" dirty="0" smtClean="0"/>
              <a:t>Part B Demonstration (later)</a:t>
            </a:r>
          </a:p>
          <a:p>
            <a:r>
              <a:rPr lang="en-US" dirty="0" smtClean="0"/>
              <a:t>More MA/MCO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Physicians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204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Growing concern with the cost of biologics</a:t>
            </a:r>
          </a:p>
          <a:p>
            <a:r>
              <a:rPr lang="en-US" dirty="0" smtClean="0"/>
              <a:t>FDA backlog for </a:t>
            </a:r>
            <a:r>
              <a:rPr lang="en-US" dirty="0" err="1" smtClean="0"/>
              <a:t>biosimilars</a:t>
            </a:r>
            <a:r>
              <a:rPr lang="en-US" dirty="0" smtClean="0"/>
              <a:t> (no real cost savings to consumers with competition yet)</a:t>
            </a:r>
          </a:p>
          <a:p>
            <a:r>
              <a:rPr lang="en-US" dirty="0" smtClean="0"/>
              <a:t>Part B Demonstration</a:t>
            </a:r>
          </a:p>
          <a:p>
            <a:pPr lvl="1"/>
            <a:r>
              <a:rPr lang="en-US" dirty="0" smtClean="0"/>
              <a:t>Modified the payment of Part B drugs in four ways to measure how to reduce incentives and price of drugs – proposed, not final</a:t>
            </a:r>
          </a:p>
          <a:p>
            <a:r>
              <a:rPr lang="en-US" dirty="0" smtClean="0"/>
              <a:t>Part D – retain the non-interference clause</a:t>
            </a:r>
          </a:p>
          <a:p>
            <a:r>
              <a:rPr lang="en-US" dirty="0" smtClean="0"/>
              <a:t>BIG PHARMA effort to get “value” in the equation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Prescription Drugs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855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COP Final Rule Yet</a:t>
            </a:r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700" dirty="0" smtClean="0"/>
              <a:t>Medicare Post-Acute Care VBP Act of 2015</a:t>
            </a:r>
          </a:p>
          <a:p>
            <a:pPr marL="649224" lvl="3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500" dirty="0" smtClean="0"/>
              <a:t>Major rewrite with added complexity; HHA VBP retained</a:t>
            </a:r>
          </a:p>
          <a:p>
            <a:pPr marL="649224" lvl="3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500" dirty="0" smtClean="0"/>
              <a:t>Some gains, some losses</a:t>
            </a:r>
          </a:p>
          <a:p>
            <a:pPr marL="649224" lvl="3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500" dirty="0" smtClean="0"/>
              <a:t>Program would start in FY ’19 (CY ’20 for HHA)</a:t>
            </a:r>
          </a:p>
          <a:p>
            <a:pPr marL="649224" lvl="3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500" dirty="0" smtClean="0"/>
              <a:t>Bill could be introduced soon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Medicare-Home Health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9357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700" dirty="0"/>
              <a:t>T</a:t>
            </a:r>
            <a:r>
              <a:rPr lang="en-US" sz="2700" dirty="0" smtClean="0"/>
              <a:t>roubled </a:t>
            </a:r>
            <a:r>
              <a:rPr lang="en-US" sz="2700" dirty="0"/>
              <a:t>implementation in </a:t>
            </a:r>
            <a:r>
              <a:rPr lang="en-US" sz="2700" dirty="0" smtClean="0"/>
              <a:t>Illinois</a:t>
            </a:r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700" dirty="0" smtClean="0"/>
              <a:t>Affirmation rates are rising but problems remain…</a:t>
            </a:r>
          </a:p>
          <a:p>
            <a:pPr marL="649224" lvl="3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500" dirty="0" smtClean="0"/>
              <a:t>Affirmations rates do not reflect MACs requiring frequent resubmissions</a:t>
            </a:r>
          </a:p>
          <a:p>
            <a:pPr marL="649224" lvl="3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500" dirty="0" smtClean="0"/>
              <a:t>Affirmations have been very subjective</a:t>
            </a:r>
          </a:p>
          <a:p>
            <a:pPr marL="649224" lvl="3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lang="en-US" sz="25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Pre-Claim Review Demonstration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4860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400" dirty="0"/>
              <a:t>HHGM </a:t>
            </a:r>
            <a:r>
              <a:rPr lang="en-US" sz="2400" dirty="0">
                <a:hlinkClick r:id="rId3"/>
              </a:rPr>
              <a:t>technical report</a:t>
            </a:r>
            <a:r>
              <a:rPr lang="en-US" sz="2400" dirty="0"/>
              <a:t> has been released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Groups </a:t>
            </a:r>
            <a:r>
              <a:rPr lang="en-US" dirty="0"/>
              <a:t>episodes into payment categories based on patient’s diagnoses, patient’s functional status, admission source, and </a:t>
            </a:r>
            <a:r>
              <a:rPr lang="en-US" dirty="0" smtClean="0"/>
              <a:t>timing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Clinicians identify the types of patients they see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Uses diagnoses as the primary reason that home care is being provided with further refinements based on patient characteristics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Health Groupings Model</a:t>
            </a:r>
          </a:p>
        </p:txBody>
      </p:sp>
    </p:spTree>
    <p:extLst>
      <p:ext uri="{BB962C8B-B14F-4D97-AF65-F5344CB8AC3E}">
        <p14:creationId xmlns:p14="http://schemas.microsoft.com/office/powerpoint/2010/main" val="4047114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Affordable Care Act</a:t>
            </a:r>
          </a:p>
          <a:p>
            <a:pPr lvl="1"/>
            <a:r>
              <a:rPr lang="en-US" dirty="0" smtClean="0"/>
              <a:t>What is “repeal and replace”</a:t>
            </a:r>
          </a:p>
          <a:p>
            <a:pPr lvl="1"/>
            <a:r>
              <a:rPr lang="en-US" dirty="0" smtClean="0"/>
              <a:t>What is currently under consideration and timing</a:t>
            </a:r>
          </a:p>
          <a:p>
            <a:pPr lvl="1"/>
            <a:r>
              <a:rPr lang="en-US" dirty="0" smtClean="0"/>
              <a:t>Impact on: employers, insurers, providers</a:t>
            </a:r>
          </a:p>
          <a:p>
            <a:r>
              <a:rPr lang="en-US" dirty="0" smtClean="0"/>
              <a:t>Home Health Care</a:t>
            </a:r>
          </a:p>
          <a:p>
            <a:pPr lvl="1"/>
            <a:r>
              <a:rPr lang="en-US" dirty="0" smtClean="0"/>
              <a:t>Medicare</a:t>
            </a:r>
          </a:p>
          <a:p>
            <a:pPr lvl="2"/>
            <a:r>
              <a:rPr lang="en-US" dirty="0" smtClean="0"/>
              <a:t>Updates – HHGM, PCRD, VBP, CMMI</a:t>
            </a:r>
          </a:p>
          <a:p>
            <a:pPr lvl="1"/>
            <a:r>
              <a:rPr lang="en-US" dirty="0" smtClean="0"/>
              <a:t>Medicaid</a:t>
            </a:r>
          </a:p>
          <a:p>
            <a:pPr lvl="2"/>
            <a:r>
              <a:rPr lang="en-US" dirty="0" smtClean="0"/>
              <a:t>Focus on expansion; two-year timetable?</a:t>
            </a:r>
          </a:p>
          <a:p>
            <a:pPr lvl="2"/>
            <a:r>
              <a:rPr lang="en-US" dirty="0" smtClean="0"/>
              <a:t>Governors/States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7995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>
            <a:normAutofit/>
          </a:bodyPr>
          <a:lstStyle/>
          <a:p>
            <a:r>
              <a:rPr lang="en-US" dirty="0" smtClean="0"/>
              <a:t>Each HH episode is categorized into different sub-groups within each of five categories</a:t>
            </a:r>
          </a:p>
          <a:p>
            <a:pPr lvl="1"/>
            <a:r>
              <a:rPr lang="en-US" dirty="0" smtClean="0"/>
              <a:t>Timing </a:t>
            </a:r>
          </a:p>
          <a:p>
            <a:pPr lvl="1"/>
            <a:r>
              <a:rPr lang="en-US" dirty="0" smtClean="0"/>
              <a:t>Referral source </a:t>
            </a:r>
          </a:p>
          <a:p>
            <a:pPr lvl="1"/>
            <a:r>
              <a:rPr lang="en-US" dirty="0" smtClean="0"/>
              <a:t>Clinical groupings </a:t>
            </a:r>
          </a:p>
          <a:p>
            <a:pPr lvl="1"/>
            <a:r>
              <a:rPr lang="en-US" dirty="0" smtClean="0"/>
              <a:t>Functional/cognitive level</a:t>
            </a:r>
          </a:p>
          <a:p>
            <a:pPr lvl="1"/>
            <a:r>
              <a:rPr lang="en-US" dirty="0" smtClean="0"/>
              <a:t>Comorbidity adjustment </a:t>
            </a:r>
          </a:p>
          <a:p>
            <a:r>
              <a:rPr lang="en-US" dirty="0" smtClean="0"/>
              <a:t>HHGM produces 128 different payment groups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of HHGM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8116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of HHGM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95400"/>
            <a:ext cx="5562599" cy="530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81511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HHGM uses a 30 day period—not a 60 day episode like in current system</a:t>
            </a:r>
          </a:p>
          <a:p>
            <a:r>
              <a:rPr lang="en-US" dirty="0" smtClean="0"/>
              <a:t>Episodes have more visits on average during the first 30 days compared to the last 30 days</a:t>
            </a:r>
          </a:p>
          <a:p>
            <a:pPr lvl="1"/>
            <a:r>
              <a:rPr lang="en-US" dirty="0" smtClean="0"/>
              <a:t>Dividing a single 60 day episode into two periods allows payments to be more accurately apportioned</a:t>
            </a:r>
          </a:p>
          <a:p>
            <a:pPr lvl="1"/>
            <a:r>
              <a:rPr lang="en-US" dirty="0" smtClean="0"/>
              <a:t>No impact to OASIS—an assessment would apply to two consecutive 30 days periods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HHGM- 30 Day Episodes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414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Medicaid</a:t>
            </a:r>
          </a:p>
          <a:p>
            <a:pPr lvl="1"/>
            <a:r>
              <a:rPr lang="en-US" dirty="0" smtClean="0"/>
              <a:t>Likely block grant and/or more ease in waiver process (can be done administratively)</a:t>
            </a:r>
          </a:p>
          <a:p>
            <a:pPr lvl="1"/>
            <a:r>
              <a:rPr lang="en-US" dirty="0" smtClean="0"/>
              <a:t>Money is an issue – questions about how Congress/Administration will handle spending issues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2853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 to date on various changes occurring</a:t>
            </a:r>
          </a:p>
          <a:p>
            <a:r>
              <a:rPr lang="en-US" dirty="0" smtClean="0"/>
              <a:t>State Councils in a good position to articulate to State and federal leadership on the dual role and the important purpose that HH plays in offered VALUED services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000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aylorn\Desktop\obamacare-complex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3850" y="-395288"/>
            <a:ext cx="9791700" cy="764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621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 million Americans more are covered in 2016/30 million still uncovered</a:t>
            </a:r>
          </a:p>
          <a:p>
            <a:r>
              <a:rPr lang="en-US" dirty="0" smtClean="0"/>
              <a:t>Growth in ESI, Medicaid and Exchange Marketplace</a:t>
            </a:r>
          </a:p>
          <a:p>
            <a:r>
              <a:rPr lang="en-US" dirty="0" smtClean="0"/>
              <a:t>Complexities in obligations for employers, insurers, providers</a:t>
            </a:r>
          </a:p>
          <a:p>
            <a:r>
              <a:rPr lang="en-US" dirty="0" smtClean="0"/>
              <a:t>Greater demand in services (but not in the hospital)</a:t>
            </a:r>
          </a:p>
          <a:p>
            <a:r>
              <a:rPr lang="en-US" dirty="0" smtClean="0"/>
              <a:t>New Payment models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Affordable Care 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577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“Repeal and Replace”</a:t>
            </a:r>
          </a:p>
          <a:p>
            <a:r>
              <a:rPr lang="en-US" dirty="0" smtClean="0"/>
              <a:t>Reconciliation process in detail</a:t>
            </a:r>
          </a:p>
          <a:p>
            <a:r>
              <a:rPr lang="en-US" dirty="0" smtClean="0"/>
              <a:t>Replacement plans</a:t>
            </a:r>
          </a:p>
          <a:p>
            <a:pPr marL="457200" lvl="1" indent="0">
              <a:buNone/>
            </a:pPr>
            <a:r>
              <a:rPr lang="en-US" dirty="0" smtClean="0"/>
              <a:t>“A Better Way”- Speaker Ryan</a:t>
            </a:r>
          </a:p>
          <a:p>
            <a:pPr marL="457200" lvl="1" indent="0">
              <a:buNone/>
            </a:pPr>
            <a:r>
              <a:rPr lang="en-US" dirty="0" smtClean="0"/>
              <a:t>“Empowering Patients First Act” – Rep. Price (R-GA)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 Politics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795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Process encumbered by Senate rules – taxing or spending direct authority</a:t>
            </a:r>
          </a:p>
          <a:p>
            <a:r>
              <a:rPr lang="en-US" dirty="0" smtClean="0"/>
              <a:t>Reconciliation for 2016 Budget</a:t>
            </a:r>
          </a:p>
          <a:p>
            <a:pPr lvl="1"/>
            <a:r>
              <a:rPr lang="en-US" dirty="0" smtClean="0"/>
              <a:t>Reinsurance, Risk Corridor, Risk Adjustment – no expenditure or fees collected after 1/1/2016.</a:t>
            </a:r>
          </a:p>
          <a:p>
            <a:pPr lvl="1"/>
            <a:r>
              <a:rPr lang="en-US" dirty="0" smtClean="0"/>
              <a:t>Repeal for one or two or three years: </a:t>
            </a:r>
          </a:p>
          <a:p>
            <a:pPr lvl="2"/>
            <a:r>
              <a:rPr lang="en-US" dirty="0" smtClean="0"/>
              <a:t>premium tax credit and cost sharing subsidies</a:t>
            </a:r>
          </a:p>
          <a:p>
            <a:pPr lvl="2"/>
            <a:r>
              <a:rPr lang="en-US" dirty="0" smtClean="0"/>
              <a:t>Small business tax credit</a:t>
            </a:r>
          </a:p>
          <a:p>
            <a:pPr lvl="2"/>
            <a:r>
              <a:rPr lang="en-US" dirty="0" smtClean="0"/>
              <a:t>Employer and individual mandate</a:t>
            </a:r>
          </a:p>
          <a:p>
            <a:pPr lvl="2"/>
            <a:r>
              <a:rPr lang="en-US" dirty="0" smtClean="0"/>
              <a:t>Medicaid expansion (except States already expanded)</a:t>
            </a:r>
          </a:p>
          <a:p>
            <a:pPr lvl="2"/>
            <a:r>
              <a:rPr lang="en-US" dirty="0" smtClean="0"/>
              <a:t>All taxes (Cadillac, insurance/pharma/devices, OTC, HSA, FSA limitations RDS subsidy, “chronic care tax”, Medicare tax increase, tanning tax, net investment tax.</a:t>
            </a:r>
          </a:p>
          <a:p>
            <a:pPr lvl="2"/>
            <a:r>
              <a:rPr lang="en-US" dirty="0" smtClean="0"/>
              <a:t>See Republican Policy Paper outlining issues completely**</a:t>
            </a:r>
          </a:p>
          <a:p>
            <a:pPr lvl="1"/>
            <a:r>
              <a:rPr lang="en-US" dirty="0" smtClean="0"/>
              <a:t>Replace based on consensus or majority or another Reconciliation bill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Reconciliation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063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Center for Medicare and Medicaid Innovation</a:t>
            </a:r>
          </a:p>
          <a:p>
            <a:r>
              <a:rPr lang="en-US" dirty="0" smtClean="0"/>
              <a:t>Reductions in payment for providers</a:t>
            </a:r>
          </a:p>
          <a:p>
            <a:r>
              <a:rPr lang="en-US" dirty="0" smtClean="0"/>
              <a:t>Various employer/insurer requirements</a:t>
            </a:r>
          </a:p>
          <a:p>
            <a:r>
              <a:rPr lang="en-US" dirty="0" smtClean="0"/>
              <a:t>Quality Improvements</a:t>
            </a:r>
          </a:p>
          <a:p>
            <a:r>
              <a:rPr lang="en-US" dirty="0" smtClean="0"/>
              <a:t>Fraud issues (nursing facilities and increased penalties)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Affordable Care Act Provisions Not Repealed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74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Ownership of health insurance.</a:t>
            </a:r>
          </a:p>
          <a:p>
            <a:r>
              <a:rPr lang="en-US" dirty="0" smtClean="0"/>
              <a:t>Greater consumer awareness.</a:t>
            </a:r>
          </a:p>
          <a:p>
            <a:r>
              <a:rPr lang="en-US" dirty="0" smtClean="0"/>
              <a:t>Equal tax treatment for employees/individuals.</a:t>
            </a:r>
          </a:p>
          <a:p>
            <a:r>
              <a:rPr lang="en-US" dirty="0" smtClean="0"/>
              <a:t>Wellness programs.</a:t>
            </a:r>
          </a:p>
          <a:p>
            <a:r>
              <a:rPr lang="en-US" dirty="0" smtClean="0"/>
              <a:t>Flexibility for self-insured plans.</a:t>
            </a:r>
          </a:p>
          <a:p>
            <a:r>
              <a:rPr lang="en-US" dirty="0" smtClean="0"/>
              <a:t>Expand consumer accounts.</a:t>
            </a:r>
          </a:p>
          <a:p>
            <a:r>
              <a:rPr lang="en-US" dirty="0" smtClean="0"/>
              <a:t>Greater state flexibility.</a:t>
            </a:r>
            <a:endParaRPr lang="en-US" dirty="0"/>
          </a:p>
          <a:p>
            <a:r>
              <a:rPr lang="en-US" dirty="0" smtClean="0"/>
              <a:t>Insurance sales across-state-lines.</a:t>
            </a:r>
          </a:p>
          <a:p>
            <a:r>
              <a:rPr lang="en-US" dirty="0" smtClean="0"/>
              <a:t>Medicaid block grant or per capita cap.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Republican Themes on Replace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160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Patients and their doctors make health care decisions without bureaucratic interference or influence.</a:t>
            </a:r>
          </a:p>
          <a:p>
            <a:r>
              <a:rPr lang="en-US" dirty="0" smtClean="0"/>
              <a:t>Focus on affordability, accessibility, quality, innovation, choices, and responsiveness.</a:t>
            </a:r>
          </a:p>
          <a:p>
            <a:r>
              <a:rPr lang="en-US" dirty="0" smtClean="0"/>
              <a:t>Tax credits for the purchase of coverage.</a:t>
            </a:r>
          </a:p>
          <a:p>
            <a:r>
              <a:rPr lang="en-US" dirty="0" smtClean="0"/>
              <a:t>Individual health pools.</a:t>
            </a:r>
          </a:p>
          <a:p>
            <a:r>
              <a:rPr lang="en-US" dirty="0" smtClean="0"/>
              <a:t>Expand health savings accounts.</a:t>
            </a:r>
          </a:p>
          <a:p>
            <a:r>
              <a:rPr lang="en-US" dirty="0" smtClean="0"/>
              <a:t>Lawsuit abuse reforms.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Rep. Price – Empower Patients First 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6992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1113</Words>
  <Application>Microsoft Office PowerPoint</Application>
  <PresentationFormat>On-screen Show (4:3)</PresentationFormat>
  <Paragraphs>158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Calibri</vt:lpstr>
      <vt:lpstr>Lucida Sans Unicode</vt:lpstr>
      <vt:lpstr>Verdana</vt:lpstr>
      <vt:lpstr>Wingdings 2</vt:lpstr>
      <vt:lpstr>Wingdings 3</vt:lpstr>
      <vt:lpstr>Concourse</vt:lpstr>
      <vt:lpstr>How will the new Administration affect home health services?</vt:lpstr>
      <vt:lpstr>Outline of Issues</vt:lpstr>
      <vt:lpstr>PowerPoint Presentation</vt:lpstr>
      <vt:lpstr>Affordable Care Act</vt:lpstr>
      <vt:lpstr>ACA Politics</vt:lpstr>
      <vt:lpstr>Reconciliation Process</vt:lpstr>
      <vt:lpstr>Affordable Care Act Provisions Not Repealed</vt:lpstr>
      <vt:lpstr>Republican Themes on Replace</vt:lpstr>
      <vt:lpstr>Rep. Price – Empower Patients First Act</vt:lpstr>
      <vt:lpstr>What to Watch</vt:lpstr>
      <vt:lpstr>Impact on Employers/Insurers/Providers</vt:lpstr>
      <vt:lpstr>Federal Budget/Leadership</vt:lpstr>
      <vt:lpstr>HHS Leadership</vt:lpstr>
      <vt:lpstr>Post-Acute Care Providers</vt:lpstr>
      <vt:lpstr>Physicians</vt:lpstr>
      <vt:lpstr>Prescription Drugs</vt:lpstr>
      <vt:lpstr>Medicare-Home Health Care</vt:lpstr>
      <vt:lpstr>Pre-Claim Review Demonstration</vt:lpstr>
      <vt:lpstr>Home Health Groupings Model</vt:lpstr>
      <vt:lpstr>Setup of HHGM</vt:lpstr>
      <vt:lpstr>Setup of HHGM</vt:lpstr>
      <vt:lpstr>HHGM- 30 Day Episodes</vt:lpstr>
      <vt:lpstr>Medicaid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will the new Administration affect home health services?</dc:title>
  <dc:creator>Vicki Hoak</dc:creator>
  <cp:lastModifiedBy>Vicki Hoak</cp:lastModifiedBy>
  <cp:revision>1</cp:revision>
  <dcterms:modified xsi:type="dcterms:W3CDTF">2016-12-08T16:58:00Z</dcterms:modified>
</cp:coreProperties>
</file>