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48"/>
  </p:notesMasterIdLst>
  <p:handoutMasterIdLst>
    <p:handoutMasterId r:id="rId49"/>
  </p:handoutMasterIdLst>
  <p:sldIdLst>
    <p:sldId id="258" r:id="rId2"/>
    <p:sldId id="276" r:id="rId3"/>
    <p:sldId id="266" r:id="rId4"/>
    <p:sldId id="314" r:id="rId5"/>
    <p:sldId id="341" r:id="rId6"/>
    <p:sldId id="296" r:id="rId7"/>
    <p:sldId id="340" r:id="rId8"/>
    <p:sldId id="361" r:id="rId9"/>
    <p:sldId id="313" r:id="rId10"/>
    <p:sldId id="299" r:id="rId11"/>
    <p:sldId id="330" r:id="rId12"/>
    <p:sldId id="354" r:id="rId13"/>
    <p:sldId id="355" r:id="rId14"/>
    <p:sldId id="356" r:id="rId15"/>
    <p:sldId id="357" r:id="rId16"/>
    <p:sldId id="358" r:id="rId17"/>
    <p:sldId id="359" r:id="rId18"/>
    <p:sldId id="360" r:id="rId19"/>
    <p:sldId id="348" r:id="rId20"/>
    <p:sldId id="311" r:id="rId21"/>
    <p:sldId id="338" r:id="rId22"/>
    <p:sldId id="344" r:id="rId23"/>
    <p:sldId id="334" r:id="rId24"/>
    <p:sldId id="342" r:id="rId25"/>
    <p:sldId id="362" r:id="rId26"/>
    <p:sldId id="260" r:id="rId27"/>
    <p:sldId id="336" r:id="rId28"/>
    <p:sldId id="337" r:id="rId29"/>
    <p:sldId id="345" r:id="rId30"/>
    <p:sldId id="346" r:id="rId31"/>
    <p:sldId id="309" r:id="rId32"/>
    <p:sldId id="262" r:id="rId33"/>
    <p:sldId id="273" r:id="rId34"/>
    <p:sldId id="347" r:id="rId35"/>
    <p:sldId id="326" r:id="rId36"/>
    <p:sldId id="350" r:id="rId37"/>
    <p:sldId id="351" r:id="rId38"/>
    <p:sldId id="352" r:id="rId39"/>
    <p:sldId id="353" r:id="rId40"/>
    <p:sldId id="317" r:id="rId41"/>
    <p:sldId id="349" r:id="rId42"/>
    <p:sldId id="310" r:id="rId43"/>
    <p:sldId id="332" r:id="rId44"/>
    <p:sldId id="331" r:id="rId45"/>
    <p:sldId id="275" r:id="rId46"/>
    <p:sldId id="291" r:id="rId4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615A"/>
    <a:srgbClr val="2F5F4F"/>
    <a:srgbClr val="C9CA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4" autoAdjust="0"/>
    <p:restoredTop sz="92433" autoAdjust="0"/>
  </p:normalViewPr>
  <p:slideViewPr>
    <p:cSldViewPr>
      <p:cViewPr varScale="1">
        <p:scale>
          <a:sx n="80" d="100"/>
          <a:sy n="80" d="100"/>
        </p:scale>
        <p:origin x="1614" y="78"/>
      </p:cViewPr>
      <p:guideLst>
        <p:guide orient="horz" pos="2160"/>
        <p:guide pos="2880"/>
      </p:guideLst>
    </p:cSldViewPr>
  </p:slideViewPr>
  <p:outlineViewPr>
    <p:cViewPr>
      <p:scale>
        <a:sx n="33" d="100"/>
        <a:sy n="33" d="100"/>
      </p:scale>
      <p:origin x="0" y="-22554"/>
    </p:cViewPr>
  </p:outlineViewPr>
  <p:notesTextViewPr>
    <p:cViewPr>
      <p:scale>
        <a:sx n="100" d="100"/>
        <a:sy n="100" d="100"/>
      </p:scale>
      <p:origin x="0" y="0"/>
    </p:cViewPr>
  </p:notesTextViewPr>
  <p:notesViewPr>
    <p:cSldViewPr>
      <p:cViewPr varScale="1">
        <p:scale>
          <a:sx n="52" d="100"/>
          <a:sy n="52" d="100"/>
        </p:scale>
        <p:origin x="-286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755FA1-6C65-4473-B4DE-E7BAF349F69F}" type="doc">
      <dgm:prSet loTypeId="urn:microsoft.com/office/officeart/2005/8/layout/hProcess9" loCatId="process" qsTypeId="urn:microsoft.com/office/officeart/2005/8/quickstyle/3d1" qsCatId="3D" csTypeId="urn:microsoft.com/office/officeart/2005/8/colors/accent2_1" csCatId="accent2"/>
      <dgm:spPr/>
      <dgm:t>
        <a:bodyPr/>
        <a:lstStyle/>
        <a:p>
          <a:endParaRPr lang="en-US"/>
        </a:p>
      </dgm:t>
    </dgm:pt>
    <dgm:pt modelId="{837B9175-595B-4BF3-B354-7CF2D540F0B2}">
      <dgm:prSet/>
      <dgm:spPr/>
      <dgm:t>
        <a:bodyPr/>
        <a:lstStyle/>
        <a:p>
          <a:pPr rtl="0" eaLnBrk="1" latinLnBrk="0" hangingPunct="1">
            <a:buClrTx/>
            <a:buSzPts val="3200"/>
            <a:buFont typeface="Arial" panose="020B0604020202020204" pitchFamily="34" charset="0"/>
            <a:buChar char="•"/>
          </a:pPr>
          <a:r>
            <a:rPr lang="en-US" dirty="0"/>
            <a:t>Committees Recommend</a:t>
          </a:r>
        </a:p>
      </dgm:t>
    </dgm:pt>
    <dgm:pt modelId="{64C8B8C6-34F1-4700-991A-B64B2FE6D42D}" type="parTrans" cxnId="{FEF1A48D-84D0-4A7F-BBBD-05846CDEF12A}">
      <dgm:prSet/>
      <dgm:spPr/>
      <dgm:t>
        <a:bodyPr/>
        <a:lstStyle/>
        <a:p>
          <a:endParaRPr lang="en-US"/>
        </a:p>
      </dgm:t>
    </dgm:pt>
    <dgm:pt modelId="{16608744-6FDC-4FA0-AF5A-09C4EFC85C68}" type="sibTrans" cxnId="{FEF1A48D-84D0-4A7F-BBBD-05846CDEF12A}">
      <dgm:prSet/>
      <dgm:spPr/>
      <dgm:t>
        <a:bodyPr/>
        <a:lstStyle/>
        <a:p>
          <a:endParaRPr lang="en-US"/>
        </a:p>
      </dgm:t>
    </dgm:pt>
    <dgm:pt modelId="{42990556-0E39-4AB4-B20C-F1D3C61DBD2D}">
      <dgm:prSet/>
      <dgm:spPr/>
      <dgm:t>
        <a:bodyPr/>
        <a:lstStyle/>
        <a:p>
          <a:pPr rtl="0" eaLnBrk="1" latinLnBrk="0" hangingPunct="1"/>
          <a:r>
            <a:rPr lang="en-US" dirty="0"/>
            <a:t>Boards Approve</a:t>
          </a:r>
        </a:p>
      </dgm:t>
    </dgm:pt>
    <dgm:pt modelId="{5018855F-2039-4E4E-BBCE-3C7709477E74}" type="parTrans" cxnId="{02E06640-73B5-458A-BB2C-2483C88BD399}">
      <dgm:prSet/>
      <dgm:spPr/>
      <dgm:t>
        <a:bodyPr/>
        <a:lstStyle/>
        <a:p>
          <a:endParaRPr lang="en-US"/>
        </a:p>
      </dgm:t>
    </dgm:pt>
    <dgm:pt modelId="{DAC47001-D400-445B-A36F-44EF7F239AD9}" type="sibTrans" cxnId="{02E06640-73B5-458A-BB2C-2483C88BD399}">
      <dgm:prSet/>
      <dgm:spPr/>
      <dgm:t>
        <a:bodyPr/>
        <a:lstStyle/>
        <a:p>
          <a:endParaRPr lang="en-US"/>
        </a:p>
      </dgm:t>
    </dgm:pt>
    <dgm:pt modelId="{0E0188EB-C804-48B8-A511-A688B8442FF0}">
      <dgm:prSet/>
      <dgm:spPr/>
      <dgm:t>
        <a:bodyPr/>
        <a:lstStyle/>
        <a:p>
          <a:pPr rtl="0" eaLnBrk="1" latinLnBrk="0" hangingPunct="1"/>
          <a:r>
            <a:rPr lang="en-US"/>
            <a:t>Staff &amp; Volunteers Implement</a:t>
          </a:r>
        </a:p>
      </dgm:t>
    </dgm:pt>
    <dgm:pt modelId="{C951F097-110F-46AB-840F-6469EE22CFCB}" type="parTrans" cxnId="{158FDC47-4D04-4695-B736-63C7399765A5}">
      <dgm:prSet/>
      <dgm:spPr/>
      <dgm:t>
        <a:bodyPr/>
        <a:lstStyle/>
        <a:p>
          <a:endParaRPr lang="en-US"/>
        </a:p>
      </dgm:t>
    </dgm:pt>
    <dgm:pt modelId="{ABA0E642-524D-48C9-AEAD-F7463E3D42B1}" type="sibTrans" cxnId="{158FDC47-4D04-4695-B736-63C7399765A5}">
      <dgm:prSet/>
      <dgm:spPr/>
      <dgm:t>
        <a:bodyPr/>
        <a:lstStyle/>
        <a:p>
          <a:endParaRPr lang="en-US"/>
        </a:p>
      </dgm:t>
    </dgm:pt>
    <dgm:pt modelId="{EB4F71CA-A681-4114-992D-913E2966D57A}" type="pres">
      <dgm:prSet presAssocID="{CF755FA1-6C65-4473-B4DE-E7BAF349F69F}" presName="CompostProcess" presStyleCnt="0">
        <dgm:presLayoutVars>
          <dgm:dir/>
          <dgm:resizeHandles val="exact"/>
        </dgm:presLayoutVars>
      </dgm:prSet>
      <dgm:spPr/>
    </dgm:pt>
    <dgm:pt modelId="{B34205CE-AFD4-4F9E-A968-DE103DC93F2F}" type="pres">
      <dgm:prSet presAssocID="{CF755FA1-6C65-4473-B4DE-E7BAF349F69F}" presName="arrow" presStyleLbl="bgShp" presStyleIdx="0" presStyleCnt="1"/>
      <dgm:spPr/>
    </dgm:pt>
    <dgm:pt modelId="{16556503-D9D7-47DE-9CEB-E278EBF11D09}" type="pres">
      <dgm:prSet presAssocID="{CF755FA1-6C65-4473-B4DE-E7BAF349F69F}" presName="linearProcess" presStyleCnt="0"/>
      <dgm:spPr/>
    </dgm:pt>
    <dgm:pt modelId="{8D3B7E17-B5B4-4EDF-8A82-8EB43B1EF2BC}" type="pres">
      <dgm:prSet presAssocID="{837B9175-595B-4BF3-B354-7CF2D540F0B2}" presName="textNode" presStyleLbl="node1" presStyleIdx="0" presStyleCnt="3">
        <dgm:presLayoutVars>
          <dgm:bulletEnabled val="1"/>
        </dgm:presLayoutVars>
      </dgm:prSet>
      <dgm:spPr/>
    </dgm:pt>
    <dgm:pt modelId="{39898265-18AB-4BF6-80BC-0B36B5C8BB38}" type="pres">
      <dgm:prSet presAssocID="{16608744-6FDC-4FA0-AF5A-09C4EFC85C68}" presName="sibTrans" presStyleCnt="0"/>
      <dgm:spPr/>
    </dgm:pt>
    <dgm:pt modelId="{86E5F2BF-C842-4E3C-A2F2-601C4308805A}" type="pres">
      <dgm:prSet presAssocID="{42990556-0E39-4AB4-B20C-F1D3C61DBD2D}" presName="textNode" presStyleLbl="node1" presStyleIdx="1" presStyleCnt="3">
        <dgm:presLayoutVars>
          <dgm:bulletEnabled val="1"/>
        </dgm:presLayoutVars>
      </dgm:prSet>
      <dgm:spPr/>
    </dgm:pt>
    <dgm:pt modelId="{82576403-ACA7-43D9-A47A-D206ACF73C8E}" type="pres">
      <dgm:prSet presAssocID="{DAC47001-D400-445B-A36F-44EF7F239AD9}" presName="sibTrans" presStyleCnt="0"/>
      <dgm:spPr/>
    </dgm:pt>
    <dgm:pt modelId="{AB204381-ACB9-4E3F-820C-35F45D5740B3}" type="pres">
      <dgm:prSet presAssocID="{0E0188EB-C804-48B8-A511-A688B8442FF0}" presName="textNode" presStyleLbl="node1" presStyleIdx="2" presStyleCnt="3">
        <dgm:presLayoutVars>
          <dgm:bulletEnabled val="1"/>
        </dgm:presLayoutVars>
      </dgm:prSet>
      <dgm:spPr/>
    </dgm:pt>
  </dgm:ptLst>
  <dgm:cxnLst>
    <dgm:cxn modelId="{02E06640-73B5-458A-BB2C-2483C88BD399}" srcId="{CF755FA1-6C65-4473-B4DE-E7BAF349F69F}" destId="{42990556-0E39-4AB4-B20C-F1D3C61DBD2D}" srcOrd="1" destOrd="0" parTransId="{5018855F-2039-4E4E-BBCE-3C7709477E74}" sibTransId="{DAC47001-D400-445B-A36F-44EF7F239AD9}"/>
    <dgm:cxn modelId="{CA737629-034F-42B6-9CCD-C7382955F9DC}" type="presOf" srcId="{CF755FA1-6C65-4473-B4DE-E7BAF349F69F}" destId="{EB4F71CA-A681-4114-992D-913E2966D57A}" srcOrd="0" destOrd="0" presId="urn:microsoft.com/office/officeart/2005/8/layout/hProcess9"/>
    <dgm:cxn modelId="{C49E7524-153A-404A-BBAF-1CECD4E11DFA}" type="presOf" srcId="{837B9175-595B-4BF3-B354-7CF2D540F0B2}" destId="{8D3B7E17-B5B4-4EDF-8A82-8EB43B1EF2BC}" srcOrd="0" destOrd="0" presId="urn:microsoft.com/office/officeart/2005/8/layout/hProcess9"/>
    <dgm:cxn modelId="{E1F14A6D-5311-4F88-861A-DFAEBC11B230}" type="presOf" srcId="{0E0188EB-C804-48B8-A511-A688B8442FF0}" destId="{AB204381-ACB9-4E3F-820C-35F45D5740B3}" srcOrd="0" destOrd="0" presId="urn:microsoft.com/office/officeart/2005/8/layout/hProcess9"/>
    <dgm:cxn modelId="{8B4040C7-4661-40CA-ADF5-41C4F56D573B}" type="presOf" srcId="{42990556-0E39-4AB4-B20C-F1D3C61DBD2D}" destId="{86E5F2BF-C842-4E3C-A2F2-601C4308805A}" srcOrd="0" destOrd="0" presId="urn:microsoft.com/office/officeart/2005/8/layout/hProcess9"/>
    <dgm:cxn modelId="{158FDC47-4D04-4695-B736-63C7399765A5}" srcId="{CF755FA1-6C65-4473-B4DE-E7BAF349F69F}" destId="{0E0188EB-C804-48B8-A511-A688B8442FF0}" srcOrd="2" destOrd="0" parTransId="{C951F097-110F-46AB-840F-6469EE22CFCB}" sibTransId="{ABA0E642-524D-48C9-AEAD-F7463E3D42B1}"/>
    <dgm:cxn modelId="{FEF1A48D-84D0-4A7F-BBBD-05846CDEF12A}" srcId="{CF755FA1-6C65-4473-B4DE-E7BAF349F69F}" destId="{837B9175-595B-4BF3-B354-7CF2D540F0B2}" srcOrd="0" destOrd="0" parTransId="{64C8B8C6-34F1-4700-991A-B64B2FE6D42D}" sibTransId="{16608744-6FDC-4FA0-AF5A-09C4EFC85C68}"/>
    <dgm:cxn modelId="{4D9A21B1-9701-4A4C-B083-5C81A2A57C3A}" type="presParOf" srcId="{EB4F71CA-A681-4114-992D-913E2966D57A}" destId="{B34205CE-AFD4-4F9E-A968-DE103DC93F2F}" srcOrd="0" destOrd="0" presId="urn:microsoft.com/office/officeart/2005/8/layout/hProcess9"/>
    <dgm:cxn modelId="{7185345D-8F32-4F54-AFDB-3CE778DABF75}" type="presParOf" srcId="{EB4F71CA-A681-4114-992D-913E2966D57A}" destId="{16556503-D9D7-47DE-9CEB-E278EBF11D09}" srcOrd="1" destOrd="0" presId="urn:microsoft.com/office/officeart/2005/8/layout/hProcess9"/>
    <dgm:cxn modelId="{78D16DBE-AF4D-49AC-A9D6-8B7A5085828B}" type="presParOf" srcId="{16556503-D9D7-47DE-9CEB-E278EBF11D09}" destId="{8D3B7E17-B5B4-4EDF-8A82-8EB43B1EF2BC}" srcOrd="0" destOrd="0" presId="urn:microsoft.com/office/officeart/2005/8/layout/hProcess9"/>
    <dgm:cxn modelId="{9DEE9FEB-4AE2-47ED-A596-7547FB20443E}" type="presParOf" srcId="{16556503-D9D7-47DE-9CEB-E278EBF11D09}" destId="{39898265-18AB-4BF6-80BC-0B36B5C8BB38}" srcOrd="1" destOrd="0" presId="urn:microsoft.com/office/officeart/2005/8/layout/hProcess9"/>
    <dgm:cxn modelId="{6491921E-9CA7-404A-9FD8-147230E4439F}" type="presParOf" srcId="{16556503-D9D7-47DE-9CEB-E278EBF11D09}" destId="{86E5F2BF-C842-4E3C-A2F2-601C4308805A}" srcOrd="2" destOrd="0" presId="urn:microsoft.com/office/officeart/2005/8/layout/hProcess9"/>
    <dgm:cxn modelId="{A29EA585-BDA1-4D89-B603-D0B6FAC490E8}" type="presParOf" srcId="{16556503-D9D7-47DE-9CEB-E278EBF11D09}" destId="{82576403-ACA7-43D9-A47A-D206ACF73C8E}" srcOrd="3" destOrd="0" presId="urn:microsoft.com/office/officeart/2005/8/layout/hProcess9"/>
    <dgm:cxn modelId="{D610B9D1-28C6-4969-B7B5-59C1E65F4D1F}" type="presParOf" srcId="{16556503-D9D7-47DE-9CEB-E278EBF11D09}" destId="{AB204381-ACB9-4E3F-820C-35F45D5740B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205CE-AFD4-4F9E-A968-DE103DC93F2F}">
      <dsp:nvSpPr>
        <dsp:cNvPr id="0" name=""/>
        <dsp:cNvSpPr/>
      </dsp:nvSpPr>
      <dsp:spPr>
        <a:xfrm>
          <a:off x="617219" y="0"/>
          <a:ext cx="6995160" cy="4678363"/>
        </a:xfrm>
        <a:prstGeom prst="right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8D3B7E17-B5B4-4EDF-8A82-8EB43B1EF2BC}">
      <dsp:nvSpPr>
        <dsp:cNvPr id="0" name=""/>
        <dsp:cNvSpPr/>
      </dsp:nvSpPr>
      <dsp:spPr>
        <a:xfrm>
          <a:off x="8840" y="1403508"/>
          <a:ext cx="2648902" cy="1871345"/>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rtl="0" eaLnBrk="1" latinLnBrk="0" hangingPunct="1">
            <a:lnSpc>
              <a:spcPct val="90000"/>
            </a:lnSpc>
            <a:spcBef>
              <a:spcPct val="0"/>
            </a:spcBef>
            <a:spcAft>
              <a:spcPct val="35000"/>
            </a:spcAft>
            <a:buClrTx/>
            <a:buSzPts val="3200"/>
            <a:buFont typeface="Arial" panose="020B0604020202020204" pitchFamily="34" charset="0"/>
            <a:buNone/>
          </a:pPr>
          <a:r>
            <a:rPr lang="en-US" sz="3400" kern="1200" dirty="0"/>
            <a:t>Committees Recommend</a:t>
          </a:r>
        </a:p>
      </dsp:txBody>
      <dsp:txXfrm>
        <a:off x="100192" y="1494860"/>
        <a:ext cx="2466198" cy="1688641"/>
      </dsp:txXfrm>
    </dsp:sp>
    <dsp:sp modelId="{86E5F2BF-C842-4E3C-A2F2-601C4308805A}">
      <dsp:nvSpPr>
        <dsp:cNvPr id="0" name=""/>
        <dsp:cNvSpPr/>
      </dsp:nvSpPr>
      <dsp:spPr>
        <a:xfrm>
          <a:off x="2790348" y="1403508"/>
          <a:ext cx="2648902" cy="1871345"/>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rtl="0" eaLnBrk="1" latinLnBrk="0" hangingPunct="1">
            <a:lnSpc>
              <a:spcPct val="90000"/>
            </a:lnSpc>
            <a:spcBef>
              <a:spcPct val="0"/>
            </a:spcBef>
            <a:spcAft>
              <a:spcPct val="35000"/>
            </a:spcAft>
            <a:buNone/>
          </a:pPr>
          <a:r>
            <a:rPr lang="en-US" sz="3400" kern="1200" dirty="0"/>
            <a:t>Boards Approve</a:t>
          </a:r>
        </a:p>
      </dsp:txBody>
      <dsp:txXfrm>
        <a:off x="2881700" y="1494860"/>
        <a:ext cx="2466198" cy="1688641"/>
      </dsp:txXfrm>
    </dsp:sp>
    <dsp:sp modelId="{AB204381-ACB9-4E3F-820C-35F45D5740B3}">
      <dsp:nvSpPr>
        <dsp:cNvPr id="0" name=""/>
        <dsp:cNvSpPr/>
      </dsp:nvSpPr>
      <dsp:spPr>
        <a:xfrm>
          <a:off x="5571857" y="1403508"/>
          <a:ext cx="2648902" cy="1871345"/>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rtl="0" eaLnBrk="1" latinLnBrk="0" hangingPunct="1">
            <a:lnSpc>
              <a:spcPct val="90000"/>
            </a:lnSpc>
            <a:spcBef>
              <a:spcPct val="0"/>
            </a:spcBef>
            <a:spcAft>
              <a:spcPct val="35000"/>
            </a:spcAft>
            <a:buNone/>
          </a:pPr>
          <a:r>
            <a:rPr lang="en-US" sz="3400" kern="1200"/>
            <a:t>Staff &amp; Volunteers Implement</a:t>
          </a:r>
        </a:p>
      </dsp:txBody>
      <dsp:txXfrm>
        <a:off x="5663209" y="1494860"/>
        <a:ext cx="2466198" cy="168864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sz="quarter" idx="1"/>
          </p:nvPr>
        </p:nvSpPr>
        <p:spPr>
          <a:xfrm>
            <a:off x="3970939" y="1"/>
            <a:ext cx="3037840" cy="464820"/>
          </a:xfrm>
          <a:prstGeom prst="rect">
            <a:avLst/>
          </a:prstGeom>
        </p:spPr>
        <p:txBody>
          <a:bodyPr vert="horz" lIns="93167" tIns="46584" rIns="93167" bIns="46584" rtlCol="0"/>
          <a:lstStyle>
            <a:lvl1pPr algn="r">
              <a:defRPr sz="1200"/>
            </a:lvl1pPr>
          </a:lstStyle>
          <a:p>
            <a:fld id="{B30953EC-5138-4E73-A303-F58AA8CC7045}" type="datetimeFigureOut">
              <a:rPr lang="en-US" smtClean="0"/>
              <a:pPr/>
              <a:t>7/27/2016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67" tIns="46584" rIns="93167" bIns="46584" rtlCol="0" anchor="b"/>
          <a:lstStyle>
            <a:lvl1pPr algn="r">
              <a:defRPr sz="1200"/>
            </a:lvl1pPr>
          </a:lstStyle>
          <a:p>
            <a:fld id="{C565FCAD-9F6F-4BC8-9562-F48092DC2FDD}" type="slidenum">
              <a:rPr lang="en-US" smtClean="0"/>
              <a:pPr/>
              <a:t>‹#›</a:t>
            </a:fld>
            <a:endParaRPr lang="en-US"/>
          </a:p>
        </p:txBody>
      </p:sp>
    </p:spTree>
    <p:extLst>
      <p:ext uri="{BB962C8B-B14F-4D97-AF65-F5344CB8AC3E}">
        <p14:creationId xmlns:p14="http://schemas.microsoft.com/office/powerpoint/2010/main" val="3586996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idx="1"/>
          </p:nvPr>
        </p:nvSpPr>
        <p:spPr>
          <a:xfrm>
            <a:off x="3970939" y="1"/>
            <a:ext cx="3037840" cy="464820"/>
          </a:xfrm>
          <a:prstGeom prst="rect">
            <a:avLst/>
          </a:prstGeom>
        </p:spPr>
        <p:txBody>
          <a:bodyPr vert="horz" lIns="93167" tIns="46584" rIns="93167" bIns="46584" rtlCol="0"/>
          <a:lstStyle>
            <a:lvl1pPr algn="r">
              <a:defRPr sz="1200"/>
            </a:lvl1pPr>
          </a:lstStyle>
          <a:p>
            <a:fld id="{411265D2-387F-46EA-A3FF-69D27BB29900}" type="datetimeFigureOut">
              <a:rPr lang="en-US" smtClean="0"/>
              <a:pPr/>
              <a:t>7/27/2016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7" tIns="46584" rIns="93167" bIns="4658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7" tIns="46584" rIns="93167" bIns="46584" rtlCol="0" anchor="b"/>
          <a:lstStyle>
            <a:lvl1pPr algn="r">
              <a:defRPr sz="1200"/>
            </a:lvl1pPr>
          </a:lstStyle>
          <a:p>
            <a:fld id="{D6068EF8-2384-450D-91EB-16D8DE9600E7}" type="slidenum">
              <a:rPr lang="en-US" smtClean="0"/>
              <a:pPr/>
              <a:t>‹#›</a:t>
            </a:fld>
            <a:endParaRPr lang="en-US"/>
          </a:p>
        </p:txBody>
      </p:sp>
    </p:spTree>
    <p:extLst>
      <p:ext uri="{BB962C8B-B14F-4D97-AF65-F5344CB8AC3E}">
        <p14:creationId xmlns:p14="http://schemas.microsoft.com/office/powerpoint/2010/main" val="2673024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068EF8-2384-450D-91EB-16D8DE9600E7}" type="slidenum">
              <a:rPr lang="en-US" smtClean="0"/>
              <a:pPr/>
              <a:t>34</a:t>
            </a:fld>
            <a:endParaRPr lang="en-US"/>
          </a:p>
        </p:txBody>
      </p:sp>
    </p:spTree>
    <p:extLst>
      <p:ext uri="{BB962C8B-B14F-4D97-AF65-F5344CB8AC3E}">
        <p14:creationId xmlns:p14="http://schemas.microsoft.com/office/powerpoint/2010/main" val="326347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85AFD1-72B7-4EED-BEF5-01656B8547BA}" type="slidenum">
              <a:rPr lang="en-US" altLang="en-US"/>
              <a:pPr/>
              <a:t>44</a:t>
            </a:fld>
            <a:endParaRPr lang="en-US" altLang="en-US"/>
          </a:p>
        </p:txBody>
      </p:sp>
      <p:sp>
        <p:nvSpPr>
          <p:cNvPr id="124930" name="Rectangle 2"/>
          <p:cNvSpPr>
            <a:spLocks noGrp="1" noRot="1" noChangeAspect="1" noChangeArrowheads="1" noTextEdit="1"/>
          </p:cNvSpPr>
          <p:nvPr>
            <p:ph type="sldImg"/>
          </p:nvPr>
        </p:nvSpPr>
        <p:spPr>
          <a:xfrm>
            <a:off x="1162050" y="681038"/>
            <a:ext cx="4540250" cy="3405187"/>
          </a:xfrm>
          <a:ln/>
        </p:spPr>
      </p:sp>
      <p:sp>
        <p:nvSpPr>
          <p:cNvPr id="124931" name="Rectangle 3"/>
          <p:cNvSpPr>
            <a:spLocks noGrp="1" noChangeArrowheads="1"/>
          </p:cNvSpPr>
          <p:nvPr>
            <p:ph type="body" idx="1"/>
          </p:nvPr>
        </p:nvSpPr>
        <p:spPr>
          <a:xfrm>
            <a:off x="304801" y="4313239"/>
            <a:ext cx="6248400" cy="4389437"/>
          </a:xfrm>
        </p:spPr>
        <p:txBody>
          <a:bodyPr/>
          <a:lstStyle/>
          <a:p>
            <a:endParaRPr lang="en-US" altLang="en-US"/>
          </a:p>
        </p:txBody>
      </p:sp>
    </p:spTree>
    <p:extLst>
      <p:ext uri="{BB962C8B-B14F-4D97-AF65-F5344CB8AC3E}">
        <p14:creationId xmlns:p14="http://schemas.microsoft.com/office/powerpoint/2010/main" val="10776095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itle Placeholder 1"/>
          <p:cNvSpPr>
            <a:spLocks noGrp="1"/>
          </p:cNvSpPr>
          <p:nvPr>
            <p:ph type="title"/>
          </p:nvPr>
        </p:nvSpPr>
        <p:spPr>
          <a:xfrm>
            <a:off x="457200" y="3200400"/>
            <a:ext cx="8229600" cy="1143000"/>
          </a:xfrm>
          <a:prstGeom prst="rect">
            <a:avLst/>
          </a:prstGeom>
        </p:spPr>
        <p:txBody>
          <a:bodyPr vert="horz" lIns="91440" tIns="45720" rIns="91440" bIns="45720" rtlCol="0" anchor="ctr">
            <a:normAutofit/>
          </a:bodyPr>
          <a:lstStyle>
            <a:lvl1pPr>
              <a:defRPr>
                <a:solidFill>
                  <a:srgbClr val="29615A"/>
                </a:solidFill>
                <a:latin typeface="Cambria" pitchFamily="18" charset="0"/>
              </a:defRPr>
            </a:lvl1pPr>
          </a:lstStyle>
          <a:p>
            <a:r>
              <a:rPr lang="en-US" dirty="0"/>
              <a:t>Click to edit Master title style</a:t>
            </a:r>
          </a:p>
        </p:txBody>
      </p:sp>
      <p:pic>
        <p:nvPicPr>
          <p:cNvPr id="15"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1794646" y="914400"/>
            <a:ext cx="5554708" cy="1905000"/>
          </a:xfrm>
          <a:prstGeom prst="rect">
            <a:avLst/>
          </a:prstGeom>
          <a:noFill/>
          <a:ln w="9525" algn="in">
            <a:noFill/>
            <a:miter lim="800000"/>
            <a:headEnd/>
            <a:tailEnd/>
          </a:ln>
          <a:effectLst/>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516" y="6035040"/>
            <a:ext cx="9118968" cy="857183"/>
          </a:xfrm>
          <a:prstGeom prst="rect">
            <a:avLst/>
          </a:prstGeom>
        </p:spPr>
      </p:pic>
      <p:sp>
        <p:nvSpPr>
          <p:cNvPr id="10"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MHCA Board Orientation</a:t>
            </a:r>
          </a:p>
        </p:txBody>
      </p:sp>
      <p:sp>
        <p:nvSpPr>
          <p:cNvPr id="16" name="Slide Number Placeholder 5"/>
          <p:cNvSpPr>
            <a:spLocks noGrp="1"/>
          </p:cNvSpPr>
          <p:nvPr>
            <p:ph type="sldNum" sz="quarter" idx="4"/>
          </p:nvPr>
        </p:nvSpPr>
        <p:spPr>
          <a:xfrm>
            <a:off x="6934200" y="56372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1CD02-E67E-44C3-946B-08DCE2B3B4C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16" y="6035040"/>
            <a:ext cx="9118968" cy="857183"/>
          </a:xfrm>
          <a:prstGeom prst="rect">
            <a:avLst/>
          </a:prstGeom>
        </p:spPr>
      </p:pic>
      <p:sp>
        <p:nvSpPr>
          <p:cNvPr id="2" name="Title 1"/>
          <p:cNvSpPr>
            <a:spLocks noGrp="1"/>
          </p:cNvSpPr>
          <p:nvPr>
            <p:ph type="title"/>
          </p:nvPr>
        </p:nvSpPr>
        <p:spPr>
          <a:xfrm>
            <a:off x="457200" y="304800"/>
            <a:ext cx="8229600" cy="838200"/>
          </a:xfrm>
          <a:prstGeom prst="rect">
            <a:avLst/>
          </a:prstGeom>
        </p:spPr>
        <p:txBody>
          <a:bodyPr/>
          <a:lstStyle>
            <a:lvl1pPr>
              <a:defRPr>
                <a:solidFill>
                  <a:srgbClr val="29615A"/>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1295400"/>
            <a:ext cx="8229600" cy="464820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MHCA Board Orientation</a:t>
            </a:r>
          </a:p>
        </p:txBody>
      </p:sp>
      <p:sp>
        <p:nvSpPr>
          <p:cNvPr id="17" name="Slide Number Placeholder 5"/>
          <p:cNvSpPr>
            <a:spLocks noGrp="1"/>
          </p:cNvSpPr>
          <p:nvPr>
            <p:ph type="sldNum" sz="quarter" idx="4"/>
          </p:nvPr>
        </p:nvSpPr>
        <p:spPr>
          <a:xfrm>
            <a:off x="6934200" y="56372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1CD02-E67E-44C3-946B-08DCE2B3B4C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16" y="6035040"/>
            <a:ext cx="9118968" cy="857183"/>
          </a:xfrm>
          <a:prstGeom prst="rect">
            <a:avLst/>
          </a:prstGeom>
        </p:spPr>
      </p:pic>
      <p:sp>
        <p:nvSpPr>
          <p:cNvPr id="2" name="Vertical Title 1"/>
          <p:cNvSpPr>
            <a:spLocks noGrp="1"/>
          </p:cNvSpPr>
          <p:nvPr>
            <p:ph type="title" orient="vert"/>
          </p:nvPr>
        </p:nvSpPr>
        <p:spPr>
          <a:xfrm>
            <a:off x="6629400" y="274639"/>
            <a:ext cx="2057400" cy="5668962"/>
          </a:xfrm>
          <a:prstGeom prst="rect">
            <a:avLst/>
          </a:prstGeom>
        </p:spPr>
        <p:txBody>
          <a:bodyPr vert="eaVert"/>
          <a:lstStyle>
            <a:lvl1pPr>
              <a:defRPr>
                <a:solidFill>
                  <a:srgbClr val="29615A"/>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274639"/>
            <a:ext cx="6019800" cy="5668962"/>
          </a:xfrm>
          <a:prstGeom prst="rect">
            <a:avLst/>
          </a:prstGeo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MHCA Board Orientation</a:t>
            </a:r>
          </a:p>
        </p:txBody>
      </p:sp>
      <p:sp>
        <p:nvSpPr>
          <p:cNvPr id="14" name="Slide Number Placeholder 5"/>
          <p:cNvSpPr>
            <a:spLocks noGrp="1"/>
          </p:cNvSpPr>
          <p:nvPr>
            <p:ph type="sldNum" sz="quarter" idx="4"/>
          </p:nvPr>
        </p:nvSpPr>
        <p:spPr>
          <a:xfrm>
            <a:off x="6934200" y="56372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1CD02-E67E-44C3-946B-08DCE2B3B4CC}"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16" y="6035040"/>
            <a:ext cx="9118968" cy="857183"/>
          </a:xfrm>
          <a:prstGeom prst="rect">
            <a:avLst/>
          </a:prstGeom>
        </p:spPr>
      </p:pic>
      <p:sp>
        <p:nvSpPr>
          <p:cNvPr id="2" name="Title 1"/>
          <p:cNvSpPr>
            <a:spLocks noGrp="1"/>
          </p:cNvSpPr>
          <p:nvPr>
            <p:ph type="title"/>
          </p:nvPr>
        </p:nvSpPr>
        <p:spPr>
          <a:xfrm>
            <a:off x="457200" y="2514600"/>
            <a:ext cx="8229600" cy="1143000"/>
          </a:xfrm>
          <a:prstGeom prst="rect">
            <a:avLst/>
          </a:prstGeom>
        </p:spPr>
        <p:txBody>
          <a:bodyPr/>
          <a:lstStyle>
            <a:lvl1pPr>
              <a:defRPr b="1">
                <a:solidFill>
                  <a:srgbClr val="29615A"/>
                </a:solidFill>
                <a:latin typeface="Cambria" pitchFamily="18" charset="0"/>
              </a:defRPr>
            </a:lvl1pPr>
          </a:lstStyle>
          <a:p>
            <a:r>
              <a:rPr lang="en-US" dirty="0"/>
              <a:t>Click to edit Master title style</a:t>
            </a:r>
          </a:p>
        </p:txBody>
      </p:sp>
      <p:sp>
        <p:nvSpPr>
          <p:cNvPr id="14"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MHCA Board Orientation</a:t>
            </a:r>
          </a:p>
        </p:txBody>
      </p:sp>
      <p:sp>
        <p:nvSpPr>
          <p:cNvPr id="15" name="Slide Number Placeholder 5"/>
          <p:cNvSpPr>
            <a:spLocks noGrp="1"/>
          </p:cNvSpPr>
          <p:nvPr>
            <p:ph type="sldNum" sz="quarter" idx="4"/>
          </p:nvPr>
        </p:nvSpPr>
        <p:spPr>
          <a:xfrm>
            <a:off x="6934200" y="56372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1CD02-E67E-44C3-946B-08DCE2B3B4CC}"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553200"/>
            <a:ext cx="2895600" cy="168275"/>
          </a:xfrm>
        </p:spPr>
        <p:txBody>
          <a:bodyPr/>
          <a:lstStyle>
            <a:lvl1pPr>
              <a:defRPr/>
            </a:lvl1pPr>
          </a:lstStyle>
          <a:p>
            <a:r>
              <a:rPr lang="en-US" altLang="en-US"/>
              <a:t>MHCA Board Orientation</a:t>
            </a:r>
          </a:p>
        </p:txBody>
      </p:sp>
      <p:sp>
        <p:nvSpPr>
          <p:cNvPr id="7" name="Slide Number Placeholder 6"/>
          <p:cNvSpPr>
            <a:spLocks noGrp="1"/>
          </p:cNvSpPr>
          <p:nvPr>
            <p:ph type="sldNum" sz="quarter" idx="12"/>
          </p:nvPr>
        </p:nvSpPr>
        <p:spPr>
          <a:xfrm>
            <a:off x="6400800" y="6461125"/>
            <a:ext cx="2133600" cy="168275"/>
          </a:xfrm>
        </p:spPr>
        <p:txBody>
          <a:bodyPr/>
          <a:lstStyle>
            <a:lvl1pPr>
              <a:defRPr/>
            </a:lvl1pPr>
          </a:lstStyle>
          <a:p>
            <a:r>
              <a:rPr lang="en-US" altLang="en-US"/>
              <a:t>RCH-CAE 1-06</a:t>
            </a:r>
          </a:p>
        </p:txBody>
      </p:sp>
    </p:spTree>
    <p:extLst>
      <p:ext uri="{BB962C8B-B14F-4D97-AF65-F5344CB8AC3E}">
        <p14:creationId xmlns:p14="http://schemas.microsoft.com/office/powerpoint/2010/main" val="1202682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a:prstGeom prst="rect">
            <a:avLst/>
          </a:prstGeom>
          <a:noFill/>
        </p:spPr>
        <p:txBody>
          <a:bodyPr/>
          <a:lstStyle>
            <a:lvl1pPr algn="ctr">
              <a:defRPr>
                <a:solidFill>
                  <a:srgbClr val="29615A"/>
                </a:solidFill>
                <a:latin typeface="Cambria" pitchFamily="18" charset="0"/>
              </a:defRPr>
            </a:lvl1pPr>
          </a:lstStyle>
          <a:p>
            <a:r>
              <a:rPr lang="en-US" dirty="0"/>
              <a:t>Click to edit Master title style</a:t>
            </a:r>
          </a:p>
        </p:txBody>
      </p:sp>
      <p:sp>
        <p:nvSpPr>
          <p:cNvPr id="3" name="Content Placeholder 2"/>
          <p:cNvSpPr>
            <a:spLocks noGrp="1"/>
          </p:cNvSpPr>
          <p:nvPr>
            <p:ph idx="1"/>
          </p:nvPr>
        </p:nvSpPr>
        <p:spPr>
          <a:xfrm>
            <a:off x="457200" y="1295400"/>
            <a:ext cx="8229600" cy="4678363"/>
          </a:xfrm>
          <a:prstGeom prst="rect">
            <a:avLst/>
          </a:prstGeo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16" y="6035040"/>
            <a:ext cx="9118968" cy="857183"/>
          </a:xfrm>
          <a:prstGeom prst="rect">
            <a:avLst/>
          </a:prstGeom>
        </p:spPr>
      </p:pic>
      <p:sp>
        <p:nvSpPr>
          <p:cNvPr id="1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MHCA Board Orientation</a:t>
            </a:r>
          </a:p>
        </p:txBody>
      </p:sp>
      <p:sp>
        <p:nvSpPr>
          <p:cNvPr id="19" name="Slide Number Placeholder 5"/>
          <p:cNvSpPr>
            <a:spLocks noGrp="1"/>
          </p:cNvSpPr>
          <p:nvPr>
            <p:ph type="sldNum" sz="quarter" idx="4"/>
          </p:nvPr>
        </p:nvSpPr>
        <p:spPr>
          <a:xfrm>
            <a:off x="6934200" y="56372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1CD02-E67E-44C3-946B-08DCE2B3B4C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29615A"/>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16" y="6035040"/>
            <a:ext cx="9118968" cy="857183"/>
          </a:xfrm>
          <a:prstGeom prst="rect">
            <a:avLst/>
          </a:prstGeom>
        </p:spPr>
      </p:pic>
      <p:sp>
        <p:nvSpPr>
          <p:cNvPr id="1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MHCA Board Orientation</a:t>
            </a:r>
          </a:p>
        </p:txBody>
      </p:sp>
      <p:sp>
        <p:nvSpPr>
          <p:cNvPr id="20" name="Slide Number Placeholder 5"/>
          <p:cNvSpPr>
            <a:spLocks noGrp="1"/>
          </p:cNvSpPr>
          <p:nvPr>
            <p:ph type="sldNum" sz="quarter" idx="4"/>
          </p:nvPr>
        </p:nvSpPr>
        <p:spPr>
          <a:xfrm>
            <a:off x="6934200" y="56372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1CD02-E67E-44C3-946B-08DCE2B3B4C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95401"/>
            <a:ext cx="4038600" cy="4648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95401"/>
            <a:ext cx="4038600" cy="4648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457200" y="304800"/>
            <a:ext cx="8229600" cy="838200"/>
          </a:xfrm>
          <a:prstGeom prst="rect">
            <a:avLst/>
          </a:prstGeom>
        </p:spPr>
        <p:txBody>
          <a:bodyPr/>
          <a:lstStyle>
            <a:lvl1pPr algn="ctr">
              <a:defRPr>
                <a:solidFill>
                  <a:srgbClr val="29615A"/>
                </a:solidFill>
                <a:latin typeface="Cambria" pitchFamily="18" charset="0"/>
              </a:defRPr>
            </a:lvl1pPr>
          </a:lstStyle>
          <a:p>
            <a:r>
              <a:rPr lang="en-US" dirty="0"/>
              <a:t>Click to edit Master title style</a:t>
            </a: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15" y="6035040"/>
            <a:ext cx="9118968" cy="857183"/>
          </a:xfrm>
          <a:prstGeom prst="rect">
            <a:avLst/>
          </a:prstGeom>
        </p:spPr>
      </p:pic>
      <p:sp>
        <p:nvSpPr>
          <p:cNvPr id="2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MHCA Board Orientation</a:t>
            </a:r>
          </a:p>
        </p:txBody>
      </p:sp>
      <p:sp>
        <p:nvSpPr>
          <p:cNvPr id="22" name="Slide Number Placeholder 5"/>
          <p:cNvSpPr>
            <a:spLocks noGrp="1"/>
          </p:cNvSpPr>
          <p:nvPr>
            <p:ph type="sldNum" sz="quarter" idx="4"/>
          </p:nvPr>
        </p:nvSpPr>
        <p:spPr>
          <a:xfrm>
            <a:off x="6934200" y="56372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1CD02-E67E-44C3-946B-08DCE2B3B4C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54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992312"/>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2954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81200"/>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457200" y="304800"/>
            <a:ext cx="8229600" cy="838200"/>
          </a:xfrm>
          <a:prstGeom prst="rect">
            <a:avLst/>
          </a:prstGeom>
        </p:spPr>
        <p:txBody>
          <a:bodyPr/>
          <a:lstStyle>
            <a:lvl1pPr algn="ctr">
              <a:defRPr>
                <a:solidFill>
                  <a:srgbClr val="29615A"/>
                </a:solidFill>
                <a:latin typeface="Cambria" pitchFamily="18" charset="0"/>
              </a:defRPr>
            </a:lvl1pPr>
          </a:lstStyle>
          <a:p>
            <a:r>
              <a:rPr lang="en-US" dirty="0"/>
              <a:t>Click to edit Master title style</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16" y="6035040"/>
            <a:ext cx="9118968" cy="857183"/>
          </a:xfrm>
          <a:prstGeom prst="rect">
            <a:avLst/>
          </a:prstGeom>
        </p:spPr>
      </p:pic>
      <p:sp>
        <p:nvSpPr>
          <p:cNvPr id="19" name="Footer Placeholder 4"/>
          <p:cNvSpPr>
            <a:spLocks noGrp="1"/>
          </p:cNvSpPr>
          <p:nvPr>
            <p:ph type="ftr" sz="quarter" idx="10"/>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MHCA Board Orientation</a:t>
            </a:r>
          </a:p>
        </p:txBody>
      </p:sp>
      <p:sp>
        <p:nvSpPr>
          <p:cNvPr id="20" name="Slide Number Placeholder 5"/>
          <p:cNvSpPr>
            <a:spLocks noGrp="1"/>
          </p:cNvSpPr>
          <p:nvPr>
            <p:ph type="sldNum" sz="quarter" idx="11"/>
          </p:nvPr>
        </p:nvSpPr>
        <p:spPr>
          <a:xfrm>
            <a:off x="6934200" y="56372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1CD02-E67E-44C3-946B-08DCE2B3B4C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457200" y="304800"/>
            <a:ext cx="8229600" cy="838200"/>
          </a:xfrm>
          <a:prstGeom prst="rect">
            <a:avLst/>
          </a:prstGeom>
        </p:spPr>
        <p:txBody>
          <a:bodyPr/>
          <a:lstStyle>
            <a:lvl1pPr>
              <a:defRPr>
                <a:solidFill>
                  <a:srgbClr val="29615A"/>
                </a:solidFill>
                <a:latin typeface="Cambria" pitchFamily="18" charset="0"/>
              </a:defRPr>
            </a:lvl1pPr>
          </a:lstStyle>
          <a:p>
            <a:r>
              <a:rPr lang="en-US" dirty="0"/>
              <a:t>Click to edit Master title style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16" y="6035040"/>
            <a:ext cx="9118968" cy="857183"/>
          </a:xfrm>
          <a:prstGeom prst="rect">
            <a:avLst/>
          </a:prstGeom>
        </p:spPr>
      </p:pic>
      <p:sp>
        <p:nvSpPr>
          <p:cNvPr id="1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MHCA Board Orientation</a:t>
            </a:r>
          </a:p>
        </p:txBody>
      </p:sp>
      <p:sp>
        <p:nvSpPr>
          <p:cNvPr id="16" name="Slide Number Placeholder 5"/>
          <p:cNvSpPr>
            <a:spLocks noGrp="1"/>
          </p:cNvSpPr>
          <p:nvPr>
            <p:ph type="sldNum" sz="quarter" idx="4"/>
          </p:nvPr>
        </p:nvSpPr>
        <p:spPr>
          <a:xfrm>
            <a:off x="6934200" y="56372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1CD02-E67E-44C3-946B-08DCE2B3B4C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16" y="6035040"/>
            <a:ext cx="9118968" cy="857183"/>
          </a:xfrm>
          <a:prstGeom prst="rect">
            <a:avLst/>
          </a:prstGeom>
        </p:spPr>
      </p:pic>
      <p:sp>
        <p:nvSpPr>
          <p:cNvPr id="13"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MHCA Board Orientation</a:t>
            </a:r>
          </a:p>
        </p:txBody>
      </p:sp>
      <p:sp>
        <p:nvSpPr>
          <p:cNvPr id="14" name="Slide Number Placeholder 5"/>
          <p:cNvSpPr>
            <a:spLocks noGrp="1"/>
          </p:cNvSpPr>
          <p:nvPr>
            <p:ph type="sldNum" sz="quarter" idx="4"/>
          </p:nvPr>
        </p:nvSpPr>
        <p:spPr>
          <a:xfrm>
            <a:off x="6934200" y="56372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1CD02-E67E-44C3-946B-08DCE2B3B4C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6705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5085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16" y="6035040"/>
            <a:ext cx="9118968" cy="857183"/>
          </a:xfrm>
          <a:prstGeom prst="rect">
            <a:avLst/>
          </a:prstGeom>
        </p:spPr>
      </p:pic>
      <p:sp>
        <p:nvSpPr>
          <p:cNvPr id="1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MHCA Board Orientation</a:t>
            </a:r>
          </a:p>
        </p:txBody>
      </p:sp>
      <p:sp>
        <p:nvSpPr>
          <p:cNvPr id="17" name="Slide Number Placeholder 5"/>
          <p:cNvSpPr>
            <a:spLocks noGrp="1"/>
          </p:cNvSpPr>
          <p:nvPr>
            <p:ph type="sldNum" sz="quarter" idx="4"/>
          </p:nvPr>
        </p:nvSpPr>
        <p:spPr>
          <a:xfrm>
            <a:off x="6934200" y="56372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1CD02-E67E-44C3-946B-08DCE2B3B4C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68825"/>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381000"/>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135563"/>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16" y="6035040"/>
            <a:ext cx="9118968" cy="857183"/>
          </a:xfrm>
          <a:prstGeom prst="rect">
            <a:avLst/>
          </a:prstGeom>
        </p:spPr>
      </p:pic>
      <p:sp>
        <p:nvSpPr>
          <p:cNvPr id="1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MHCA Board Orientation</a:t>
            </a:r>
          </a:p>
        </p:txBody>
      </p:sp>
      <p:sp>
        <p:nvSpPr>
          <p:cNvPr id="17" name="Slide Number Placeholder 5"/>
          <p:cNvSpPr>
            <a:spLocks noGrp="1"/>
          </p:cNvSpPr>
          <p:nvPr>
            <p:ph type="sldNum" sz="quarter" idx="4"/>
          </p:nvPr>
        </p:nvSpPr>
        <p:spPr>
          <a:xfrm>
            <a:off x="6934200" y="56372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1CD02-E67E-44C3-946B-08DCE2B3B4C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t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imgres?imgurl=http://core.ecu.edu/chem/chemlab/equipment/images/funnel.jpg&amp;imgrefurl=http://core.ecu.edu/chem/chemlab/equipment/efunnel.htm&amp;h=400&amp;w=400&amp;sz=21&amp;hl=en&amp;start=2&amp;tbnid=8PE_Lbt_elwN_M:&amp;tbnh=124&amp;tbnw=124&amp;prev=/images?q%3Dfunn"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imgres?imgurl=http://core.ecu.edu/chem/chemlab/equipment/images/funnel.jpg&amp;imgrefurl=http://core.ecu.edu/chem/chemlab/equipment/efunnel.htm&amp;h=400&amp;w=400&amp;sz=21&amp;hl=en&amp;start=2&amp;tbnid=8PE_Lbt_elwN_M:&amp;tbnh=124&amp;tbnw=124&amp;prev=/images?q%3Dfunn"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imgres?imgurl=http://core.ecu.edu/chem/chemlab/equipment/images/funnel.jpg&amp;imgrefurl=http://core.ecu.edu/chem/chemlab/equipment/efunnel.htm&amp;h=400&amp;w=400&amp;sz=21&amp;hl=en&amp;start=2&amp;tbnid=8PE_Lbt_elwN_M:&amp;tbnh=124&amp;tbnw=124&amp;prev=/images?q%3Dfun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com/imgres?imgurl=http://www.bartleby.com/124/wilson.gif&amp;imgrefurl=http://www.bartleby.com/124/pres44.html&amp;h=300&amp;w=247&amp;sz=68&amp;tbnid=q0kRHnuyrpQJ:&amp;tbnh=111&amp;tbnw=91&amp;hl=en&amp;start=8&amp;prev=/images?q%3D%22woodrow%2Bwilson%22%26svnum%3D10%26h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0"/>
            <a:ext cx="8229600" cy="1905000"/>
          </a:xfrm>
        </p:spPr>
        <p:txBody>
          <a:bodyPr>
            <a:normAutofit/>
          </a:bodyPr>
          <a:lstStyle/>
          <a:p>
            <a:r>
              <a:rPr lang="en-US" sz="4600" b="1" dirty="0"/>
              <a:t>Team Chair</a:t>
            </a:r>
            <a:br>
              <a:rPr lang="en-US" sz="4600" b="1" dirty="0"/>
            </a:br>
            <a:r>
              <a:rPr lang="en-US" sz="4600" b="1" dirty="0"/>
              <a:t>Orientation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2016-17 Standing Teams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975" y="1371600"/>
            <a:ext cx="8742049" cy="4131386"/>
          </a:xfrm>
        </p:spPr>
      </p:pic>
    </p:spTree>
    <p:extLst>
      <p:ext uri="{BB962C8B-B14F-4D97-AF65-F5344CB8AC3E}">
        <p14:creationId xmlns:p14="http://schemas.microsoft.com/office/powerpoint/2010/main" val="1520057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00200"/>
          </a:xfrm>
        </p:spPr>
        <p:txBody>
          <a:bodyPr/>
          <a:lstStyle/>
          <a:p>
            <a:r>
              <a:rPr lang="en-US" b="1" dirty="0"/>
              <a:t>2016-17</a:t>
            </a:r>
            <a:br>
              <a:rPr lang="en-US" b="1" dirty="0"/>
            </a:br>
            <a:r>
              <a:rPr lang="en-US" b="1" dirty="0"/>
              <a:t>Advisory Groups &amp; Task Forces</a:t>
            </a:r>
            <a:endParaRPr lang="en-US" dirty="0"/>
          </a:p>
        </p:txBody>
      </p:sp>
      <p:sp>
        <p:nvSpPr>
          <p:cNvPr id="3" name="Content Placeholder 2"/>
          <p:cNvSpPr>
            <a:spLocks noGrp="1"/>
          </p:cNvSpPr>
          <p:nvPr>
            <p:ph idx="1"/>
          </p:nvPr>
        </p:nvSpPr>
        <p:spPr>
          <a:xfrm>
            <a:off x="457200" y="2514600"/>
            <a:ext cx="8229600" cy="3459163"/>
          </a:xfrm>
        </p:spPr>
        <p:txBody>
          <a:bodyPr/>
          <a:lstStyle/>
          <a:p>
            <a:r>
              <a:rPr lang="en-US" dirty="0"/>
              <a:t>Education Advisory Group</a:t>
            </a:r>
          </a:p>
          <a:p>
            <a:r>
              <a:rPr lang="en-US" dirty="0"/>
              <a:t>Physicians Advisory Group</a:t>
            </a:r>
          </a:p>
          <a:p>
            <a:r>
              <a:rPr lang="en-US" dirty="0"/>
              <a:t>Workforce Task Force</a:t>
            </a:r>
          </a:p>
        </p:txBody>
      </p:sp>
    </p:spTree>
    <p:extLst>
      <p:ext uri="{BB962C8B-B14F-4D97-AF65-F5344CB8AC3E}">
        <p14:creationId xmlns:p14="http://schemas.microsoft.com/office/powerpoint/2010/main" val="1449468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Clinical Quality</a:t>
            </a:r>
            <a:br>
              <a:rPr lang="en-US" b="1" dirty="0"/>
            </a:br>
            <a:endParaRPr lang="en-US" b="1" dirty="0"/>
          </a:p>
        </p:txBody>
      </p:sp>
      <p:sp>
        <p:nvSpPr>
          <p:cNvPr id="3" name="Content Placeholder 2"/>
          <p:cNvSpPr>
            <a:spLocks noGrp="1"/>
          </p:cNvSpPr>
          <p:nvPr>
            <p:ph idx="1"/>
          </p:nvPr>
        </p:nvSpPr>
        <p:spPr>
          <a:xfrm>
            <a:off x="457200" y="1600200"/>
            <a:ext cx="8229600" cy="4373563"/>
          </a:xfrm>
        </p:spPr>
        <p:txBody>
          <a:bodyPr>
            <a:normAutofit fontScale="92500" lnSpcReduction="20000"/>
          </a:bodyPr>
          <a:lstStyle/>
          <a:p>
            <a:pPr marL="0" indent="0">
              <a:buNone/>
            </a:pPr>
            <a:r>
              <a:rPr lang="en-US" sz="3600" b="1" dirty="0"/>
              <a:t>Chair: </a:t>
            </a:r>
            <a:r>
              <a:rPr lang="en-US" sz="3600" dirty="0"/>
              <a:t>Mary Fraser</a:t>
            </a:r>
          </a:p>
          <a:p>
            <a:pPr marL="0" indent="0">
              <a:buNone/>
            </a:pPr>
            <a:r>
              <a:rPr lang="en-US" sz="3600" b="1" dirty="0"/>
              <a:t>Vice Chair</a:t>
            </a:r>
            <a:r>
              <a:rPr lang="en-US" sz="3600" dirty="0"/>
              <a:t>: Kristy Husen</a:t>
            </a:r>
          </a:p>
          <a:p>
            <a:pPr marL="0" indent="0">
              <a:buNone/>
            </a:pPr>
            <a:r>
              <a:rPr lang="en-US" sz="3600" b="1" dirty="0"/>
              <a:t>Nurse Consultant</a:t>
            </a:r>
            <a:r>
              <a:rPr lang="en-US" sz="3600" dirty="0"/>
              <a:t>: Connie Dreyer</a:t>
            </a:r>
          </a:p>
          <a:p>
            <a:pPr marL="0" indent="0">
              <a:buNone/>
            </a:pPr>
            <a:r>
              <a:rPr lang="en-US" sz="3600" b="1" dirty="0"/>
              <a:t>Responsibility: </a:t>
            </a:r>
            <a:r>
              <a:rPr lang="en-US" sz="3600" dirty="0"/>
              <a:t>Reviews and recommends direction on issues relating to Outcome Based Quality Improvement (OBQI), adverse event reports, quality assurance and use of reports and data to improve quality. </a:t>
            </a:r>
          </a:p>
          <a:p>
            <a:pPr marL="0" indent="0">
              <a:buNone/>
            </a:pPr>
            <a:r>
              <a:rPr lang="en-US" b="1" dirty="0"/>
              <a:t> </a:t>
            </a:r>
            <a:endParaRPr lang="en-US" dirty="0"/>
          </a:p>
          <a:p>
            <a:endParaRPr lang="en-US" dirty="0"/>
          </a:p>
          <a:p>
            <a:endParaRPr lang="en-US" dirty="0"/>
          </a:p>
        </p:txBody>
      </p:sp>
    </p:spTree>
    <p:extLst>
      <p:ext uri="{BB962C8B-B14F-4D97-AF65-F5344CB8AC3E}">
        <p14:creationId xmlns:p14="http://schemas.microsoft.com/office/powerpoint/2010/main" val="897529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Legislative</a:t>
            </a:r>
          </a:p>
        </p:txBody>
      </p:sp>
      <p:sp>
        <p:nvSpPr>
          <p:cNvPr id="3" name="Content Placeholder 2"/>
          <p:cNvSpPr>
            <a:spLocks noGrp="1"/>
          </p:cNvSpPr>
          <p:nvPr>
            <p:ph idx="1"/>
          </p:nvPr>
        </p:nvSpPr>
        <p:spPr>
          <a:xfrm>
            <a:off x="457200" y="1524000"/>
            <a:ext cx="8229600" cy="4449763"/>
          </a:xfrm>
        </p:spPr>
        <p:txBody>
          <a:bodyPr>
            <a:normAutofit lnSpcReduction="10000"/>
          </a:bodyPr>
          <a:lstStyle/>
          <a:p>
            <a:pPr marL="0" indent="0">
              <a:buNone/>
            </a:pPr>
            <a:r>
              <a:rPr lang="en-US" sz="3600" b="1" dirty="0"/>
              <a:t>Chair: </a:t>
            </a:r>
            <a:r>
              <a:rPr lang="en-US" sz="3600" dirty="0"/>
              <a:t>Vicki </a:t>
            </a:r>
            <a:r>
              <a:rPr lang="en-US" sz="3600" dirty="0" err="1"/>
              <a:t>Gerrits</a:t>
            </a:r>
            <a:endParaRPr lang="en-US" sz="3600" dirty="0"/>
          </a:p>
          <a:p>
            <a:pPr marL="0" indent="0">
              <a:buNone/>
            </a:pPr>
            <a:r>
              <a:rPr lang="en-US" sz="3600" b="1" dirty="0"/>
              <a:t>Responsibility:</a:t>
            </a:r>
            <a:r>
              <a:rPr lang="en-US" sz="3600" dirty="0"/>
              <a:t>  Review, track and participate in state and federal legislative issues related to home care. Coordinate member grassroots engagement and provide applicable information and resources to members.</a:t>
            </a:r>
          </a:p>
          <a:p>
            <a:pPr marL="0" indent="0">
              <a:buNone/>
            </a:pPr>
            <a:r>
              <a:rPr lang="en-US" sz="3600" dirty="0"/>
              <a:t> </a:t>
            </a:r>
          </a:p>
          <a:p>
            <a:endParaRPr lang="en-US" dirty="0"/>
          </a:p>
        </p:txBody>
      </p:sp>
    </p:spTree>
    <p:extLst>
      <p:ext uri="{BB962C8B-B14F-4D97-AF65-F5344CB8AC3E}">
        <p14:creationId xmlns:p14="http://schemas.microsoft.com/office/powerpoint/2010/main" val="2958041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 (DHS Liaison)</a:t>
            </a:r>
            <a:br>
              <a:rPr lang="en-US" dirty="0"/>
            </a:br>
            <a:br>
              <a:rPr lang="en-US" dirty="0"/>
            </a:br>
            <a:endParaRPr lang="en-US" dirty="0"/>
          </a:p>
        </p:txBody>
      </p:sp>
      <p:sp>
        <p:nvSpPr>
          <p:cNvPr id="3" name="Content Placeholder 2"/>
          <p:cNvSpPr>
            <a:spLocks noGrp="1"/>
          </p:cNvSpPr>
          <p:nvPr>
            <p:ph idx="1"/>
          </p:nvPr>
        </p:nvSpPr>
        <p:spPr>
          <a:xfrm>
            <a:off x="457200" y="1447800"/>
            <a:ext cx="8229600" cy="4525963"/>
          </a:xfrm>
        </p:spPr>
        <p:txBody>
          <a:bodyPr>
            <a:noAutofit/>
          </a:bodyPr>
          <a:lstStyle/>
          <a:p>
            <a:pPr marL="0" indent="0">
              <a:buNone/>
            </a:pPr>
            <a:r>
              <a:rPr lang="en-US" sz="3600" b="1" dirty="0"/>
              <a:t>Chair: </a:t>
            </a:r>
            <a:r>
              <a:rPr lang="en-US" sz="3600" dirty="0"/>
              <a:t>Jane Vujovich</a:t>
            </a:r>
            <a:endParaRPr lang="en-US" sz="3600" b="1" dirty="0"/>
          </a:p>
          <a:p>
            <a:pPr marL="0" indent="0">
              <a:buNone/>
            </a:pPr>
            <a:r>
              <a:rPr lang="en-US" sz="3600" b="1" dirty="0"/>
              <a:t>Responsibility:</a:t>
            </a:r>
            <a:r>
              <a:rPr lang="en-US" sz="3600" dirty="0"/>
              <a:t>  Stays current on MN health care programs and state payment issues. Develop a relationship with DHS and help members understand DHS’ role with various home care issues. </a:t>
            </a:r>
            <a:endParaRPr lang="en-US" sz="1800" dirty="0"/>
          </a:p>
        </p:txBody>
      </p:sp>
    </p:spTree>
    <p:extLst>
      <p:ext uri="{BB962C8B-B14F-4D97-AF65-F5344CB8AC3E}">
        <p14:creationId xmlns:p14="http://schemas.microsoft.com/office/powerpoint/2010/main" val="3725256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t>Medicare</a:t>
            </a:r>
            <a:br>
              <a:rPr lang="en-US" sz="2000" dirty="0"/>
            </a:br>
            <a:r>
              <a:rPr lang="en-US" sz="3000" b="1" dirty="0"/>
              <a:t>(Federal Regulatory and Payment)</a:t>
            </a:r>
            <a:br>
              <a:rPr lang="en-US" sz="3400" dirty="0"/>
            </a:br>
            <a:endParaRPr lang="en-US" sz="3400" dirty="0"/>
          </a:p>
        </p:txBody>
      </p:sp>
      <p:sp>
        <p:nvSpPr>
          <p:cNvPr id="3" name="Content Placeholder 2"/>
          <p:cNvSpPr>
            <a:spLocks noGrp="1"/>
          </p:cNvSpPr>
          <p:nvPr>
            <p:ph idx="1"/>
          </p:nvPr>
        </p:nvSpPr>
        <p:spPr>
          <a:xfrm>
            <a:off x="457200" y="1752600"/>
            <a:ext cx="8229600" cy="4221163"/>
          </a:xfrm>
        </p:spPr>
        <p:txBody>
          <a:bodyPr>
            <a:noAutofit/>
          </a:bodyPr>
          <a:lstStyle/>
          <a:p>
            <a:pPr marL="0" indent="0">
              <a:buNone/>
            </a:pPr>
            <a:r>
              <a:rPr lang="en-US" sz="3600" b="1" dirty="0"/>
              <a:t>Chair: </a:t>
            </a:r>
            <a:r>
              <a:rPr lang="en-US" sz="3600" dirty="0"/>
              <a:t>Nikki </a:t>
            </a:r>
            <a:r>
              <a:rPr lang="en-US" sz="3600" dirty="0" err="1"/>
              <a:t>Gruis</a:t>
            </a:r>
            <a:r>
              <a:rPr lang="en-US" sz="3600" dirty="0"/>
              <a:t> </a:t>
            </a:r>
            <a:r>
              <a:rPr lang="en-US" sz="3600" dirty="0" err="1"/>
              <a:t>Diekmann</a:t>
            </a:r>
            <a:endParaRPr lang="en-US" sz="3600" b="1" dirty="0"/>
          </a:p>
          <a:p>
            <a:pPr marL="0" indent="0">
              <a:buNone/>
            </a:pPr>
            <a:r>
              <a:rPr lang="en-US" sz="3600" b="1" dirty="0"/>
              <a:t>Responsibility:</a:t>
            </a:r>
            <a:r>
              <a:rPr lang="en-US" sz="3600" dirty="0"/>
              <a:t>  Remain current on the Medicare home health benefit set, reimbursement and regulatory issues.</a:t>
            </a:r>
          </a:p>
          <a:p>
            <a:pPr marL="0" indent="0">
              <a:buNone/>
            </a:pPr>
            <a:r>
              <a:rPr lang="en-US" sz="1800" b="1" dirty="0"/>
              <a:t> </a:t>
            </a:r>
            <a:endParaRPr lang="en-US" sz="1800" dirty="0"/>
          </a:p>
        </p:txBody>
      </p:sp>
    </p:spTree>
    <p:extLst>
      <p:ext uri="{BB962C8B-B14F-4D97-AF65-F5344CB8AC3E}">
        <p14:creationId xmlns:p14="http://schemas.microsoft.com/office/powerpoint/2010/main" val="3617661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Membership</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Chair: </a:t>
            </a:r>
            <a:r>
              <a:rPr lang="en-US" dirty="0"/>
              <a:t>Katie Troumbly</a:t>
            </a:r>
            <a:endParaRPr lang="en-US" b="1" dirty="0"/>
          </a:p>
          <a:p>
            <a:pPr marL="0" indent="0">
              <a:buNone/>
            </a:pPr>
            <a:r>
              <a:rPr lang="en-US" b="1" dirty="0"/>
              <a:t>Responsibility:</a:t>
            </a:r>
            <a:r>
              <a:rPr lang="en-US" dirty="0"/>
              <a:t>  Serve the needs of MHCA members by soliciting feedback from members; recommending goals and strategies to retain current members and recruit new members. Assess membership trends and dues structure. This team acts as the “eyes and ears” of the membership and facilitates member engagement.</a:t>
            </a:r>
          </a:p>
          <a:p>
            <a:pPr marL="0" indent="0">
              <a:buNone/>
            </a:pPr>
            <a:r>
              <a:rPr lang="en-US" b="1" dirty="0"/>
              <a:t> </a:t>
            </a:r>
            <a:endParaRPr lang="en-US" dirty="0"/>
          </a:p>
          <a:p>
            <a:pPr marL="0" indent="0">
              <a:buNone/>
            </a:pPr>
            <a:endParaRPr lang="en-US" dirty="0"/>
          </a:p>
        </p:txBody>
      </p:sp>
    </p:spTree>
    <p:extLst>
      <p:ext uri="{BB962C8B-B14F-4D97-AF65-F5344CB8AC3E}">
        <p14:creationId xmlns:p14="http://schemas.microsoft.com/office/powerpoint/2010/main" val="1777961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Rehab</a:t>
            </a:r>
          </a:p>
        </p:txBody>
      </p:sp>
      <p:sp>
        <p:nvSpPr>
          <p:cNvPr id="3" name="Content Placeholder 2"/>
          <p:cNvSpPr>
            <a:spLocks noGrp="1"/>
          </p:cNvSpPr>
          <p:nvPr>
            <p:ph idx="1"/>
          </p:nvPr>
        </p:nvSpPr>
        <p:spPr>
          <a:xfrm>
            <a:off x="457200" y="1447800"/>
            <a:ext cx="8229600" cy="4525963"/>
          </a:xfrm>
        </p:spPr>
        <p:txBody>
          <a:bodyPr>
            <a:normAutofit/>
          </a:bodyPr>
          <a:lstStyle/>
          <a:p>
            <a:pPr marL="0" indent="0">
              <a:buNone/>
            </a:pPr>
            <a:r>
              <a:rPr lang="en-US" sz="3600" b="1" dirty="0"/>
              <a:t>Chair: </a:t>
            </a:r>
            <a:r>
              <a:rPr lang="en-US" sz="3600" dirty="0"/>
              <a:t>Alisha Miller</a:t>
            </a:r>
            <a:endParaRPr lang="en-US" sz="3600" b="1" dirty="0"/>
          </a:p>
          <a:p>
            <a:pPr marL="0" indent="0">
              <a:buNone/>
            </a:pPr>
            <a:r>
              <a:rPr lang="en-US" sz="3600" b="1" dirty="0"/>
              <a:t>Responsibility:</a:t>
            </a:r>
            <a:r>
              <a:rPr lang="en-US" sz="3600" dirty="0"/>
              <a:t>  Develop resources and education that addresses best practices, standards and regulations for speech, physical and occupational therapies in the home health setting.</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2814532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 &amp; Regulatory Analysis</a:t>
            </a:r>
            <a:br>
              <a:rPr lang="en-US" sz="3000" b="1" dirty="0"/>
            </a:br>
            <a:r>
              <a:rPr lang="en-US" sz="3000" b="1" dirty="0"/>
              <a:t>(MDH Liaison)</a:t>
            </a:r>
            <a:br>
              <a:rPr lang="en-US" sz="3000" b="1" dirty="0"/>
            </a:br>
            <a:br>
              <a:rPr lang="en-US" dirty="0"/>
            </a:br>
            <a:endParaRPr lang="en-US" dirty="0"/>
          </a:p>
        </p:txBody>
      </p:sp>
      <p:sp>
        <p:nvSpPr>
          <p:cNvPr id="3" name="Content Placeholder 2"/>
          <p:cNvSpPr>
            <a:spLocks noGrp="1"/>
          </p:cNvSpPr>
          <p:nvPr>
            <p:ph idx="1"/>
          </p:nvPr>
        </p:nvSpPr>
        <p:spPr>
          <a:xfrm>
            <a:off x="457200" y="1828800"/>
            <a:ext cx="8229600" cy="4221163"/>
          </a:xfrm>
        </p:spPr>
        <p:txBody>
          <a:bodyPr>
            <a:normAutofit fontScale="85000" lnSpcReduction="20000"/>
          </a:bodyPr>
          <a:lstStyle/>
          <a:p>
            <a:pPr marL="0" indent="0">
              <a:buNone/>
            </a:pPr>
            <a:r>
              <a:rPr lang="en-US" sz="3500" b="1" dirty="0"/>
              <a:t>Chair: </a:t>
            </a:r>
            <a:r>
              <a:rPr lang="en-US" sz="3500" dirty="0"/>
              <a:t>Lisa Flynn</a:t>
            </a:r>
          </a:p>
          <a:p>
            <a:pPr marL="0" indent="0">
              <a:buNone/>
            </a:pPr>
            <a:r>
              <a:rPr lang="en-US" sz="3500" b="1" dirty="0"/>
              <a:t>Nurse Consultant</a:t>
            </a:r>
            <a:r>
              <a:rPr lang="en-US" sz="3500" dirty="0"/>
              <a:t>: Lores Vlaminck</a:t>
            </a:r>
          </a:p>
          <a:p>
            <a:pPr marL="0" indent="0">
              <a:buNone/>
            </a:pPr>
            <a:r>
              <a:rPr lang="en-US" sz="3500" b="1" dirty="0"/>
              <a:t>Responsibility:</a:t>
            </a:r>
            <a:r>
              <a:rPr lang="en-US" sz="3500" dirty="0"/>
              <a:t> Stay current on state licensure and Medicare certification compliance. Educate members on and develop tools for implementing state and federal rules and regulations. Develop a relationship with MDH and provide clarity for members regarding MDH’s role with various home care issues.</a:t>
            </a:r>
          </a:p>
          <a:p>
            <a:pPr marL="0" indent="0">
              <a:buNone/>
            </a:pPr>
            <a:r>
              <a:rPr lang="en-US" sz="3500" dirty="0"/>
              <a:t> </a:t>
            </a:r>
          </a:p>
          <a:p>
            <a:pPr marL="0" indent="0">
              <a:buNone/>
            </a:pPr>
            <a:endParaRPr lang="en-US" dirty="0"/>
          </a:p>
        </p:txBody>
      </p:sp>
    </p:spTree>
    <p:extLst>
      <p:ext uri="{BB962C8B-B14F-4D97-AF65-F5344CB8AC3E}">
        <p14:creationId xmlns:p14="http://schemas.microsoft.com/office/powerpoint/2010/main" val="2419918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ltLang="en-US" b="1" dirty="0"/>
              <a:t>Board Liaison Role</a:t>
            </a:r>
          </a:p>
        </p:txBody>
      </p:sp>
      <p:sp>
        <p:nvSpPr>
          <p:cNvPr id="161795" name="Rectangle 3"/>
          <p:cNvSpPr>
            <a:spLocks noGrp="1" noChangeArrowheads="1"/>
          </p:cNvSpPr>
          <p:nvPr>
            <p:ph type="body" sz="half" idx="1"/>
          </p:nvPr>
        </p:nvSpPr>
        <p:spPr>
          <a:xfrm>
            <a:off x="457200" y="1143000"/>
            <a:ext cx="4038600" cy="4648200"/>
          </a:xfrm>
        </p:spPr>
        <p:txBody>
          <a:bodyPr/>
          <a:lstStyle/>
          <a:p>
            <a:pPr marL="0" indent="0">
              <a:lnSpc>
                <a:spcPct val="80000"/>
              </a:lnSpc>
              <a:buNone/>
            </a:pPr>
            <a:r>
              <a:rPr lang="en-US" altLang="en-US" sz="2800" b="1" dirty="0"/>
              <a:t>Do…</a:t>
            </a:r>
          </a:p>
          <a:p>
            <a:pPr>
              <a:lnSpc>
                <a:spcPct val="80000"/>
              </a:lnSpc>
            </a:pPr>
            <a:endParaRPr lang="en-US" altLang="en-US" sz="2800" b="1" dirty="0"/>
          </a:p>
          <a:p>
            <a:pPr>
              <a:lnSpc>
                <a:spcPct val="80000"/>
              </a:lnSpc>
              <a:spcAft>
                <a:spcPts val="1800"/>
              </a:spcAft>
            </a:pPr>
            <a:r>
              <a:rPr lang="en-US" altLang="en-US" sz="2800" dirty="0"/>
              <a:t>Clarify for the committee board charge, expectation.</a:t>
            </a:r>
          </a:p>
          <a:p>
            <a:pPr>
              <a:lnSpc>
                <a:spcPct val="80000"/>
              </a:lnSpc>
              <a:spcAft>
                <a:spcPts val="1800"/>
              </a:spcAft>
            </a:pPr>
            <a:r>
              <a:rPr lang="en-US" altLang="en-US" sz="2800" dirty="0"/>
              <a:t>Serve as a resource.</a:t>
            </a:r>
          </a:p>
          <a:p>
            <a:pPr>
              <a:lnSpc>
                <a:spcPct val="80000"/>
              </a:lnSpc>
              <a:spcAft>
                <a:spcPts val="1800"/>
              </a:spcAft>
            </a:pPr>
            <a:r>
              <a:rPr lang="en-US" altLang="en-US" sz="2800" dirty="0"/>
              <a:t>Encourage progress and leadership.</a:t>
            </a:r>
          </a:p>
          <a:p>
            <a:pPr>
              <a:lnSpc>
                <a:spcPct val="80000"/>
              </a:lnSpc>
              <a:spcAft>
                <a:spcPts val="1800"/>
              </a:spcAft>
            </a:pPr>
            <a:r>
              <a:rPr lang="en-US" altLang="en-US" sz="2800" dirty="0"/>
              <a:t>Be prepared to update and clarify.</a:t>
            </a:r>
          </a:p>
        </p:txBody>
      </p:sp>
      <p:sp>
        <p:nvSpPr>
          <p:cNvPr id="161796" name="Rectangle 4"/>
          <p:cNvSpPr>
            <a:spLocks noGrp="1" noChangeArrowheads="1"/>
          </p:cNvSpPr>
          <p:nvPr>
            <p:ph type="body" sz="half" idx="2"/>
          </p:nvPr>
        </p:nvSpPr>
        <p:spPr>
          <a:xfrm>
            <a:off x="4648200" y="1143000"/>
            <a:ext cx="4038600" cy="4648200"/>
          </a:xfrm>
        </p:spPr>
        <p:txBody>
          <a:bodyPr/>
          <a:lstStyle/>
          <a:p>
            <a:pPr marL="0" indent="0">
              <a:lnSpc>
                <a:spcPct val="80000"/>
              </a:lnSpc>
              <a:buNone/>
            </a:pPr>
            <a:r>
              <a:rPr lang="en-US" altLang="en-US" sz="2800" b="1" dirty="0"/>
              <a:t>Don’t…</a:t>
            </a:r>
          </a:p>
          <a:p>
            <a:pPr>
              <a:lnSpc>
                <a:spcPct val="80000"/>
              </a:lnSpc>
            </a:pPr>
            <a:endParaRPr lang="en-US" altLang="en-US" sz="2800" dirty="0"/>
          </a:p>
          <a:p>
            <a:pPr>
              <a:lnSpc>
                <a:spcPct val="80000"/>
              </a:lnSpc>
              <a:spcAft>
                <a:spcPts val="1800"/>
              </a:spcAft>
            </a:pPr>
            <a:r>
              <a:rPr lang="en-US" altLang="en-US" sz="2800" dirty="0"/>
              <a:t>Dominate the meeting.</a:t>
            </a:r>
          </a:p>
          <a:p>
            <a:pPr>
              <a:lnSpc>
                <a:spcPct val="80000"/>
              </a:lnSpc>
              <a:spcAft>
                <a:spcPts val="1800"/>
              </a:spcAft>
            </a:pPr>
            <a:r>
              <a:rPr lang="en-US" altLang="en-US" sz="2800" dirty="0"/>
              <a:t>Lead the discussion.</a:t>
            </a:r>
          </a:p>
          <a:p>
            <a:pPr>
              <a:lnSpc>
                <a:spcPct val="80000"/>
              </a:lnSpc>
              <a:spcAft>
                <a:spcPts val="1800"/>
              </a:spcAft>
            </a:pPr>
            <a:r>
              <a:rPr lang="en-US" altLang="en-US" sz="2800" dirty="0"/>
              <a:t>Bring personal agenda.</a:t>
            </a:r>
            <a:endParaRPr lang="en-US" altLang="en-US" dirty="0"/>
          </a:p>
          <a:p>
            <a:pPr>
              <a:lnSpc>
                <a:spcPct val="80000"/>
              </a:lnSpc>
            </a:pPr>
            <a:endParaRPr lang="en-US" altLang="en-US" sz="2800" dirty="0"/>
          </a:p>
          <a:p>
            <a:pPr>
              <a:lnSpc>
                <a:spcPct val="80000"/>
              </a:lnSpc>
            </a:pPr>
            <a:endParaRPr lang="en-US" altLang="en-US" sz="2800" dirty="0"/>
          </a:p>
          <a:p>
            <a:pPr>
              <a:lnSpc>
                <a:spcPct val="80000"/>
              </a:lnSpc>
            </a:pPr>
            <a:endParaRPr lang="en-US" altLang="en-US" dirty="0"/>
          </a:p>
          <a:p>
            <a:pPr algn="r">
              <a:lnSpc>
                <a:spcPct val="80000"/>
              </a:lnSpc>
            </a:pPr>
            <a:r>
              <a:rPr lang="en-US" altLang="en-US" sz="1200" dirty="0"/>
              <a:t>Bob Harris, CAE</a:t>
            </a:r>
          </a:p>
          <a:p>
            <a:pPr>
              <a:lnSpc>
                <a:spcPct val="80000"/>
              </a:lnSpc>
            </a:pPr>
            <a:endParaRPr lang="en-US" altLang="en-US" sz="2800" dirty="0"/>
          </a:p>
        </p:txBody>
      </p:sp>
    </p:spTree>
    <p:extLst>
      <p:ext uri="{BB962C8B-B14F-4D97-AF65-F5344CB8AC3E}">
        <p14:creationId xmlns:p14="http://schemas.microsoft.com/office/powerpoint/2010/main" val="211632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About MHCA</a:t>
            </a:r>
          </a:p>
        </p:txBody>
      </p:sp>
      <p:sp>
        <p:nvSpPr>
          <p:cNvPr id="3" name="Content Placeholder 2"/>
          <p:cNvSpPr>
            <a:spLocks noGrp="1"/>
          </p:cNvSpPr>
          <p:nvPr>
            <p:ph idx="1"/>
          </p:nvPr>
        </p:nvSpPr>
        <p:spPr/>
        <p:txBody>
          <a:bodyPr/>
          <a:lstStyle/>
          <a:p>
            <a:r>
              <a:rPr lang="en-US" dirty="0"/>
              <a:t>Started as a council of the Minnesota League for Nursing</a:t>
            </a:r>
          </a:p>
          <a:p>
            <a:r>
              <a:rPr lang="en-US" dirty="0"/>
              <a:t>1970 – organized as the Assembly of Home Health Nursing Agencies</a:t>
            </a:r>
          </a:p>
          <a:p>
            <a:r>
              <a:rPr lang="en-US" dirty="0"/>
              <a:t>1989 – reorganized and incorporated as independent and non-profit corporation 501(c)6 - Minnesota </a:t>
            </a:r>
            <a:r>
              <a:rPr lang="en-US" dirty="0" err="1"/>
              <a:t>HomeCare</a:t>
            </a:r>
            <a:r>
              <a:rPr lang="en-US" dirty="0"/>
              <a:t> Association (MHCA)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MHCA Board Liaison Role</a:t>
            </a:r>
          </a:p>
        </p:txBody>
      </p:sp>
      <p:sp>
        <p:nvSpPr>
          <p:cNvPr id="3" name="Content Placeholder 2"/>
          <p:cNvSpPr>
            <a:spLocks noGrp="1"/>
          </p:cNvSpPr>
          <p:nvPr>
            <p:ph idx="1"/>
          </p:nvPr>
        </p:nvSpPr>
        <p:spPr>
          <a:xfrm>
            <a:off x="457200" y="1600200"/>
            <a:ext cx="8229600" cy="4373563"/>
          </a:xfrm>
        </p:spPr>
        <p:txBody>
          <a:bodyPr/>
          <a:lstStyle/>
          <a:p>
            <a:r>
              <a:rPr lang="en-US" dirty="0"/>
              <a:t>Provide direction and guidance to ensure team remains focused on strategic priorities</a:t>
            </a:r>
          </a:p>
          <a:p>
            <a:r>
              <a:rPr lang="en-US" dirty="0"/>
              <a:t>Reports team activity at Board meetings</a:t>
            </a:r>
          </a:p>
          <a:p>
            <a:r>
              <a:rPr lang="en-US" dirty="0"/>
              <a:t>Communicate Board direction, requests, </a:t>
            </a:r>
            <a:r>
              <a:rPr lang="en-US" dirty="0" err="1"/>
              <a:t>etc</a:t>
            </a:r>
            <a:r>
              <a:rPr lang="en-US" dirty="0"/>
              <a:t> to Team Chair</a:t>
            </a:r>
          </a:p>
          <a:p>
            <a:r>
              <a:rPr lang="en-US" dirty="0"/>
              <a:t>Available for consultation</a:t>
            </a:r>
          </a:p>
        </p:txBody>
      </p:sp>
    </p:spTree>
    <p:extLst>
      <p:ext uri="{BB962C8B-B14F-4D97-AF65-F5344CB8AC3E}">
        <p14:creationId xmlns:p14="http://schemas.microsoft.com/office/powerpoint/2010/main" val="2567476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152400"/>
            <a:ext cx="8229600" cy="1143000"/>
          </a:xfrm>
        </p:spPr>
        <p:txBody>
          <a:bodyPr/>
          <a:lstStyle/>
          <a:p>
            <a:r>
              <a:rPr lang="en-US" altLang="en-US" b="1"/>
              <a:t>Power - Authority</a:t>
            </a:r>
          </a:p>
        </p:txBody>
      </p:sp>
      <p:sp>
        <p:nvSpPr>
          <p:cNvPr id="55299" name="Rectangle 3"/>
          <p:cNvSpPr>
            <a:spLocks noGrp="1" noChangeArrowheads="1"/>
          </p:cNvSpPr>
          <p:nvPr>
            <p:ph type="body" idx="1"/>
          </p:nvPr>
        </p:nvSpPr>
        <p:spPr>
          <a:xfrm>
            <a:off x="457200" y="1447800"/>
            <a:ext cx="8229600" cy="4953000"/>
          </a:xfrm>
        </p:spPr>
        <p:txBody>
          <a:bodyPr>
            <a:normAutofit/>
          </a:bodyPr>
          <a:lstStyle/>
          <a:p>
            <a:r>
              <a:rPr lang="en-US" altLang="en-US" dirty="0"/>
              <a:t>Board is limited by the bylaws. </a:t>
            </a:r>
            <a:endParaRPr lang="en-US" altLang="en-US" sz="2400" i="1" dirty="0"/>
          </a:p>
          <a:p>
            <a:r>
              <a:rPr lang="en-US" altLang="en-US" dirty="0"/>
              <a:t>Committees are limited by the board charge or work assignment. </a:t>
            </a:r>
            <a:r>
              <a:rPr lang="en-US" altLang="en-US" sz="2800" i="1" dirty="0"/>
              <a:t>(no freelancing in the committee- the board wants to know what you are doing.)</a:t>
            </a:r>
          </a:p>
          <a:p>
            <a:r>
              <a:rPr lang="en-US" altLang="en-US" dirty="0"/>
              <a:t>May not contract for the organization nor spend resources without explicit OK.</a:t>
            </a:r>
          </a:p>
          <a:p>
            <a:endParaRPr lang="en-US" altLang="en-US" dirty="0"/>
          </a:p>
          <a:p>
            <a:pPr marL="0" indent="0" algn="r">
              <a:buNone/>
            </a:pPr>
            <a:r>
              <a:rPr lang="en-US" altLang="en-US" sz="1200" dirty="0"/>
              <a:t>Bob Harris, CAE</a:t>
            </a:r>
          </a:p>
        </p:txBody>
      </p:sp>
    </p:spTree>
    <p:extLst>
      <p:ext uri="{BB962C8B-B14F-4D97-AF65-F5344CB8AC3E}">
        <p14:creationId xmlns:p14="http://schemas.microsoft.com/office/powerpoint/2010/main" val="877999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body" idx="1"/>
          </p:nvPr>
        </p:nvSpPr>
        <p:spPr>
          <a:xfrm>
            <a:off x="457200" y="609600"/>
            <a:ext cx="8229600" cy="5364163"/>
          </a:xfrm>
        </p:spPr>
        <p:txBody>
          <a:bodyPr/>
          <a:lstStyle/>
          <a:p>
            <a:pPr marL="0" indent="0">
              <a:buNone/>
            </a:pPr>
            <a:endParaRPr lang="en-US" altLang="en-US" dirty="0"/>
          </a:p>
        </p:txBody>
      </p:sp>
      <p:sp>
        <p:nvSpPr>
          <p:cNvPr id="192515" name="WordArt 3"/>
          <p:cNvSpPr>
            <a:spLocks noChangeArrowheads="1" noChangeShapeType="1" noTextEdit="1"/>
          </p:cNvSpPr>
          <p:nvPr/>
        </p:nvSpPr>
        <p:spPr bwMode="auto">
          <a:xfrm>
            <a:off x="1143000" y="762000"/>
            <a:ext cx="6477000" cy="449580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en-US" sz="4400" kern="10">
                <a:ln w="9525">
                  <a:solidFill>
                    <a:srgbClr val="000000"/>
                  </a:solidFill>
                  <a:round/>
                  <a:headEnd/>
                  <a:tailEnd/>
                </a:ln>
                <a:solidFill>
                  <a:srgbClr val="000000"/>
                </a:solidFill>
                <a:latin typeface="Arial Black" panose="020B0A04020102020204" pitchFamily="34" charset="0"/>
              </a:rPr>
              <a:t>Authority</a:t>
            </a:r>
          </a:p>
        </p:txBody>
      </p:sp>
      <p:sp>
        <p:nvSpPr>
          <p:cNvPr id="192518" name="Text Box 6"/>
          <p:cNvSpPr txBox="1">
            <a:spLocks noChangeArrowheads="1"/>
          </p:cNvSpPr>
          <p:nvPr/>
        </p:nvSpPr>
        <p:spPr bwMode="auto">
          <a:xfrm>
            <a:off x="4114800" y="4495800"/>
            <a:ext cx="3733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50000"/>
              </a:lnSpc>
              <a:spcBef>
                <a:spcPct val="50000"/>
              </a:spcBef>
              <a:buFontTx/>
              <a:buChar char="•"/>
            </a:pPr>
            <a:r>
              <a:rPr lang="en-US" altLang="en-US" sz="2400" dirty="0">
                <a:solidFill>
                  <a:srgbClr val="993300"/>
                </a:solidFill>
                <a:latin typeface="Times New Roman" panose="02020603050405020304" pitchFamily="18" charset="0"/>
              </a:rPr>
              <a:t>Bylaws</a:t>
            </a:r>
          </a:p>
          <a:p>
            <a:pPr>
              <a:lnSpc>
                <a:spcPct val="50000"/>
              </a:lnSpc>
              <a:spcBef>
                <a:spcPct val="50000"/>
              </a:spcBef>
              <a:buFontTx/>
              <a:buChar char="•"/>
            </a:pPr>
            <a:r>
              <a:rPr lang="en-US" altLang="en-US" sz="2400" dirty="0">
                <a:solidFill>
                  <a:srgbClr val="993300"/>
                </a:solidFill>
                <a:latin typeface="Times New Roman" panose="02020603050405020304" pitchFamily="18" charset="0"/>
              </a:rPr>
              <a:t>Board/Chair’s Charge</a:t>
            </a:r>
          </a:p>
          <a:p>
            <a:pPr>
              <a:lnSpc>
                <a:spcPct val="50000"/>
              </a:lnSpc>
              <a:spcBef>
                <a:spcPct val="50000"/>
              </a:spcBef>
              <a:buFontTx/>
              <a:buChar char="•"/>
            </a:pPr>
            <a:r>
              <a:rPr lang="en-US" altLang="en-US" sz="2400" dirty="0">
                <a:solidFill>
                  <a:srgbClr val="993300"/>
                </a:solidFill>
                <a:latin typeface="Times New Roman" panose="02020603050405020304" pitchFamily="18" charset="0"/>
              </a:rPr>
              <a:t>Committee Mission</a:t>
            </a:r>
          </a:p>
          <a:p>
            <a:pPr>
              <a:lnSpc>
                <a:spcPct val="50000"/>
              </a:lnSpc>
              <a:spcBef>
                <a:spcPct val="50000"/>
              </a:spcBef>
              <a:buFontTx/>
              <a:buChar char="•"/>
            </a:pPr>
            <a:endParaRPr lang="en-US" altLang="en-US" sz="2400" dirty="0">
              <a:solidFill>
                <a:srgbClr val="993300"/>
              </a:solidFill>
              <a:latin typeface="Times New Roman" panose="02020603050405020304" pitchFamily="18" charset="0"/>
            </a:endParaRPr>
          </a:p>
          <a:p>
            <a:pPr algn="r">
              <a:lnSpc>
                <a:spcPct val="50000"/>
              </a:lnSpc>
              <a:spcBef>
                <a:spcPct val="50000"/>
              </a:spcBef>
            </a:pPr>
            <a:r>
              <a:rPr lang="en-US" altLang="en-US" sz="1200" dirty="0"/>
              <a:t>Bob Harris, CAE</a:t>
            </a:r>
          </a:p>
          <a:p>
            <a:pPr>
              <a:lnSpc>
                <a:spcPct val="50000"/>
              </a:lnSpc>
              <a:spcBef>
                <a:spcPct val="50000"/>
              </a:spcBef>
              <a:buFontTx/>
              <a:buChar char="•"/>
            </a:pPr>
            <a:endParaRPr lang="en-US" altLang="en-US" sz="2400" dirty="0">
              <a:solidFill>
                <a:srgbClr val="993300"/>
              </a:solidFill>
              <a:latin typeface="Times New Roman" panose="02020603050405020304" pitchFamily="18" charset="0"/>
            </a:endParaRPr>
          </a:p>
        </p:txBody>
      </p:sp>
    </p:spTree>
    <p:extLst>
      <p:ext uri="{BB962C8B-B14F-4D97-AF65-F5344CB8AC3E}">
        <p14:creationId xmlns:p14="http://schemas.microsoft.com/office/powerpoint/2010/main" val="3216422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t>Committees Have Value</a:t>
            </a:r>
            <a:endParaRPr lang="en-US" dirty="0"/>
          </a:p>
        </p:txBody>
      </p:sp>
      <p:sp>
        <p:nvSpPr>
          <p:cNvPr id="5" name="Content Placeholder 4"/>
          <p:cNvSpPr>
            <a:spLocks noGrp="1"/>
          </p:cNvSpPr>
          <p:nvPr>
            <p:ph idx="1"/>
          </p:nvPr>
        </p:nvSpPr>
        <p:spPr/>
        <p:txBody>
          <a:bodyPr>
            <a:normAutofit fontScale="92500" lnSpcReduction="10000"/>
          </a:bodyPr>
          <a:lstStyle/>
          <a:p>
            <a:pPr>
              <a:lnSpc>
                <a:spcPct val="120000"/>
              </a:lnSpc>
            </a:pPr>
            <a:r>
              <a:rPr lang="en-US" altLang="en-US" sz="2800" dirty="0"/>
              <a:t>Committees Produce </a:t>
            </a:r>
            <a:r>
              <a:rPr lang="en-US" altLang="en-US" sz="2800" b="1" dirty="0"/>
              <a:t>Valuable Work Products</a:t>
            </a:r>
            <a:r>
              <a:rPr lang="en-US" altLang="en-US" sz="2800" dirty="0"/>
              <a:t> (manuals, educational sessions, etc.)</a:t>
            </a:r>
          </a:p>
          <a:p>
            <a:pPr>
              <a:lnSpc>
                <a:spcPct val="120000"/>
              </a:lnSpc>
            </a:pPr>
            <a:r>
              <a:rPr lang="en-US" altLang="en-US" sz="2800" b="1" dirty="0"/>
              <a:t>Respect everyone’s time (</a:t>
            </a:r>
            <a:r>
              <a:rPr lang="en-US" altLang="en-US" sz="2800" dirty="0"/>
              <a:t>members &amp; staff)</a:t>
            </a:r>
          </a:p>
          <a:p>
            <a:pPr lvl="1">
              <a:lnSpc>
                <a:spcPct val="120000"/>
              </a:lnSpc>
            </a:pPr>
            <a:r>
              <a:rPr lang="en-US" altLang="en-US" sz="2400" dirty="0"/>
              <a:t>Value time ($40 hours x 10 persons is a $400 contribution)</a:t>
            </a:r>
          </a:p>
          <a:p>
            <a:pPr lvl="1">
              <a:lnSpc>
                <a:spcPct val="120000"/>
              </a:lnSpc>
            </a:pPr>
            <a:r>
              <a:rPr lang="en-US" altLang="en-US" sz="2400" dirty="0"/>
              <a:t>Travel time</a:t>
            </a:r>
          </a:p>
          <a:p>
            <a:pPr>
              <a:lnSpc>
                <a:spcPct val="120000"/>
              </a:lnSpc>
            </a:pPr>
            <a:r>
              <a:rPr lang="en-US" altLang="en-US" sz="2800" dirty="0"/>
              <a:t>Anticipate outcomes – </a:t>
            </a:r>
            <a:r>
              <a:rPr lang="en-US" altLang="en-US" sz="2800" b="1" dirty="0"/>
              <a:t>what value will the committee add</a:t>
            </a:r>
            <a:r>
              <a:rPr lang="en-US" altLang="en-US" sz="2800" dirty="0"/>
              <a:t> to the organization?</a:t>
            </a:r>
          </a:p>
          <a:p>
            <a:pPr>
              <a:lnSpc>
                <a:spcPct val="120000"/>
              </a:lnSpc>
            </a:pPr>
            <a:r>
              <a:rPr lang="en-US" altLang="en-US" sz="2800" dirty="0"/>
              <a:t>Query committee  members – </a:t>
            </a:r>
            <a:r>
              <a:rPr lang="en-US" altLang="en-US" sz="2800" b="1" dirty="0"/>
              <a:t>what resources do they bring to the table?</a:t>
            </a:r>
          </a:p>
          <a:p>
            <a:pPr marL="0" indent="0" algn="r">
              <a:lnSpc>
                <a:spcPct val="120000"/>
              </a:lnSpc>
              <a:buNone/>
            </a:pPr>
            <a:r>
              <a:rPr lang="en-US" altLang="en-US" sz="1200" dirty="0"/>
              <a:t>Bob Harris, CAE</a:t>
            </a:r>
          </a:p>
          <a:p>
            <a:endParaRPr lang="en-US" dirty="0"/>
          </a:p>
        </p:txBody>
      </p:sp>
    </p:spTree>
    <p:extLst>
      <p:ext uri="{BB962C8B-B14F-4D97-AF65-F5344CB8AC3E}">
        <p14:creationId xmlns:p14="http://schemas.microsoft.com/office/powerpoint/2010/main" val="367335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ltLang="en-US" b="1" dirty="0"/>
              <a:t>General Committee Roles</a:t>
            </a:r>
          </a:p>
        </p:txBody>
      </p:sp>
      <p:sp>
        <p:nvSpPr>
          <p:cNvPr id="99331" name="Rectangle 3"/>
          <p:cNvSpPr>
            <a:spLocks noGrp="1" noChangeArrowheads="1"/>
          </p:cNvSpPr>
          <p:nvPr>
            <p:ph type="body" idx="1"/>
          </p:nvPr>
        </p:nvSpPr>
        <p:spPr>
          <a:xfrm>
            <a:off x="457200" y="1431925"/>
            <a:ext cx="8229600" cy="4541838"/>
          </a:xfrm>
        </p:spPr>
        <p:txBody>
          <a:bodyPr>
            <a:normAutofit lnSpcReduction="10000"/>
          </a:bodyPr>
          <a:lstStyle/>
          <a:p>
            <a:pPr marL="685800" indent="-685800">
              <a:lnSpc>
                <a:spcPct val="80000"/>
              </a:lnSpc>
              <a:buFontTx/>
              <a:buAutoNum type="arabicPeriod"/>
            </a:pPr>
            <a:r>
              <a:rPr lang="en-US" altLang="en-US" sz="3600" dirty="0"/>
              <a:t>Carry out tasks for board, advance the strategic plan, complete board charges.</a:t>
            </a:r>
          </a:p>
          <a:p>
            <a:pPr marL="685800" indent="-685800">
              <a:lnSpc>
                <a:spcPct val="80000"/>
              </a:lnSpc>
              <a:buFontTx/>
              <a:buAutoNum type="arabicPeriod"/>
            </a:pPr>
            <a:endParaRPr lang="en-US" altLang="en-US" sz="3600" i="1" dirty="0"/>
          </a:p>
          <a:p>
            <a:pPr marL="685800" indent="-685800">
              <a:lnSpc>
                <a:spcPct val="80000"/>
              </a:lnSpc>
              <a:buFontTx/>
              <a:buAutoNum type="arabicPeriod"/>
            </a:pPr>
            <a:r>
              <a:rPr lang="en-US" altLang="en-US" sz="3600" dirty="0"/>
              <a:t>Make recommendations to the board.</a:t>
            </a:r>
            <a:endParaRPr lang="en-US" altLang="en-US" sz="3600" i="1" dirty="0">
              <a:solidFill>
                <a:srgbClr val="993300"/>
              </a:solidFill>
            </a:endParaRPr>
          </a:p>
          <a:p>
            <a:pPr marL="685800" indent="-685800">
              <a:lnSpc>
                <a:spcPct val="80000"/>
              </a:lnSpc>
              <a:buFontTx/>
              <a:buAutoNum type="arabicPeriod"/>
            </a:pPr>
            <a:endParaRPr lang="en-US" altLang="en-US" sz="3600" i="1" dirty="0"/>
          </a:p>
          <a:p>
            <a:pPr marL="685800" indent="-685800">
              <a:lnSpc>
                <a:spcPct val="80000"/>
              </a:lnSpc>
              <a:buFontTx/>
              <a:buAutoNum type="arabicPeriod"/>
            </a:pPr>
            <a:r>
              <a:rPr lang="en-US" altLang="en-US" sz="3600" dirty="0"/>
              <a:t>Work with/guide/resource to staff to implement programs.</a:t>
            </a:r>
          </a:p>
          <a:p>
            <a:pPr marL="685800" indent="-685800">
              <a:lnSpc>
                <a:spcPct val="80000"/>
              </a:lnSpc>
              <a:buFontTx/>
              <a:buAutoNum type="arabicPeriod"/>
            </a:pPr>
            <a:endParaRPr lang="en-US" altLang="en-US" sz="3600" dirty="0"/>
          </a:p>
          <a:p>
            <a:pPr marL="685800" indent="-685800">
              <a:lnSpc>
                <a:spcPct val="80000"/>
              </a:lnSpc>
              <a:buFontTx/>
              <a:buAutoNum type="arabicPeriod"/>
            </a:pPr>
            <a:r>
              <a:rPr lang="en-US" altLang="en-US" sz="3600" dirty="0"/>
              <a:t>Develop potential leaders. </a:t>
            </a:r>
          </a:p>
          <a:p>
            <a:pPr marL="0" indent="0" algn="r">
              <a:lnSpc>
                <a:spcPct val="80000"/>
              </a:lnSpc>
              <a:buNone/>
            </a:pPr>
            <a:r>
              <a:rPr lang="en-US" altLang="en-US" sz="1300" dirty="0"/>
              <a:t>Bob Harris, CAE</a:t>
            </a:r>
          </a:p>
          <a:p>
            <a:pPr marL="685800" indent="-685800">
              <a:lnSpc>
                <a:spcPct val="80000"/>
              </a:lnSpc>
              <a:buFontTx/>
              <a:buAutoNum type="arabicPeriod"/>
            </a:pPr>
            <a:endParaRPr lang="en-US" altLang="en-US" sz="3600" dirty="0"/>
          </a:p>
        </p:txBody>
      </p:sp>
    </p:spTree>
    <p:extLst>
      <p:ext uri="{BB962C8B-B14F-4D97-AF65-F5344CB8AC3E}">
        <p14:creationId xmlns:p14="http://schemas.microsoft.com/office/powerpoint/2010/main" val="2611055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Adage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6270033"/>
              </p:ext>
            </p:extLst>
          </p:nvPr>
        </p:nvGraphicFramePr>
        <p:xfrm>
          <a:off x="457200" y="1295400"/>
          <a:ext cx="8229600" cy="4678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1305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MHCA Teams</a:t>
            </a:r>
          </a:p>
        </p:txBody>
      </p:sp>
      <p:sp>
        <p:nvSpPr>
          <p:cNvPr id="4" name="Content Placeholder 3"/>
          <p:cNvSpPr>
            <a:spLocks noGrp="1"/>
          </p:cNvSpPr>
          <p:nvPr>
            <p:ph idx="1"/>
          </p:nvPr>
        </p:nvSpPr>
        <p:spPr>
          <a:xfrm>
            <a:off x="457200" y="1600200"/>
            <a:ext cx="8229600" cy="4373563"/>
          </a:xfrm>
        </p:spPr>
        <p:txBody>
          <a:bodyPr/>
          <a:lstStyle/>
          <a:p>
            <a:r>
              <a:rPr lang="en-US" dirty="0"/>
              <a:t>Working arms of the Association</a:t>
            </a:r>
          </a:p>
          <a:p>
            <a:r>
              <a:rPr lang="en-US" dirty="0"/>
              <a:t>Provide topical expertise</a:t>
            </a:r>
          </a:p>
          <a:p>
            <a:r>
              <a:rPr lang="en-US" dirty="0"/>
              <a:t>Develop member resources</a:t>
            </a:r>
          </a:p>
          <a:p>
            <a:r>
              <a:rPr lang="en-US" dirty="0"/>
              <a:t>Ensure relevant and timely information is shared with members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152400"/>
            <a:ext cx="8229600" cy="1143000"/>
          </a:xfrm>
        </p:spPr>
        <p:txBody>
          <a:bodyPr/>
          <a:lstStyle/>
          <a:p>
            <a:r>
              <a:rPr lang="en-US" altLang="en-US" b="1"/>
              <a:t>3 Parts to a Meeting</a:t>
            </a:r>
          </a:p>
        </p:txBody>
      </p:sp>
      <p:sp>
        <p:nvSpPr>
          <p:cNvPr id="66563" name="Rectangle 3"/>
          <p:cNvSpPr>
            <a:spLocks noGrp="1" noChangeArrowheads="1"/>
          </p:cNvSpPr>
          <p:nvPr>
            <p:ph type="body" sz="half" idx="1"/>
          </p:nvPr>
        </p:nvSpPr>
        <p:spPr>
          <a:xfrm>
            <a:off x="304800" y="1219200"/>
            <a:ext cx="8610600" cy="4906963"/>
          </a:xfrm>
        </p:spPr>
        <p:txBody>
          <a:bodyPr/>
          <a:lstStyle/>
          <a:p>
            <a:pPr>
              <a:lnSpc>
                <a:spcPct val="200000"/>
              </a:lnSpc>
            </a:pPr>
            <a:r>
              <a:rPr lang="en-US" altLang="en-US" b="1"/>
              <a:t>Before</a:t>
            </a:r>
            <a:r>
              <a:rPr lang="en-US" altLang="en-US"/>
              <a:t> – Plan, Anticipate, Prepare</a:t>
            </a:r>
          </a:p>
          <a:p>
            <a:pPr>
              <a:lnSpc>
                <a:spcPct val="200000"/>
              </a:lnSpc>
            </a:pPr>
            <a:r>
              <a:rPr lang="en-US" altLang="en-US" b="1"/>
              <a:t>During</a:t>
            </a:r>
            <a:r>
              <a:rPr lang="en-US" altLang="en-US"/>
              <a:t> – Effective Meeting, Tackle Work</a:t>
            </a:r>
          </a:p>
          <a:p>
            <a:pPr>
              <a:lnSpc>
                <a:spcPct val="200000"/>
              </a:lnSpc>
            </a:pPr>
            <a:r>
              <a:rPr lang="en-US" altLang="en-US" b="1"/>
              <a:t>After</a:t>
            </a:r>
            <a:r>
              <a:rPr lang="en-US" altLang="en-US"/>
              <a:t> – Follow Through, Reports, Closure</a:t>
            </a:r>
          </a:p>
        </p:txBody>
      </p:sp>
      <p:pic>
        <p:nvPicPr>
          <p:cNvPr id="66564" name="Picture 4" descr="before_during_af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495800"/>
            <a:ext cx="4267200" cy="231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6372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0"/>
            <a:ext cx="8229600" cy="1143000"/>
          </a:xfrm>
        </p:spPr>
        <p:txBody>
          <a:bodyPr/>
          <a:lstStyle/>
          <a:p>
            <a:r>
              <a:rPr lang="en-US" altLang="en-US" b="1"/>
              <a:t>Meetings Tips</a:t>
            </a:r>
          </a:p>
        </p:txBody>
      </p:sp>
      <p:sp>
        <p:nvSpPr>
          <p:cNvPr id="35843" name="Rectangle 3"/>
          <p:cNvSpPr>
            <a:spLocks noGrp="1" noChangeArrowheads="1"/>
          </p:cNvSpPr>
          <p:nvPr>
            <p:ph type="body" idx="1"/>
          </p:nvPr>
        </p:nvSpPr>
        <p:spPr>
          <a:xfrm>
            <a:off x="457200" y="1066800"/>
            <a:ext cx="8382000" cy="5791200"/>
          </a:xfrm>
        </p:spPr>
        <p:txBody>
          <a:bodyPr/>
          <a:lstStyle/>
          <a:p>
            <a:pPr>
              <a:lnSpc>
                <a:spcPct val="130000"/>
              </a:lnSpc>
            </a:pPr>
            <a:r>
              <a:rPr lang="en-US" altLang="en-US" sz="2800"/>
              <a:t>Have a </a:t>
            </a:r>
            <a:r>
              <a:rPr lang="en-US" altLang="en-US" sz="2800" u="sng"/>
              <a:t>reason</a:t>
            </a:r>
            <a:r>
              <a:rPr lang="en-US" altLang="en-US" sz="2800"/>
              <a:t> to meet.</a:t>
            </a:r>
          </a:p>
          <a:p>
            <a:pPr>
              <a:lnSpc>
                <a:spcPct val="130000"/>
              </a:lnSpc>
            </a:pPr>
            <a:r>
              <a:rPr lang="en-US" altLang="en-US" sz="2800"/>
              <a:t>Draft a </a:t>
            </a:r>
            <a:r>
              <a:rPr lang="en-US" altLang="en-US" sz="2800" u="sng"/>
              <a:t>good agenda</a:t>
            </a:r>
            <a:r>
              <a:rPr lang="en-US" altLang="en-US" sz="2800"/>
              <a:t> – a flow of work.</a:t>
            </a:r>
          </a:p>
          <a:p>
            <a:pPr>
              <a:lnSpc>
                <a:spcPct val="130000"/>
              </a:lnSpc>
            </a:pPr>
            <a:r>
              <a:rPr lang="en-US" altLang="en-US" sz="2800"/>
              <a:t>Use staff and/or board liaison – utilize </a:t>
            </a:r>
            <a:r>
              <a:rPr lang="en-US" altLang="en-US" sz="2800" u="sng"/>
              <a:t>available resources.</a:t>
            </a:r>
          </a:p>
          <a:p>
            <a:pPr>
              <a:lnSpc>
                <a:spcPct val="130000"/>
              </a:lnSpc>
            </a:pPr>
            <a:r>
              <a:rPr lang="en-US" altLang="en-US" sz="2800" u="sng"/>
              <a:t>Show appreciation</a:t>
            </a:r>
            <a:r>
              <a:rPr lang="en-US" altLang="en-US" sz="2800"/>
              <a:t> to all volunteers. </a:t>
            </a:r>
          </a:p>
          <a:p>
            <a:pPr>
              <a:lnSpc>
                <a:spcPct val="130000"/>
              </a:lnSpc>
            </a:pPr>
            <a:r>
              <a:rPr lang="en-US" altLang="en-US" sz="2800" u="sng"/>
              <a:t>Respect time.  Respect ideas.</a:t>
            </a:r>
            <a:endParaRPr lang="en-US" altLang="en-US" sz="2800"/>
          </a:p>
          <a:p>
            <a:pPr>
              <a:lnSpc>
                <a:spcPct val="130000"/>
              </a:lnSpc>
            </a:pPr>
            <a:r>
              <a:rPr lang="en-US" altLang="en-US" sz="2800"/>
              <a:t>Take </a:t>
            </a:r>
            <a:r>
              <a:rPr lang="en-US" altLang="en-US" sz="2800" u="sng"/>
              <a:t>minutes</a:t>
            </a:r>
            <a:r>
              <a:rPr lang="en-US" altLang="en-US" sz="2800"/>
              <a:t> or ask someone to </a:t>
            </a:r>
            <a:r>
              <a:rPr lang="en-US" altLang="en-US" sz="2800" u="sng"/>
              <a:t>record notes</a:t>
            </a:r>
            <a:r>
              <a:rPr lang="en-US" altLang="en-US" sz="2800"/>
              <a:t>.</a:t>
            </a:r>
          </a:p>
          <a:p>
            <a:pPr>
              <a:lnSpc>
                <a:spcPct val="130000"/>
              </a:lnSpc>
            </a:pPr>
            <a:r>
              <a:rPr lang="en-US" altLang="en-US" sz="2800"/>
              <a:t>Use </a:t>
            </a:r>
            <a:r>
              <a:rPr lang="en-US" altLang="en-US" sz="2800" u="sng"/>
              <a:t>rules of order</a:t>
            </a:r>
            <a:r>
              <a:rPr lang="en-US" altLang="en-US" sz="2800"/>
              <a:t> to stay on the agenda. </a:t>
            </a:r>
          </a:p>
        </p:txBody>
      </p:sp>
    </p:spTree>
    <p:extLst>
      <p:ext uri="{BB962C8B-B14F-4D97-AF65-F5344CB8AC3E}">
        <p14:creationId xmlns:p14="http://schemas.microsoft.com/office/powerpoint/2010/main" val="13962950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ltLang="en-US" b="1" dirty="0"/>
              <a:t>Role of the Chair</a:t>
            </a:r>
          </a:p>
        </p:txBody>
      </p:sp>
      <p:sp>
        <p:nvSpPr>
          <p:cNvPr id="159747" name="Rectangle 3"/>
          <p:cNvSpPr>
            <a:spLocks noGrp="1" noChangeArrowheads="1"/>
          </p:cNvSpPr>
          <p:nvPr>
            <p:ph type="body" idx="1"/>
          </p:nvPr>
        </p:nvSpPr>
        <p:spPr/>
        <p:txBody>
          <a:bodyPr/>
          <a:lstStyle/>
          <a:p>
            <a:pPr marL="762000" indent="-762000">
              <a:buFontTx/>
              <a:buChar char="•"/>
            </a:pPr>
            <a:r>
              <a:rPr lang="en-US" altLang="en-US" dirty="0"/>
              <a:t>Diplomat.</a:t>
            </a:r>
          </a:p>
          <a:p>
            <a:pPr marL="762000" indent="-762000">
              <a:buFontTx/>
              <a:buChar char="•"/>
            </a:pPr>
            <a:r>
              <a:rPr lang="en-US" altLang="en-US" dirty="0"/>
              <a:t>Organizer/Scheduler/Agenda.</a:t>
            </a:r>
          </a:p>
          <a:p>
            <a:pPr marL="762000" indent="-762000">
              <a:buFontTx/>
              <a:buChar char="•"/>
            </a:pPr>
            <a:r>
              <a:rPr lang="en-US" altLang="en-US" dirty="0"/>
              <a:t>Firm but Gentle at Meetings.</a:t>
            </a:r>
          </a:p>
          <a:p>
            <a:pPr marL="762000" indent="-762000">
              <a:buFontTx/>
              <a:buChar char="•"/>
            </a:pPr>
            <a:r>
              <a:rPr lang="en-US" altLang="en-US" dirty="0"/>
              <a:t>Envision Outcomes.</a:t>
            </a:r>
          </a:p>
          <a:p>
            <a:pPr marL="762000" indent="-762000">
              <a:buFontTx/>
              <a:buChar char="•"/>
            </a:pPr>
            <a:r>
              <a:rPr lang="en-US" altLang="en-US" dirty="0"/>
              <a:t>Future Leader.</a:t>
            </a:r>
          </a:p>
          <a:p>
            <a:pPr marL="762000" indent="-762000">
              <a:buFontTx/>
              <a:buChar char="•"/>
            </a:pPr>
            <a:r>
              <a:rPr lang="en-US" altLang="en-US" dirty="0"/>
              <a:t>Manage Time and Self.</a:t>
            </a:r>
          </a:p>
          <a:p>
            <a:pPr marL="762000" indent="-762000">
              <a:buFontTx/>
              <a:buChar char="•"/>
            </a:pPr>
            <a:r>
              <a:rPr lang="en-US" altLang="en-US" dirty="0"/>
              <a:t>Be and enforce Accountability.</a:t>
            </a:r>
          </a:p>
          <a:p>
            <a:pPr marL="0" indent="0" algn="r">
              <a:buNone/>
            </a:pPr>
            <a:r>
              <a:rPr lang="en-US" altLang="en-US" sz="1200" dirty="0"/>
              <a:t>Bob Harris, CAE</a:t>
            </a:r>
          </a:p>
        </p:txBody>
      </p:sp>
    </p:spTree>
    <p:extLst>
      <p:ext uri="{BB962C8B-B14F-4D97-AF65-F5344CB8AC3E}">
        <p14:creationId xmlns:p14="http://schemas.microsoft.com/office/powerpoint/2010/main" val="884258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a:t>MISSION</a:t>
            </a:r>
            <a:endParaRPr lang="en-US" dirty="0"/>
          </a:p>
        </p:txBody>
      </p:sp>
      <p:sp>
        <p:nvSpPr>
          <p:cNvPr id="3" name="Content Placeholder 2"/>
          <p:cNvSpPr>
            <a:spLocks noGrp="1"/>
          </p:cNvSpPr>
          <p:nvPr>
            <p:ph sz="half" idx="2"/>
          </p:nvPr>
        </p:nvSpPr>
        <p:spPr/>
        <p:txBody>
          <a:bodyPr/>
          <a:lstStyle/>
          <a:p>
            <a:r>
              <a:rPr lang="en-US"/>
              <a:t>MHCA represents and supports Minnesota home care providers committed to high quality home care services.</a:t>
            </a:r>
          </a:p>
          <a:p>
            <a:endParaRPr lang="en-US" dirty="0"/>
          </a:p>
        </p:txBody>
      </p:sp>
      <p:sp>
        <p:nvSpPr>
          <p:cNvPr id="4" name="Text Placeholder 3"/>
          <p:cNvSpPr>
            <a:spLocks noGrp="1"/>
          </p:cNvSpPr>
          <p:nvPr>
            <p:ph type="body" sz="quarter" idx="3"/>
          </p:nvPr>
        </p:nvSpPr>
        <p:spPr/>
        <p:txBody>
          <a:bodyPr/>
          <a:lstStyle/>
          <a:p>
            <a:r>
              <a:rPr lang="en-US"/>
              <a:t>VISION</a:t>
            </a:r>
            <a:endParaRPr lang="en-US" dirty="0"/>
          </a:p>
        </p:txBody>
      </p:sp>
      <p:sp>
        <p:nvSpPr>
          <p:cNvPr id="5" name="Content Placeholder 4"/>
          <p:cNvSpPr>
            <a:spLocks noGrp="1"/>
          </p:cNvSpPr>
          <p:nvPr>
            <p:ph sz="quarter" idx="4"/>
          </p:nvPr>
        </p:nvSpPr>
        <p:spPr/>
        <p:txBody>
          <a:bodyPr/>
          <a:lstStyle/>
          <a:p>
            <a:r>
              <a:rPr lang="en-US" dirty="0"/>
              <a:t>MHCA will shape the home care landscape to improve and sustain quality home care services. </a:t>
            </a:r>
          </a:p>
          <a:p>
            <a:endParaRPr lang="en-US" dirty="0"/>
          </a:p>
        </p:txBody>
      </p:sp>
      <p:sp>
        <p:nvSpPr>
          <p:cNvPr id="6" name="Title 5"/>
          <p:cNvSpPr>
            <a:spLocks noGrp="1"/>
          </p:cNvSpPr>
          <p:nvPr>
            <p:ph type="title"/>
          </p:nvPr>
        </p:nvSpPr>
        <p:spPr/>
        <p:txBody>
          <a:bodyPr/>
          <a:lstStyle/>
          <a:p>
            <a:r>
              <a:rPr lang="en-US" b="1" dirty="0"/>
              <a:t>Purpose of MHCA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381000" y="228600"/>
            <a:ext cx="8458200" cy="685800"/>
          </a:xfrm>
        </p:spPr>
        <p:txBody>
          <a:bodyPr/>
          <a:lstStyle/>
          <a:p>
            <a:pPr>
              <a:lnSpc>
                <a:spcPct val="60000"/>
              </a:lnSpc>
            </a:pPr>
            <a:r>
              <a:rPr lang="en-US" altLang="en-US" b="1" dirty="0"/>
              <a:t>Chairs’ Roles</a:t>
            </a:r>
          </a:p>
        </p:txBody>
      </p:sp>
      <p:sp>
        <p:nvSpPr>
          <p:cNvPr id="162819" name="Rectangle 3"/>
          <p:cNvSpPr>
            <a:spLocks noGrp="1" noChangeArrowheads="1"/>
          </p:cNvSpPr>
          <p:nvPr>
            <p:ph type="body" sz="half" idx="1"/>
          </p:nvPr>
        </p:nvSpPr>
        <p:spPr>
          <a:xfrm>
            <a:off x="304800" y="990600"/>
            <a:ext cx="4191000" cy="4800600"/>
          </a:xfrm>
        </p:spPr>
        <p:txBody>
          <a:bodyPr/>
          <a:lstStyle/>
          <a:p>
            <a:pPr marL="0" indent="0">
              <a:lnSpc>
                <a:spcPct val="60000"/>
              </a:lnSpc>
              <a:buNone/>
            </a:pPr>
            <a:r>
              <a:rPr lang="en-US" altLang="en-US" sz="2800" b="1" dirty="0"/>
              <a:t>Do…</a:t>
            </a:r>
          </a:p>
          <a:p>
            <a:pPr marL="0" indent="0">
              <a:lnSpc>
                <a:spcPct val="60000"/>
              </a:lnSpc>
              <a:buNone/>
            </a:pPr>
            <a:endParaRPr lang="en-US" altLang="en-US" sz="2800" b="1" dirty="0"/>
          </a:p>
          <a:p>
            <a:pPr>
              <a:lnSpc>
                <a:spcPct val="60000"/>
              </a:lnSpc>
              <a:spcAft>
                <a:spcPts val="1800"/>
              </a:spcAft>
            </a:pPr>
            <a:r>
              <a:rPr lang="en-US" altLang="en-US" sz="2800" dirty="0"/>
              <a:t>Understand/explain the purpose.</a:t>
            </a:r>
          </a:p>
          <a:p>
            <a:pPr>
              <a:lnSpc>
                <a:spcPct val="60000"/>
              </a:lnSpc>
              <a:spcAft>
                <a:spcPts val="1800"/>
              </a:spcAft>
            </a:pPr>
            <a:r>
              <a:rPr lang="en-US" altLang="en-US" sz="2800" dirty="0"/>
              <a:t>Facilitate an effective meeting.</a:t>
            </a:r>
          </a:p>
          <a:p>
            <a:pPr>
              <a:lnSpc>
                <a:spcPct val="60000"/>
              </a:lnSpc>
              <a:spcAft>
                <a:spcPts val="1800"/>
              </a:spcAft>
            </a:pPr>
            <a:r>
              <a:rPr lang="en-US" altLang="en-US" sz="2800" dirty="0"/>
              <a:t>Share the credit.	</a:t>
            </a:r>
          </a:p>
          <a:p>
            <a:pPr>
              <a:lnSpc>
                <a:spcPct val="60000"/>
              </a:lnSpc>
              <a:spcAft>
                <a:spcPts val="1800"/>
              </a:spcAft>
            </a:pPr>
            <a:r>
              <a:rPr lang="en-US" altLang="en-US" sz="2800" dirty="0"/>
              <a:t>Build leadership.</a:t>
            </a:r>
          </a:p>
          <a:p>
            <a:pPr>
              <a:lnSpc>
                <a:spcPct val="60000"/>
              </a:lnSpc>
              <a:spcAft>
                <a:spcPts val="1800"/>
              </a:spcAft>
            </a:pPr>
            <a:r>
              <a:rPr lang="en-US" altLang="en-US" sz="2800" dirty="0"/>
              <a:t>Craft an agenda/plan meeting.</a:t>
            </a:r>
          </a:p>
          <a:p>
            <a:pPr>
              <a:lnSpc>
                <a:spcPct val="60000"/>
              </a:lnSpc>
              <a:spcAft>
                <a:spcPts val="1800"/>
              </a:spcAft>
            </a:pPr>
            <a:r>
              <a:rPr lang="en-US" altLang="en-US" sz="2800" dirty="0"/>
              <a:t>Be a consensus builder.</a:t>
            </a:r>
          </a:p>
        </p:txBody>
      </p:sp>
      <p:sp>
        <p:nvSpPr>
          <p:cNvPr id="162820" name="Rectangle 4"/>
          <p:cNvSpPr>
            <a:spLocks noGrp="1" noChangeArrowheads="1"/>
          </p:cNvSpPr>
          <p:nvPr>
            <p:ph type="body" sz="half" idx="2"/>
          </p:nvPr>
        </p:nvSpPr>
        <p:spPr>
          <a:xfrm>
            <a:off x="4724400" y="990600"/>
            <a:ext cx="4191000" cy="4800600"/>
          </a:xfrm>
        </p:spPr>
        <p:txBody>
          <a:bodyPr/>
          <a:lstStyle/>
          <a:p>
            <a:pPr marL="0" indent="0">
              <a:lnSpc>
                <a:spcPct val="60000"/>
              </a:lnSpc>
              <a:buNone/>
            </a:pPr>
            <a:r>
              <a:rPr lang="en-US" altLang="en-US" b="1" dirty="0"/>
              <a:t>Don’t</a:t>
            </a:r>
          </a:p>
          <a:p>
            <a:pPr marL="0" indent="0">
              <a:lnSpc>
                <a:spcPct val="60000"/>
              </a:lnSpc>
              <a:buNone/>
            </a:pPr>
            <a:endParaRPr lang="en-US" altLang="en-US" b="1" dirty="0"/>
          </a:p>
          <a:p>
            <a:pPr>
              <a:lnSpc>
                <a:spcPct val="90000"/>
              </a:lnSpc>
              <a:spcAft>
                <a:spcPts val="1800"/>
              </a:spcAft>
            </a:pPr>
            <a:r>
              <a:rPr lang="en-US" altLang="en-US" sz="2800" dirty="0"/>
              <a:t>Dominate the discussion.</a:t>
            </a:r>
          </a:p>
          <a:p>
            <a:pPr>
              <a:lnSpc>
                <a:spcPct val="90000"/>
              </a:lnSpc>
              <a:spcAft>
                <a:spcPts val="1800"/>
              </a:spcAft>
            </a:pPr>
            <a:r>
              <a:rPr lang="en-US" altLang="en-US" sz="2800" dirty="0"/>
              <a:t>Bring pre-conceived, personal agendas.</a:t>
            </a:r>
          </a:p>
          <a:p>
            <a:pPr>
              <a:lnSpc>
                <a:spcPct val="90000"/>
              </a:lnSpc>
            </a:pPr>
            <a:r>
              <a:rPr lang="en-US" altLang="en-US" sz="2800" dirty="0"/>
              <a:t>Waste anybody’s time.</a:t>
            </a:r>
          </a:p>
          <a:p>
            <a:pPr marL="457200" lvl="1" indent="0">
              <a:lnSpc>
                <a:spcPct val="90000"/>
              </a:lnSpc>
              <a:buFontTx/>
              <a:buChar char="–"/>
            </a:pPr>
            <a:r>
              <a:rPr lang="en-US" altLang="en-US" sz="2400" dirty="0"/>
              <a:t>Start late.</a:t>
            </a:r>
          </a:p>
          <a:p>
            <a:pPr marL="457200" lvl="1" indent="0">
              <a:lnSpc>
                <a:spcPct val="90000"/>
              </a:lnSpc>
              <a:buFontTx/>
              <a:buChar char="–"/>
            </a:pPr>
            <a:r>
              <a:rPr lang="en-US" altLang="en-US" sz="2400" dirty="0"/>
              <a:t>Come unprepared.</a:t>
            </a:r>
          </a:p>
          <a:p>
            <a:pPr marL="457200" lvl="1" indent="0">
              <a:lnSpc>
                <a:spcPct val="90000"/>
              </a:lnSpc>
              <a:buFontTx/>
              <a:buChar char="–"/>
            </a:pPr>
            <a:endParaRPr lang="en-US" altLang="en-US" dirty="0"/>
          </a:p>
          <a:p>
            <a:pPr marL="457200" lvl="1" indent="0">
              <a:lnSpc>
                <a:spcPct val="90000"/>
              </a:lnSpc>
              <a:buFontTx/>
              <a:buChar char="–"/>
            </a:pPr>
            <a:endParaRPr lang="en-US" altLang="en-US" dirty="0"/>
          </a:p>
          <a:p>
            <a:pPr marL="457200" lvl="1" indent="0" algn="r">
              <a:lnSpc>
                <a:spcPct val="90000"/>
              </a:lnSpc>
              <a:buNone/>
            </a:pPr>
            <a:r>
              <a:rPr lang="en-US" altLang="en-US" sz="1200" dirty="0"/>
              <a:t>Bob Harris, CAE</a:t>
            </a:r>
          </a:p>
          <a:p>
            <a:pPr marL="457200" lvl="1" indent="0">
              <a:lnSpc>
                <a:spcPct val="90000"/>
              </a:lnSpc>
              <a:buFontTx/>
              <a:buChar char="–"/>
            </a:pPr>
            <a:endParaRPr lang="en-US" altLang="en-US" sz="2400" dirty="0"/>
          </a:p>
          <a:p>
            <a:pPr marL="457200" lvl="1" indent="0">
              <a:lnSpc>
                <a:spcPct val="90000"/>
              </a:lnSpc>
            </a:pPr>
            <a:endParaRPr lang="en-US" altLang="en-US" sz="2400" dirty="0"/>
          </a:p>
        </p:txBody>
      </p:sp>
    </p:spTree>
    <p:extLst>
      <p:ext uri="{BB962C8B-B14F-4D97-AF65-F5344CB8AC3E}">
        <p14:creationId xmlns:p14="http://schemas.microsoft.com/office/powerpoint/2010/main" val="1519440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MHCA Chair Role</a:t>
            </a:r>
          </a:p>
        </p:txBody>
      </p:sp>
      <p:sp>
        <p:nvSpPr>
          <p:cNvPr id="3" name="Content Placeholder 2"/>
          <p:cNvSpPr>
            <a:spLocks noGrp="1"/>
          </p:cNvSpPr>
          <p:nvPr>
            <p:ph idx="1"/>
          </p:nvPr>
        </p:nvSpPr>
        <p:spPr/>
        <p:txBody>
          <a:bodyPr>
            <a:normAutofit lnSpcReduction="10000"/>
          </a:bodyPr>
          <a:lstStyle/>
          <a:p>
            <a:r>
              <a:rPr lang="en-US" dirty="0"/>
              <a:t>Develop and monitor team work, coordinating with staff liaison </a:t>
            </a:r>
          </a:p>
          <a:p>
            <a:r>
              <a:rPr lang="en-US" dirty="0"/>
              <a:t>Facilitate meetings</a:t>
            </a:r>
          </a:p>
          <a:p>
            <a:r>
              <a:rPr lang="en-US" dirty="0"/>
              <a:t>Assign minute taker</a:t>
            </a:r>
          </a:p>
          <a:p>
            <a:r>
              <a:rPr lang="en-US" dirty="0"/>
              <a:t>Encourage and motivate team members</a:t>
            </a:r>
          </a:p>
          <a:p>
            <a:r>
              <a:rPr lang="en-US" b="1" dirty="0"/>
              <a:t>Make appropriate assignments within team</a:t>
            </a:r>
          </a:p>
          <a:p>
            <a:r>
              <a:rPr lang="en-US" dirty="0"/>
              <a:t>Communicate with Board Liaison and other Team Chairs, as applicable</a:t>
            </a:r>
          </a:p>
          <a:p>
            <a:r>
              <a:rPr lang="en-US" dirty="0"/>
              <a:t>Track follow-up activity</a:t>
            </a:r>
          </a:p>
          <a:p>
            <a:endParaRPr lang="en-US" dirty="0"/>
          </a:p>
          <a:p>
            <a:endParaRPr lang="en-US" dirty="0"/>
          </a:p>
        </p:txBody>
      </p:sp>
    </p:spTree>
    <p:extLst>
      <p:ext uri="{BB962C8B-B14F-4D97-AF65-F5344CB8AC3E}">
        <p14:creationId xmlns:p14="http://schemas.microsoft.com/office/powerpoint/2010/main" val="3382392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838200"/>
          </a:xfrm>
        </p:spPr>
        <p:txBody>
          <a:bodyPr/>
          <a:lstStyle/>
          <a:p>
            <a:r>
              <a:rPr lang="en-US" b="1" dirty="0"/>
              <a:t>Chair Responsibilities</a:t>
            </a:r>
          </a:p>
        </p:txBody>
      </p:sp>
      <p:sp>
        <p:nvSpPr>
          <p:cNvPr id="5" name="Content Placeholder 4"/>
          <p:cNvSpPr>
            <a:spLocks noGrp="1"/>
          </p:cNvSpPr>
          <p:nvPr>
            <p:ph idx="1"/>
          </p:nvPr>
        </p:nvSpPr>
        <p:spPr>
          <a:xfrm>
            <a:off x="457200" y="1143000"/>
            <a:ext cx="8229600" cy="4830763"/>
          </a:xfrm>
        </p:spPr>
        <p:txBody>
          <a:bodyPr>
            <a:normAutofit fontScale="92500" lnSpcReduction="10000"/>
          </a:bodyPr>
          <a:lstStyle/>
          <a:p>
            <a:r>
              <a:rPr lang="en-US" dirty="0"/>
              <a:t>Be familiar with Team Charge</a:t>
            </a:r>
          </a:p>
          <a:p>
            <a:r>
              <a:rPr lang="en-US" dirty="0"/>
              <a:t>Be familiar with Parliamentary Procedure</a:t>
            </a:r>
          </a:p>
          <a:p>
            <a:r>
              <a:rPr lang="en-US" dirty="0"/>
              <a:t>Be </a:t>
            </a:r>
            <a:r>
              <a:rPr lang="en-US" dirty="0" err="1"/>
              <a:t>planful</a:t>
            </a:r>
            <a:endParaRPr lang="en-US" dirty="0"/>
          </a:p>
          <a:p>
            <a:r>
              <a:rPr lang="en-US" dirty="0"/>
              <a:t>Be timely with communications</a:t>
            </a:r>
          </a:p>
          <a:p>
            <a:r>
              <a:rPr lang="en-US" dirty="0"/>
              <a:t>Draft agenda for staff review</a:t>
            </a:r>
          </a:p>
          <a:p>
            <a:pPr lvl="1"/>
            <a:r>
              <a:rPr lang="en-US" dirty="0"/>
              <a:t>Use current template</a:t>
            </a:r>
          </a:p>
          <a:p>
            <a:pPr lvl="1"/>
            <a:r>
              <a:rPr lang="en-US" dirty="0"/>
              <a:t>Include conference call information</a:t>
            </a:r>
          </a:p>
          <a:p>
            <a:pPr lvl="1"/>
            <a:r>
              <a:rPr lang="en-US" dirty="0"/>
              <a:t>Send one week in advance</a:t>
            </a:r>
          </a:p>
          <a:p>
            <a:r>
              <a:rPr lang="en-US" dirty="0"/>
              <a:t>Assign minute taker</a:t>
            </a:r>
          </a:p>
          <a:p>
            <a:r>
              <a:rPr lang="en-US" dirty="0"/>
              <a:t>Ask: “What would be helpful for members?”</a:t>
            </a:r>
          </a:p>
          <a:p>
            <a:endParaRPr lang="en-US" dirty="0"/>
          </a:p>
          <a:p>
            <a:pPr lvl="1"/>
            <a:endParaRPr lang="en-US" dirty="0"/>
          </a:p>
          <a:p>
            <a:pPr lvl="1"/>
            <a:endParaRPr lang="en-US"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Policies/Procedures</a:t>
            </a:r>
          </a:p>
        </p:txBody>
      </p:sp>
      <p:sp>
        <p:nvSpPr>
          <p:cNvPr id="3" name="Content Placeholder 2"/>
          <p:cNvSpPr>
            <a:spLocks noGrp="1"/>
          </p:cNvSpPr>
          <p:nvPr>
            <p:ph idx="1"/>
          </p:nvPr>
        </p:nvSpPr>
        <p:spPr>
          <a:xfrm>
            <a:off x="457200" y="1600200"/>
            <a:ext cx="8229600" cy="4373563"/>
          </a:xfrm>
        </p:spPr>
        <p:txBody>
          <a:bodyPr>
            <a:normAutofit/>
          </a:bodyPr>
          <a:lstStyle/>
          <a:p>
            <a:r>
              <a:rPr lang="en-US" sz="3600" dirty="0"/>
              <a:t>Team Protocol</a:t>
            </a:r>
          </a:p>
          <a:p>
            <a:r>
              <a:rPr lang="en-US" sz="3600" dirty="0"/>
              <a:t>Anti-Trust</a:t>
            </a:r>
          </a:p>
          <a:p>
            <a:pPr lvl="1"/>
            <a:r>
              <a:rPr lang="en-US" sz="3200" dirty="0"/>
              <a:t>Penalty = $10 million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body" idx="1"/>
          </p:nvPr>
        </p:nvSpPr>
        <p:spPr>
          <a:xfrm>
            <a:off x="457200" y="533400"/>
            <a:ext cx="8229600" cy="5440363"/>
          </a:xfrm>
        </p:spPr>
        <p:txBody>
          <a:bodyPr/>
          <a:lstStyle/>
          <a:p>
            <a:endParaRPr lang="en-US" altLang="en-US" dirty="0"/>
          </a:p>
        </p:txBody>
      </p:sp>
      <p:sp>
        <p:nvSpPr>
          <p:cNvPr id="193539" name="WordArt 3"/>
          <p:cNvSpPr>
            <a:spLocks noChangeArrowheads="1" noChangeShapeType="1" noTextEdit="1"/>
          </p:cNvSpPr>
          <p:nvPr/>
        </p:nvSpPr>
        <p:spPr bwMode="auto">
          <a:xfrm>
            <a:off x="1143000" y="762000"/>
            <a:ext cx="6477000" cy="449580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en-US" sz="4400" kern="10">
                <a:ln w="9525">
                  <a:solidFill>
                    <a:srgbClr val="000000"/>
                  </a:solidFill>
                  <a:round/>
                  <a:headEnd/>
                  <a:tailEnd/>
                </a:ln>
                <a:solidFill>
                  <a:srgbClr val="000000"/>
                </a:solidFill>
                <a:latin typeface="Arial Black" panose="020B0A04020102020204" pitchFamily="34" charset="0"/>
              </a:rPr>
              <a:t>Confidentiality</a:t>
            </a:r>
          </a:p>
        </p:txBody>
      </p:sp>
      <p:sp>
        <p:nvSpPr>
          <p:cNvPr id="193541" name="Text Box 5"/>
          <p:cNvSpPr txBox="1">
            <a:spLocks noChangeArrowheads="1"/>
          </p:cNvSpPr>
          <p:nvPr/>
        </p:nvSpPr>
        <p:spPr bwMode="auto">
          <a:xfrm>
            <a:off x="4267200" y="4267200"/>
            <a:ext cx="3962400" cy="2160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nSpc>
                <a:spcPct val="70000"/>
              </a:lnSpc>
              <a:spcBef>
                <a:spcPct val="50000"/>
              </a:spcBef>
              <a:buFont typeface="Arial" panose="020B0604020202020204" pitchFamily="34" charset="0"/>
              <a:buChar char="•"/>
            </a:pPr>
            <a:r>
              <a:rPr lang="en-US" altLang="en-US" sz="2400" dirty="0">
                <a:solidFill>
                  <a:srgbClr val="993300"/>
                </a:solidFill>
                <a:latin typeface="Times New Roman" panose="02020603050405020304" pitchFamily="18" charset="0"/>
              </a:rPr>
              <a:t>Maintain confidentiality.</a:t>
            </a:r>
          </a:p>
          <a:p>
            <a:pPr marL="342900" indent="-342900">
              <a:lnSpc>
                <a:spcPct val="70000"/>
              </a:lnSpc>
              <a:spcBef>
                <a:spcPct val="50000"/>
              </a:spcBef>
              <a:buFont typeface="Arial" panose="020B0604020202020204" pitchFamily="34" charset="0"/>
              <a:buChar char="•"/>
            </a:pPr>
            <a:r>
              <a:rPr lang="en-US" altLang="en-US" sz="2400" dirty="0">
                <a:solidFill>
                  <a:srgbClr val="993300"/>
                </a:solidFill>
                <a:latin typeface="Times New Roman" panose="02020603050405020304" pitchFamily="18" charset="0"/>
              </a:rPr>
              <a:t>Support work of the board and committee.</a:t>
            </a:r>
          </a:p>
          <a:p>
            <a:pPr marL="342900" indent="-342900">
              <a:lnSpc>
                <a:spcPct val="70000"/>
              </a:lnSpc>
              <a:spcBef>
                <a:spcPct val="50000"/>
              </a:spcBef>
              <a:buFont typeface="Arial" panose="020B0604020202020204" pitchFamily="34" charset="0"/>
              <a:buChar char="•"/>
            </a:pPr>
            <a:r>
              <a:rPr lang="en-US" altLang="en-US" sz="2400" dirty="0">
                <a:solidFill>
                  <a:srgbClr val="993300"/>
                </a:solidFill>
                <a:latin typeface="Times New Roman" panose="02020603050405020304" pitchFamily="18" charset="0"/>
              </a:rPr>
              <a:t>Avoid antitrust.</a:t>
            </a:r>
          </a:p>
          <a:p>
            <a:pPr algn="r">
              <a:lnSpc>
                <a:spcPct val="70000"/>
              </a:lnSpc>
              <a:spcBef>
                <a:spcPct val="50000"/>
              </a:spcBef>
            </a:pPr>
            <a:r>
              <a:rPr lang="en-US" altLang="en-US" sz="1200" dirty="0">
                <a:latin typeface="Times New Roman" panose="02020603050405020304" pitchFamily="18" charset="0"/>
              </a:rPr>
              <a:t>Bob Harris, CAE</a:t>
            </a:r>
          </a:p>
          <a:p>
            <a:pPr>
              <a:lnSpc>
                <a:spcPct val="70000"/>
              </a:lnSpc>
              <a:spcBef>
                <a:spcPct val="50000"/>
              </a:spcBef>
              <a:buFontTx/>
              <a:buChar char="•"/>
            </a:pPr>
            <a:endParaRPr lang="en-US" altLang="en-US" sz="2400" dirty="0">
              <a:solidFill>
                <a:srgbClr val="993300"/>
              </a:solidFill>
              <a:latin typeface="Times New Roman" panose="02020603050405020304" pitchFamily="18" charset="0"/>
            </a:endParaRPr>
          </a:p>
        </p:txBody>
      </p:sp>
    </p:spTree>
    <p:extLst>
      <p:ext uri="{BB962C8B-B14F-4D97-AF65-F5344CB8AC3E}">
        <p14:creationId xmlns:p14="http://schemas.microsoft.com/office/powerpoint/2010/main" val="24284847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Minute Taker</a:t>
            </a:r>
            <a:r>
              <a:rPr lang="en-US" dirty="0"/>
              <a:t>	</a:t>
            </a:r>
          </a:p>
        </p:txBody>
      </p:sp>
      <p:sp>
        <p:nvSpPr>
          <p:cNvPr id="3" name="Content Placeholder 2"/>
          <p:cNvSpPr>
            <a:spLocks noGrp="1"/>
          </p:cNvSpPr>
          <p:nvPr>
            <p:ph idx="1"/>
          </p:nvPr>
        </p:nvSpPr>
        <p:spPr/>
        <p:txBody>
          <a:bodyPr>
            <a:normAutofit/>
          </a:bodyPr>
          <a:lstStyle/>
          <a:p>
            <a:r>
              <a:rPr lang="en-US" dirty="0"/>
              <a:t>Minutes Template</a:t>
            </a:r>
          </a:p>
          <a:p>
            <a:pPr lvl="1"/>
            <a:r>
              <a:rPr lang="en-US" dirty="0"/>
              <a:t>Date, place</a:t>
            </a:r>
          </a:p>
          <a:p>
            <a:pPr lvl="1"/>
            <a:r>
              <a:rPr lang="en-US" dirty="0"/>
              <a:t>List attendees</a:t>
            </a:r>
          </a:p>
          <a:p>
            <a:pPr lvl="1"/>
            <a:r>
              <a:rPr lang="en-US" b="1" dirty="0"/>
              <a:t>Brief</a:t>
            </a:r>
            <a:r>
              <a:rPr lang="en-US" dirty="0"/>
              <a:t> overview of each agenda item, with minimal description if it provides valuable insight (historical purposes)</a:t>
            </a:r>
          </a:p>
          <a:p>
            <a:pPr lvl="1"/>
            <a:r>
              <a:rPr lang="en-US" dirty="0"/>
              <a:t>State motion exactly as worded</a:t>
            </a:r>
          </a:p>
          <a:p>
            <a:pPr lvl="1"/>
            <a:r>
              <a:rPr lang="en-US" b="1" dirty="0"/>
              <a:t>Do not include </a:t>
            </a:r>
            <a:r>
              <a:rPr lang="en-US" dirty="0"/>
              <a:t>who made motion</a:t>
            </a:r>
          </a:p>
          <a:p>
            <a:r>
              <a:rPr lang="en-US" dirty="0"/>
              <a:t>Send Minutes to Staff Liaison or Annie</a:t>
            </a:r>
          </a:p>
        </p:txBody>
      </p:sp>
    </p:spTree>
    <p:extLst>
      <p:ext uri="{BB962C8B-B14F-4D97-AF65-F5344CB8AC3E}">
        <p14:creationId xmlns:p14="http://schemas.microsoft.com/office/powerpoint/2010/main" val="633418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ltLang="en-US" b="1" dirty="0"/>
              <a:t>Making Proposals</a:t>
            </a:r>
          </a:p>
        </p:txBody>
      </p:sp>
      <p:sp>
        <p:nvSpPr>
          <p:cNvPr id="137219" name="Rectangle 3"/>
          <p:cNvSpPr>
            <a:spLocks noGrp="1" noChangeArrowheads="1"/>
          </p:cNvSpPr>
          <p:nvPr>
            <p:ph type="body" idx="1"/>
          </p:nvPr>
        </p:nvSpPr>
        <p:spPr>
          <a:xfrm>
            <a:off x="457200" y="1143000"/>
            <a:ext cx="8229600" cy="4830763"/>
          </a:xfrm>
        </p:spPr>
        <p:txBody>
          <a:bodyPr>
            <a:normAutofit fontScale="92500" lnSpcReduction="10000"/>
          </a:bodyPr>
          <a:lstStyle/>
          <a:p>
            <a:pPr>
              <a:lnSpc>
                <a:spcPct val="90000"/>
              </a:lnSpc>
            </a:pPr>
            <a:endParaRPr lang="en-US" altLang="en-US" sz="3600" dirty="0"/>
          </a:p>
          <a:p>
            <a:pPr>
              <a:lnSpc>
                <a:spcPct val="90000"/>
              </a:lnSpc>
            </a:pPr>
            <a:r>
              <a:rPr lang="en-US" altLang="en-US" sz="3600" b="1" dirty="0"/>
              <a:t>Recommendation</a:t>
            </a:r>
            <a:r>
              <a:rPr lang="en-US" altLang="en-US" sz="3600" dirty="0"/>
              <a:t> – Committee recommendation to the board when it involves policy or financial resource (staff or dollars). </a:t>
            </a:r>
            <a:r>
              <a:rPr lang="en-US" altLang="en-US" sz="3600" i="1" dirty="0"/>
              <a:t>Not everything has to go to the board.</a:t>
            </a:r>
          </a:p>
          <a:p>
            <a:pPr>
              <a:lnSpc>
                <a:spcPct val="90000"/>
              </a:lnSpc>
            </a:pPr>
            <a:endParaRPr lang="en-US" altLang="en-US" sz="3600" dirty="0"/>
          </a:p>
          <a:p>
            <a:pPr>
              <a:lnSpc>
                <a:spcPct val="90000"/>
              </a:lnSpc>
            </a:pPr>
            <a:r>
              <a:rPr lang="en-US" altLang="en-US" sz="3600" b="1" dirty="0"/>
              <a:t>Action</a:t>
            </a:r>
            <a:r>
              <a:rPr lang="en-US" altLang="en-US" sz="3600" dirty="0"/>
              <a:t> </a:t>
            </a:r>
            <a:r>
              <a:rPr lang="en-US" altLang="en-US" sz="3600" b="1" dirty="0"/>
              <a:t>Item</a:t>
            </a:r>
            <a:r>
              <a:rPr lang="en-US" altLang="en-US" sz="3600" dirty="0"/>
              <a:t> – Program, idea, suggestion to staff that can be undertaken without policy or financial adjustment.</a:t>
            </a:r>
          </a:p>
          <a:p>
            <a:pPr marL="0" indent="0" algn="r">
              <a:lnSpc>
                <a:spcPct val="90000"/>
              </a:lnSpc>
              <a:buNone/>
            </a:pPr>
            <a:r>
              <a:rPr lang="en-US" altLang="en-US" sz="1300" dirty="0"/>
              <a:t>Bob Harris, CAE</a:t>
            </a:r>
          </a:p>
        </p:txBody>
      </p:sp>
    </p:spTree>
    <p:extLst>
      <p:ext uri="{BB962C8B-B14F-4D97-AF65-F5344CB8AC3E}">
        <p14:creationId xmlns:p14="http://schemas.microsoft.com/office/powerpoint/2010/main" val="24596593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ltLang="en-US" b="1" dirty="0"/>
              <a:t>Committee “Filter”</a:t>
            </a:r>
          </a:p>
        </p:txBody>
      </p:sp>
      <p:sp>
        <p:nvSpPr>
          <p:cNvPr id="87043" name="Rectangle 3"/>
          <p:cNvSpPr>
            <a:spLocks noGrp="1" noChangeArrowheads="1"/>
          </p:cNvSpPr>
          <p:nvPr>
            <p:ph type="body" idx="1"/>
          </p:nvPr>
        </p:nvSpPr>
        <p:spPr/>
        <p:txBody>
          <a:bodyPr>
            <a:normAutofit/>
          </a:bodyPr>
          <a:lstStyle/>
          <a:p>
            <a:r>
              <a:rPr lang="en-US" altLang="en-US" sz="4800" dirty="0"/>
              <a:t>Apply the filter to ensure the recommendation is favorably viewed by the board (</a:t>
            </a:r>
            <a:r>
              <a:rPr lang="en-US" altLang="en-US" sz="4800" u="sng" dirty="0"/>
              <a:t>six standards):</a:t>
            </a:r>
          </a:p>
          <a:p>
            <a:pPr marL="0" indent="0">
              <a:buNone/>
            </a:pPr>
            <a:endParaRPr lang="en-US" altLang="en-US" sz="4800" dirty="0"/>
          </a:p>
          <a:p>
            <a:pPr marL="0" indent="0" algn="r">
              <a:buNone/>
            </a:pPr>
            <a:r>
              <a:rPr lang="en-US" altLang="en-US" sz="1200" dirty="0"/>
              <a:t>Bob Harris, CAE</a:t>
            </a:r>
          </a:p>
          <a:p>
            <a:endParaRPr lang="en-US" altLang="en-US" sz="4800" dirty="0"/>
          </a:p>
        </p:txBody>
      </p:sp>
      <p:pic>
        <p:nvPicPr>
          <p:cNvPr id="87047" name="Picture 7" descr="funnel">
            <a:hlinkClick r:id="rId2"/>
          </p:cNvPr>
          <p:cNvPicPr>
            <a:picLocks noChangeAspect="1" noChangeArrowheads="1"/>
          </p:cNvPicPr>
          <p:nvPr/>
        </p:nvPicPr>
        <p:blipFill>
          <a:blip r:embed="rId3">
            <a:clrChange>
              <a:clrFrom>
                <a:srgbClr val="FFFFFF"/>
              </a:clrFrom>
              <a:clrTo>
                <a:srgbClr val="FFFFFF">
                  <a:alpha val="0"/>
                </a:srgbClr>
              </a:clrTo>
            </a:clrChange>
            <a:lum contrast="12000"/>
            <a:extLst>
              <a:ext uri="{28A0092B-C50C-407E-A947-70E740481C1C}">
                <a14:useLocalDpi xmlns:a14="http://schemas.microsoft.com/office/drawing/2010/main" val="0"/>
              </a:ext>
            </a:extLst>
          </a:blip>
          <a:srcRect/>
          <a:stretch>
            <a:fillRect/>
          </a:stretch>
        </p:blipFill>
        <p:spPr bwMode="auto">
          <a:xfrm>
            <a:off x="4724400" y="3810000"/>
            <a:ext cx="23622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4049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b="1" dirty="0"/>
              <a:t>Committee “Filter”</a:t>
            </a:r>
          </a:p>
        </p:txBody>
      </p:sp>
      <p:sp>
        <p:nvSpPr>
          <p:cNvPr id="84995" name="Rectangle 3"/>
          <p:cNvSpPr>
            <a:spLocks noGrp="1" noChangeArrowheads="1"/>
          </p:cNvSpPr>
          <p:nvPr>
            <p:ph type="body" idx="1"/>
          </p:nvPr>
        </p:nvSpPr>
        <p:spPr>
          <a:xfrm>
            <a:off x="457200" y="1431925"/>
            <a:ext cx="8229600" cy="4541838"/>
          </a:xfrm>
        </p:spPr>
        <p:txBody>
          <a:bodyPr/>
          <a:lstStyle/>
          <a:p>
            <a:pPr marL="762000" indent="-762000">
              <a:buFont typeface="Wingdings" panose="05000000000000000000" pitchFamily="2" charset="2"/>
              <a:buAutoNum type="arabicPeriod"/>
            </a:pPr>
            <a:r>
              <a:rPr lang="en-US" altLang="en-US" dirty="0"/>
              <a:t>Is it within the assignment, scope, purpose of the committee?</a:t>
            </a:r>
          </a:p>
          <a:p>
            <a:pPr marL="762000" indent="-762000">
              <a:buFont typeface="Wingdings" panose="05000000000000000000" pitchFamily="2" charset="2"/>
              <a:buAutoNum type="arabicPeriod"/>
            </a:pPr>
            <a:r>
              <a:rPr lang="en-US" altLang="en-US" dirty="0"/>
              <a:t>Does it advance the purpose, vision, mission and strategic goals?</a:t>
            </a:r>
          </a:p>
          <a:p>
            <a:pPr marL="762000" indent="-762000">
              <a:buFont typeface="Wingdings" panose="05000000000000000000" pitchFamily="2" charset="2"/>
              <a:buAutoNum type="arabicPeriod"/>
            </a:pPr>
            <a:r>
              <a:rPr lang="en-US" altLang="en-US" dirty="0"/>
              <a:t>Does it best serve the members?</a:t>
            </a:r>
          </a:p>
          <a:p>
            <a:pPr marL="762000" indent="-762000">
              <a:buFont typeface="Wingdings" panose="05000000000000000000" pitchFamily="2" charset="2"/>
              <a:buAutoNum type="arabicPeriod"/>
            </a:pPr>
            <a:endParaRPr lang="en-US" altLang="en-US" dirty="0"/>
          </a:p>
          <a:p>
            <a:pPr marL="762000" indent="-762000">
              <a:buFont typeface="Wingdings" panose="05000000000000000000" pitchFamily="2" charset="2"/>
              <a:buAutoNum type="arabicPeriod"/>
            </a:pPr>
            <a:endParaRPr lang="en-US" altLang="en-US" dirty="0"/>
          </a:p>
          <a:p>
            <a:pPr marL="0" indent="0" algn="r">
              <a:buNone/>
            </a:pPr>
            <a:r>
              <a:rPr lang="en-US" altLang="en-US" sz="1200" dirty="0"/>
              <a:t>Bob Harris, CAE</a:t>
            </a:r>
          </a:p>
          <a:p>
            <a:pPr marL="762000" indent="-762000">
              <a:buFont typeface="Wingdings" panose="05000000000000000000" pitchFamily="2" charset="2"/>
              <a:buAutoNum type="arabicPeriod"/>
            </a:pPr>
            <a:endParaRPr lang="en-US" altLang="en-US" dirty="0"/>
          </a:p>
        </p:txBody>
      </p:sp>
      <p:pic>
        <p:nvPicPr>
          <p:cNvPr id="84997" name="Picture 5" descr="funnel">
            <a:hlinkClick r:id="rId2"/>
          </p:cNvPr>
          <p:cNvPicPr>
            <a:picLocks noChangeAspect="1" noChangeArrowheads="1"/>
          </p:cNvPicPr>
          <p:nvPr/>
        </p:nvPicPr>
        <p:blipFill>
          <a:blip r:embed="rId3">
            <a:clrChange>
              <a:clrFrom>
                <a:srgbClr val="FFFFFF"/>
              </a:clrFrom>
              <a:clrTo>
                <a:srgbClr val="FFFFFF">
                  <a:alpha val="0"/>
                </a:srgbClr>
              </a:clrTo>
            </a:clrChange>
            <a:lum contrast="12000"/>
            <a:extLst>
              <a:ext uri="{28A0092B-C50C-407E-A947-70E740481C1C}">
                <a14:useLocalDpi xmlns:a14="http://schemas.microsoft.com/office/drawing/2010/main" val="0"/>
              </a:ext>
            </a:extLst>
          </a:blip>
          <a:srcRect/>
          <a:stretch>
            <a:fillRect/>
          </a:stretch>
        </p:blipFill>
        <p:spPr bwMode="auto">
          <a:xfrm>
            <a:off x="685800" y="4800600"/>
            <a:ext cx="16002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6916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499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4995">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499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4995">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499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4995">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499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84995">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en-US" b="1" dirty="0"/>
              <a:t>Committee “Filter”</a:t>
            </a:r>
          </a:p>
        </p:txBody>
      </p:sp>
      <p:sp>
        <p:nvSpPr>
          <p:cNvPr id="88067" name="Rectangle 3"/>
          <p:cNvSpPr>
            <a:spLocks noGrp="1" noChangeArrowheads="1"/>
          </p:cNvSpPr>
          <p:nvPr>
            <p:ph type="body" idx="1"/>
          </p:nvPr>
        </p:nvSpPr>
        <p:spPr>
          <a:xfrm>
            <a:off x="457200" y="1752600"/>
            <a:ext cx="8229600" cy="4221163"/>
          </a:xfrm>
        </p:spPr>
        <p:txBody>
          <a:bodyPr>
            <a:normAutofit lnSpcReduction="10000"/>
          </a:bodyPr>
          <a:lstStyle/>
          <a:p>
            <a:pPr marL="825500" indent="-825500">
              <a:lnSpc>
                <a:spcPct val="120000"/>
              </a:lnSpc>
              <a:buFont typeface="Wingdings" panose="05000000000000000000" pitchFamily="2" charset="2"/>
              <a:buAutoNum type="arabicPeriod" startAt="4"/>
            </a:pPr>
            <a:r>
              <a:rPr lang="en-US" altLang="en-US" sz="3600" dirty="0"/>
              <a:t>Consistent with </a:t>
            </a:r>
            <a:r>
              <a:rPr lang="en-US" altLang="en-US" sz="3600" u="sng" dirty="0"/>
              <a:t>governing documents</a:t>
            </a:r>
            <a:r>
              <a:rPr lang="en-US" altLang="en-US" sz="3600" dirty="0"/>
              <a:t>?</a:t>
            </a:r>
            <a:endParaRPr lang="en-US" altLang="en-US" sz="3600" i="1" dirty="0"/>
          </a:p>
          <a:p>
            <a:pPr marL="825500" indent="-825500">
              <a:lnSpc>
                <a:spcPct val="120000"/>
              </a:lnSpc>
              <a:buFont typeface="Wingdings" panose="05000000000000000000" pitchFamily="2" charset="2"/>
              <a:buAutoNum type="arabicPeriod" startAt="4"/>
            </a:pPr>
            <a:r>
              <a:rPr lang="en-US" altLang="en-US" sz="3600" dirty="0"/>
              <a:t>Had input of </a:t>
            </a:r>
            <a:r>
              <a:rPr lang="en-US" altLang="en-US" sz="3600" u="sng" dirty="0"/>
              <a:t>board liaison and staff liaison?</a:t>
            </a:r>
          </a:p>
          <a:p>
            <a:pPr marL="825500" indent="-825500">
              <a:lnSpc>
                <a:spcPct val="120000"/>
              </a:lnSpc>
              <a:buFont typeface="Wingdings" panose="05000000000000000000" pitchFamily="2" charset="2"/>
              <a:buAutoNum type="arabicPeriod" startAt="4"/>
            </a:pPr>
            <a:r>
              <a:rPr lang="en-US" altLang="en-US" sz="3600" dirty="0"/>
              <a:t>Will it be </a:t>
            </a:r>
            <a:r>
              <a:rPr lang="en-US" altLang="en-US" sz="3600" u="sng" dirty="0"/>
              <a:t>understood by the board</a:t>
            </a:r>
            <a:r>
              <a:rPr lang="en-US" altLang="en-US" sz="3600" dirty="0"/>
              <a:t>? </a:t>
            </a:r>
            <a:r>
              <a:rPr lang="en-US" altLang="en-US" sz="3600" i="1" dirty="0"/>
              <a:t>(format, graphics, outcomes, ROI)</a:t>
            </a:r>
          </a:p>
          <a:p>
            <a:pPr marL="0" indent="0" algn="r">
              <a:lnSpc>
                <a:spcPct val="120000"/>
              </a:lnSpc>
              <a:buNone/>
            </a:pPr>
            <a:endParaRPr lang="en-US" altLang="en-US" sz="1200" dirty="0"/>
          </a:p>
          <a:p>
            <a:pPr marL="0" indent="0" algn="r">
              <a:lnSpc>
                <a:spcPct val="120000"/>
              </a:lnSpc>
              <a:buNone/>
            </a:pPr>
            <a:endParaRPr lang="en-US" altLang="en-US" sz="1200" dirty="0"/>
          </a:p>
          <a:p>
            <a:pPr marL="0" indent="0" algn="r">
              <a:lnSpc>
                <a:spcPct val="120000"/>
              </a:lnSpc>
              <a:buNone/>
            </a:pPr>
            <a:r>
              <a:rPr lang="en-US" altLang="en-US" sz="1200" dirty="0"/>
              <a:t>Bob Harris, CAE</a:t>
            </a:r>
          </a:p>
          <a:p>
            <a:pPr marL="825500" indent="-825500">
              <a:lnSpc>
                <a:spcPct val="120000"/>
              </a:lnSpc>
              <a:buFont typeface="Wingdings" panose="05000000000000000000" pitchFamily="2" charset="2"/>
              <a:buAutoNum type="arabicPeriod" startAt="4"/>
            </a:pPr>
            <a:endParaRPr lang="en-US" altLang="en-US" sz="3600" i="1" dirty="0"/>
          </a:p>
        </p:txBody>
      </p:sp>
      <p:pic>
        <p:nvPicPr>
          <p:cNvPr id="88068" name="Picture 4" descr="funnel">
            <a:hlinkClick r:id="rId2"/>
          </p:cNvPr>
          <p:cNvPicPr>
            <a:picLocks noChangeAspect="1" noChangeArrowheads="1"/>
          </p:cNvPicPr>
          <p:nvPr/>
        </p:nvPicPr>
        <p:blipFill>
          <a:blip r:embed="rId3">
            <a:clrChange>
              <a:clrFrom>
                <a:srgbClr val="FFFFFF"/>
              </a:clrFrom>
              <a:clrTo>
                <a:srgbClr val="FFFFFF">
                  <a:alpha val="0"/>
                </a:srgbClr>
              </a:clrTo>
            </a:clrChange>
            <a:lum contrast="12000"/>
            <a:extLst>
              <a:ext uri="{28A0092B-C50C-407E-A947-70E740481C1C}">
                <a14:useLocalDpi xmlns:a14="http://schemas.microsoft.com/office/drawing/2010/main" val="0"/>
              </a:ext>
            </a:extLst>
          </a:blip>
          <a:srcRect/>
          <a:stretch>
            <a:fillRect/>
          </a:stretch>
        </p:blipFill>
        <p:spPr bwMode="auto">
          <a:xfrm>
            <a:off x="7467600" y="533400"/>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0662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8067">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8067">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06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8067">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06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88067">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b="1" dirty="0"/>
              <a:t>OFFICERS</a:t>
            </a:r>
          </a:p>
          <a:p>
            <a:r>
              <a:rPr lang="en-US" dirty="0"/>
              <a:t>Jay Jones, Chair	</a:t>
            </a:r>
          </a:p>
          <a:p>
            <a:r>
              <a:rPr lang="en-US" dirty="0"/>
              <a:t>Kim Olson, Vice Chair</a:t>
            </a:r>
          </a:p>
          <a:p>
            <a:r>
              <a:rPr lang="en-US" dirty="0"/>
              <a:t>Austin </a:t>
            </a:r>
            <a:r>
              <a:rPr lang="en-US" dirty="0" err="1"/>
              <a:t>Figge</a:t>
            </a:r>
            <a:r>
              <a:rPr lang="en-US" dirty="0"/>
              <a:t>, Treasurer</a:t>
            </a:r>
          </a:p>
          <a:p>
            <a:r>
              <a:rPr lang="en-US" dirty="0"/>
              <a:t>Jan Usset, Past Chair</a:t>
            </a:r>
          </a:p>
          <a:p>
            <a:endParaRPr lang="en-US" dirty="0"/>
          </a:p>
        </p:txBody>
      </p:sp>
      <p:sp>
        <p:nvSpPr>
          <p:cNvPr id="9" name="Content Placeholder 8"/>
          <p:cNvSpPr>
            <a:spLocks noGrp="1"/>
          </p:cNvSpPr>
          <p:nvPr>
            <p:ph sz="half" idx="2"/>
          </p:nvPr>
        </p:nvSpPr>
        <p:spPr/>
        <p:txBody>
          <a:bodyPr/>
          <a:lstStyle/>
          <a:p>
            <a:pPr marL="0" indent="0">
              <a:buNone/>
            </a:pPr>
            <a:r>
              <a:rPr lang="en-US" b="1" dirty="0"/>
              <a:t>DIRECTORS</a:t>
            </a:r>
          </a:p>
          <a:p>
            <a:r>
              <a:rPr lang="en-US" dirty="0"/>
              <a:t>Denise </a:t>
            </a:r>
            <a:r>
              <a:rPr lang="en-US" dirty="0" err="1"/>
              <a:t>Edgett</a:t>
            </a:r>
            <a:endParaRPr lang="en-US" dirty="0"/>
          </a:p>
          <a:p>
            <a:r>
              <a:rPr lang="en-US" dirty="0"/>
              <a:t>Lisa Fowler</a:t>
            </a:r>
          </a:p>
          <a:p>
            <a:r>
              <a:rPr lang="en-US" dirty="0"/>
              <a:t>Linda </a:t>
            </a:r>
            <a:r>
              <a:rPr lang="en-US" dirty="0" err="1"/>
              <a:t>Hespe</a:t>
            </a:r>
            <a:endParaRPr lang="en-US" dirty="0"/>
          </a:p>
          <a:p>
            <a:r>
              <a:rPr lang="en-US" dirty="0"/>
              <a:t>Susan Morgan</a:t>
            </a:r>
          </a:p>
          <a:p>
            <a:r>
              <a:rPr lang="en-US" dirty="0"/>
              <a:t>Andrea Jung</a:t>
            </a:r>
          </a:p>
          <a:p>
            <a:endParaRPr lang="en-US" dirty="0"/>
          </a:p>
          <a:p>
            <a:endParaRPr lang="en-US" dirty="0"/>
          </a:p>
        </p:txBody>
      </p:sp>
      <p:sp>
        <p:nvSpPr>
          <p:cNvPr id="2" name="Title 1"/>
          <p:cNvSpPr>
            <a:spLocks noGrp="1"/>
          </p:cNvSpPr>
          <p:nvPr>
            <p:ph type="title"/>
          </p:nvPr>
        </p:nvSpPr>
        <p:spPr/>
        <p:txBody>
          <a:bodyPr/>
          <a:lstStyle/>
          <a:p>
            <a:r>
              <a:rPr lang="en-US" b="1" dirty="0"/>
              <a:t>Board of Directors</a:t>
            </a:r>
          </a:p>
        </p:txBody>
      </p:sp>
    </p:spTree>
    <p:extLst>
      <p:ext uri="{BB962C8B-B14F-4D97-AF65-F5344CB8AC3E}">
        <p14:creationId xmlns:p14="http://schemas.microsoft.com/office/powerpoint/2010/main" val="28239749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4267200" y="1295401"/>
            <a:ext cx="4419600" cy="4648200"/>
          </a:xfrm>
        </p:spPr>
        <p:txBody>
          <a:bodyPr/>
          <a:lstStyle/>
          <a:p>
            <a:pPr>
              <a:lnSpc>
                <a:spcPct val="90000"/>
              </a:lnSpc>
              <a:spcBef>
                <a:spcPct val="50000"/>
              </a:spcBef>
              <a:buFontTx/>
              <a:buChar char="•"/>
            </a:pPr>
            <a:r>
              <a:rPr lang="en-US" dirty="0"/>
              <a:t>Clear Purpose</a:t>
            </a:r>
          </a:p>
          <a:p>
            <a:pPr>
              <a:lnSpc>
                <a:spcPct val="90000"/>
              </a:lnSpc>
              <a:spcBef>
                <a:spcPct val="50000"/>
              </a:spcBef>
              <a:buFontTx/>
              <a:buChar char="•"/>
            </a:pPr>
            <a:r>
              <a:rPr lang="en-US" dirty="0"/>
              <a:t>Fit within the Mission Statement</a:t>
            </a:r>
          </a:p>
          <a:p>
            <a:pPr>
              <a:lnSpc>
                <a:spcPct val="90000"/>
              </a:lnSpc>
              <a:spcBef>
                <a:spcPct val="50000"/>
              </a:spcBef>
              <a:buFontTx/>
              <a:buChar char="•"/>
            </a:pPr>
            <a:r>
              <a:rPr lang="en-US" dirty="0"/>
              <a:t>Advances the Board’s Strategic Goals</a:t>
            </a:r>
          </a:p>
          <a:p>
            <a:pPr>
              <a:lnSpc>
                <a:spcPct val="90000"/>
              </a:lnSpc>
              <a:spcBef>
                <a:spcPct val="50000"/>
              </a:spcBef>
              <a:buFontTx/>
              <a:buChar char="•"/>
            </a:pPr>
            <a:r>
              <a:rPr lang="en-US" dirty="0"/>
              <a:t>Meetings are Efficient</a:t>
            </a:r>
          </a:p>
          <a:p>
            <a:pPr>
              <a:lnSpc>
                <a:spcPct val="90000"/>
              </a:lnSpc>
              <a:spcBef>
                <a:spcPct val="50000"/>
              </a:spcBef>
              <a:buFontTx/>
              <a:buChar char="•"/>
            </a:pPr>
            <a:r>
              <a:rPr lang="en-US" dirty="0"/>
              <a:t>Member Value</a:t>
            </a:r>
          </a:p>
          <a:p>
            <a:endParaRPr lang="en-US" dirty="0"/>
          </a:p>
        </p:txBody>
      </p:sp>
      <p:sp>
        <p:nvSpPr>
          <p:cNvPr id="6" name="Title 5"/>
          <p:cNvSpPr>
            <a:spLocks noGrp="1"/>
          </p:cNvSpPr>
          <p:nvPr>
            <p:ph type="title"/>
          </p:nvPr>
        </p:nvSpPr>
        <p:spPr/>
        <p:txBody>
          <a:bodyPr/>
          <a:lstStyle/>
          <a:p>
            <a:r>
              <a:rPr lang="en-US" b="1" dirty="0"/>
              <a:t>Effective Team Meetings</a:t>
            </a:r>
          </a:p>
        </p:txBody>
      </p:sp>
      <p:pic>
        <p:nvPicPr>
          <p:cNvPr id="9"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533400" y="1295400"/>
            <a:ext cx="3454743" cy="4648200"/>
          </a:xfrm>
          <a:prstGeom prst="rect">
            <a:avLst/>
          </a:prstGeom>
          <a:noFill/>
          <a:ln w="5715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72075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57200" y="0"/>
            <a:ext cx="8229600" cy="990600"/>
          </a:xfrm>
        </p:spPr>
        <p:txBody>
          <a:bodyPr/>
          <a:lstStyle/>
          <a:p>
            <a:r>
              <a:rPr lang="en-US" altLang="en-US" b="1" dirty="0"/>
              <a:t>Staff Liaison Role</a:t>
            </a:r>
          </a:p>
        </p:txBody>
      </p:sp>
      <p:sp>
        <p:nvSpPr>
          <p:cNvPr id="160771" name="Rectangle 3"/>
          <p:cNvSpPr>
            <a:spLocks noGrp="1" noChangeArrowheads="1"/>
          </p:cNvSpPr>
          <p:nvPr>
            <p:ph type="body" sz="half" idx="1"/>
          </p:nvPr>
        </p:nvSpPr>
        <p:spPr>
          <a:xfrm>
            <a:off x="304800" y="1219200"/>
            <a:ext cx="4191000" cy="5257800"/>
          </a:xfrm>
        </p:spPr>
        <p:txBody>
          <a:bodyPr/>
          <a:lstStyle/>
          <a:p>
            <a:pPr marL="0" indent="0">
              <a:lnSpc>
                <a:spcPct val="80000"/>
              </a:lnSpc>
              <a:buNone/>
            </a:pPr>
            <a:r>
              <a:rPr lang="en-US" altLang="en-US" sz="2800" b="1" dirty="0"/>
              <a:t>Do…</a:t>
            </a:r>
          </a:p>
          <a:p>
            <a:pPr marL="0" indent="0">
              <a:lnSpc>
                <a:spcPct val="80000"/>
              </a:lnSpc>
              <a:buNone/>
            </a:pPr>
            <a:endParaRPr lang="en-US" altLang="en-US" sz="2800" dirty="0"/>
          </a:p>
          <a:p>
            <a:pPr>
              <a:lnSpc>
                <a:spcPct val="80000"/>
              </a:lnSpc>
              <a:spcAft>
                <a:spcPts val="1800"/>
              </a:spcAft>
            </a:pPr>
            <a:r>
              <a:rPr lang="en-US" altLang="en-US" sz="2800" dirty="0"/>
              <a:t>Treat like a professional and valued resource.</a:t>
            </a:r>
          </a:p>
          <a:p>
            <a:pPr>
              <a:lnSpc>
                <a:spcPct val="80000"/>
              </a:lnSpc>
              <a:spcAft>
                <a:spcPts val="1800"/>
              </a:spcAft>
            </a:pPr>
            <a:r>
              <a:rPr lang="en-US" altLang="en-US" sz="2800" dirty="0"/>
              <a:t>Interface with other committees.</a:t>
            </a:r>
          </a:p>
          <a:p>
            <a:pPr>
              <a:lnSpc>
                <a:spcPct val="80000"/>
              </a:lnSpc>
              <a:spcAft>
                <a:spcPts val="1800"/>
              </a:spcAft>
            </a:pPr>
            <a:r>
              <a:rPr lang="en-US" altLang="en-US" sz="2800" dirty="0"/>
              <a:t>Give good direction.</a:t>
            </a:r>
          </a:p>
          <a:p>
            <a:pPr>
              <a:lnSpc>
                <a:spcPct val="80000"/>
              </a:lnSpc>
              <a:spcAft>
                <a:spcPts val="1800"/>
              </a:spcAft>
            </a:pPr>
            <a:r>
              <a:rPr lang="en-US" altLang="en-US" sz="2800" dirty="0"/>
              <a:t>Logistics resource.</a:t>
            </a:r>
          </a:p>
        </p:txBody>
      </p:sp>
      <p:sp>
        <p:nvSpPr>
          <p:cNvPr id="160772" name="Rectangle 4"/>
          <p:cNvSpPr>
            <a:spLocks noGrp="1" noChangeArrowheads="1"/>
          </p:cNvSpPr>
          <p:nvPr>
            <p:ph type="body" sz="half" idx="2"/>
          </p:nvPr>
        </p:nvSpPr>
        <p:spPr>
          <a:xfrm>
            <a:off x="4648200" y="1219200"/>
            <a:ext cx="4495800" cy="5257800"/>
          </a:xfrm>
        </p:spPr>
        <p:txBody>
          <a:bodyPr/>
          <a:lstStyle/>
          <a:p>
            <a:pPr marL="0" indent="0">
              <a:lnSpc>
                <a:spcPct val="80000"/>
              </a:lnSpc>
              <a:buNone/>
            </a:pPr>
            <a:r>
              <a:rPr lang="en-US" altLang="en-US" b="1" dirty="0"/>
              <a:t>Don’t…</a:t>
            </a:r>
          </a:p>
          <a:p>
            <a:pPr marL="0" indent="0">
              <a:lnSpc>
                <a:spcPct val="80000"/>
              </a:lnSpc>
            </a:pPr>
            <a:endParaRPr lang="en-US" altLang="en-US" dirty="0"/>
          </a:p>
          <a:p>
            <a:pPr>
              <a:lnSpc>
                <a:spcPct val="80000"/>
              </a:lnSpc>
              <a:spcAft>
                <a:spcPts val="1800"/>
              </a:spcAft>
            </a:pPr>
            <a:r>
              <a:rPr lang="en-US" altLang="en-US" dirty="0"/>
              <a:t>Mistreat – make your secretary.</a:t>
            </a:r>
          </a:p>
          <a:p>
            <a:pPr>
              <a:lnSpc>
                <a:spcPct val="80000"/>
              </a:lnSpc>
              <a:spcAft>
                <a:spcPts val="1800"/>
              </a:spcAft>
            </a:pPr>
            <a:r>
              <a:rPr lang="en-US" altLang="en-US" dirty="0"/>
              <a:t>Make staff the fall-guy.</a:t>
            </a:r>
          </a:p>
          <a:p>
            <a:pPr>
              <a:lnSpc>
                <a:spcPct val="80000"/>
              </a:lnSpc>
              <a:spcAft>
                <a:spcPts val="1800"/>
              </a:spcAft>
            </a:pPr>
            <a:r>
              <a:rPr lang="en-US" altLang="en-US" dirty="0"/>
              <a:t>Fail to communicate.</a:t>
            </a:r>
          </a:p>
          <a:p>
            <a:pPr>
              <a:lnSpc>
                <a:spcPct val="80000"/>
              </a:lnSpc>
              <a:spcAft>
                <a:spcPts val="1800"/>
              </a:spcAft>
            </a:pPr>
            <a:r>
              <a:rPr lang="en-US" altLang="en-US" dirty="0"/>
              <a:t>Ignore calls and deadlines.</a:t>
            </a:r>
          </a:p>
          <a:p>
            <a:pPr marL="0" indent="0">
              <a:lnSpc>
                <a:spcPct val="80000"/>
              </a:lnSpc>
              <a:buFontTx/>
              <a:buChar char="•"/>
            </a:pPr>
            <a:endParaRPr lang="en-US" altLang="en-US" dirty="0"/>
          </a:p>
          <a:p>
            <a:pPr marL="0" indent="0" algn="r">
              <a:lnSpc>
                <a:spcPct val="80000"/>
              </a:lnSpc>
              <a:buNone/>
            </a:pPr>
            <a:r>
              <a:rPr lang="en-US" altLang="en-US" sz="1200" dirty="0"/>
              <a:t>Bob Harris, CAE</a:t>
            </a:r>
          </a:p>
        </p:txBody>
      </p:sp>
    </p:spTree>
    <p:extLst>
      <p:ext uri="{BB962C8B-B14F-4D97-AF65-F5344CB8AC3E}">
        <p14:creationId xmlns:p14="http://schemas.microsoft.com/office/powerpoint/2010/main" val="7865795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Staff Liaison</a:t>
            </a:r>
          </a:p>
        </p:txBody>
      </p:sp>
      <p:sp>
        <p:nvSpPr>
          <p:cNvPr id="3" name="Content Placeholder 2"/>
          <p:cNvSpPr>
            <a:spLocks noGrp="1"/>
          </p:cNvSpPr>
          <p:nvPr>
            <p:ph idx="1"/>
          </p:nvPr>
        </p:nvSpPr>
        <p:spPr/>
        <p:txBody>
          <a:bodyPr>
            <a:normAutofit lnSpcReduction="10000"/>
          </a:bodyPr>
          <a:lstStyle/>
          <a:p>
            <a:r>
              <a:rPr lang="en-US" dirty="0"/>
              <a:t>Work with Team Chair (and Nurse Consultant, when applicable) to develop and monitor team work</a:t>
            </a:r>
          </a:p>
          <a:p>
            <a:r>
              <a:rPr lang="en-US" dirty="0"/>
              <a:t>Provide support and resources</a:t>
            </a:r>
          </a:p>
          <a:p>
            <a:r>
              <a:rPr lang="en-US" dirty="0"/>
              <a:t>Review meeting agendas prior to distribution</a:t>
            </a:r>
          </a:p>
          <a:p>
            <a:r>
              <a:rPr lang="en-US" dirty="0"/>
              <a:t>Provide input from staff perspective</a:t>
            </a:r>
          </a:p>
          <a:p>
            <a:r>
              <a:rPr lang="en-US" dirty="0"/>
              <a:t>Communicate information about team activities to other staff</a:t>
            </a:r>
          </a:p>
          <a:p>
            <a:r>
              <a:rPr lang="en-US" dirty="0"/>
              <a:t>Ensure minutes are emailed via listserv</a:t>
            </a:r>
          </a:p>
          <a:p>
            <a:endParaRPr lang="en-US" dirty="0"/>
          </a:p>
          <a:p>
            <a:endParaRPr lang="en-US" dirty="0"/>
          </a:p>
        </p:txBody>
      </p:sp>
    </p:spTree>
    <p:extLst>
      <p:ext uri="{BB962C8B-B14F-4D97-AF65-F5344CB8AC3E}">
        <p14:creationId xmlns:p14="http://schemas.microsoft.com/office/powerpoint/2010/main" val="36193626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b="1"/>
              <a:t>Woodrow Wilson</a:t>
            </a:r>
          </a:p>
        </p:txBody>
      </p:sp>
      <p:sp>
        <p:nvSpPr>
          <p:cNvPr id="48131" name="Rectangle 3"/>
          <p:cNvSpPr>
            <a:spLocks noGrp="1" noChangeArrowheads="1"/>
          </p:cNvSpPr>
          <p:nvPr>
            <p:ph type="body" idx="1"/>
          </p:nvPr>
        </p:nvSpPr>
        <p:spPr>
          <a:xfrm>
            <a:off x="228600" y="2057400"/>
            <a:ext cx="8458200" cy="4068763"/>
          </a:xfrm>
        </p:spPr>
        <p:txBody>
          <a:bodyPr/>
          <a:lstStyle/>
          <a:p>
            <a:pPr>
              <a:lnSpc>
                <a:spcPct val="170000"/>
              </a:lnSpc>
              <a:buFontTx/>
              <a:buNone/>
            </a:pPr>
            <a:r>
              <a:rPr lang="en-US" altLang="en-US" sz="3600" dirty="0"/>
              <a:t>``Congress in session is Congress on public exhibition…..whilst Congress in its </a:t>
            </a:r>
            <a:r>
              <a:rPr lang="en-US" altLang="en-US" sz="3600" u="sng" dirty="0"/>
              <a:t>committee rooms</a:t>
            </a:r>
            <a:r>
              <a:rPr lang="en-US" altLang="en-US" sz="3600" dirty="0"/>
              <a:t> is Congress at </a:t>
            </a:r>
            <a:r>
              <a:rPr lang="en-US" altLang="en-US" sz="3600" u="sng" dirty="0"/>
              <a:t>work</a:t>
            </a:r>
            <a:r>
              <a:rPr lang="en-US" altLang="en-US" sz="3600" dirty="0"/>
              <a:t>.'' </a:t>
            </a:r>
          </a:p>
        </p:txBody>
      </p:sp>
      <p:pic>
        <p:nvPicPr>
          <p:cNvPr id="48133" name="Picture 5" descr="wils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762000"/>
            <a:ext cx="866775"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99586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body" idx="1"/>
          </p:nvPr>
        </p:nvSpPr>
        <p:spPr>
          <a:xfrm>
            <a:off x="381000" y="838200"/>
            <a:ext cx="3802063" cy="4648200"/>
          </a:xfrm>
        </p:spPr>
        <p:txBody>
          <a:bodyPr/>
          <a:lstStyle/>
          <a:p>
            <a:pPr algn="ctr"/>
            <a:r>
              <a:rPr lang="en-US" altLang="en-US" sz="5400" b="1" i="1" dirty="0"/>
              <a:t>A </a:t>
            </a:r>
            <a:r>
              <a:rPr lang="en-US" altLang="en-US" sz="5400" b="1" i="1" u="sng" dirty="0"/>
              <a:t>camel</a:t>
            </a:r>
            <a:r>
              <a:rPr lang="en-US" altLang="en-US" sz="5400" b="1" i="1" dirty="0"/>
              <a:t> is </a:t>
            </a:r>
          </a:p>
          <a:p>
            <a:pPr marL="0" indent="0" algn="ctr">
              <a:buNone/>
            </a:pPr>
            <a:r>
              <a:rPr lang="en-US" altLang="en-US" sz="5400" b="1" i="1" dirty="0"/>
              <a:t>a horse designed by a committee.</a:t>
            </a:r>
          </a:p>
        </p:txBody>
      </p:sp>
      <p:pic>
        <p:nvPicPr>
          <p:cNvPr id="123907" name="Picture 3" descr="Camel-Hor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838200"/>
            <a:ext cx="4005263" cy="3949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889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23906">
                                            <p:txEl>
                                              <p:pRg st="0" end="0"/>
                                            </p:txEl>
                                          </p:spTgt>
                                        </p:tgtEl>
                                        <p:attrNameLst>
                                          <p:attrName>style.visibility</p:attrName>
                                        </p:attrNameLst>
                                      </p:cBhvr>
                                      <p:to>
                                        <p:strVal val="visible"/>
                                      </p:to>
                                    </p:set>
                                    <p:animEffect transition="in" filter="fade">
                                      <p:cBhvr>
                                        <p:cTn id="7" dur="2000"/>
                                        <p:tgtEl>
                                          <p:spTgt spid="123906">
                                            <p:txEl>
                                              <p:pRg st="0" end="0"/>
                                            </p:txEl>
                                          </p:spTgt>
                                        </p:tgtEl>
                                      </p:cBhvr>
                                    </p:animEffect>
                                    <p:anim calcmode="lin" valueType="num">
                                      <p:cBhvr>
                                        <p:cTn id="8" dur="2000" fill="hold"/>
                                        <p:tgtEl>
                                          <p:spTgt spid="12390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12390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123906">
                                            <p:txEl>
                                              <p:pRg st="1" end="1"/>
                                            </p:txEl>
                                          </p:spTgt>
                                        </p:tgtEl>
                                        <p:attrNameLst>
                                          <p:attrName>style.visibility</p:attrName>
                                        </p:attrNameLst>
                                      </p:cBhvr>
                                      <p:to>
                                        <p:strVal val="visible"/>
                                      </p:to>
                                    </p:set>
                                    <p:animEffect transition="in" filter="fade">
                                      <p:cBhvr>
                                        <p:cTn id="14" dur="2000"/>
                                        <p:tgtEl>
                                          <p:spTgt spid="123906">
                                            <p:txEl>
                                              <p:pRg st="1" end="1"/>
                                            </p:txEl>
                                          </p:spTgt>
                                        </p:tgtEl>
                                      </p:cBhvr>
                                    </p:animEffect>
                                    <p:anim calcmode="lin" valueType="num">
                                      <p:cBhvr>
                                        <p:cTn id="15" dur="2000" fill="hold"/>
                                        <p:tgtEl>
                                          <p:spTgt spid="123906">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12390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Questions/Discussion?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MHCA Thanks You!</a:t>
            </a:r>
          </a:p>
        </p:txBody>
      </p:sp>
    </p:spTree>
    <p:extLst>
      <p:ext uri="{BB962C8B-B14F-4D97-AF65-F5344CB8AC3E}">
        <p14:creationId xmlns:p14="http://schemas.microsoft.com/office/powerpoint/2010/main" val="643104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ltLang="en-US" b="1" dirty="0"/>
              <a:t>Board Roles</a:t>
            </a:r>
          </a:p>
        </p:txBody>
      </p:sp>
      <p:sp>
        <p:nvSpPr>
          <p:cNvPr id="139267" name="Rectangle 3"/>
          <p:cNvSpPr>
            <a:spLocks noGrp="1" noChangeArrowheads="1"/>
          </p:cNvSpPr>
          <p:nvPr>
            <p:ph type="body" idx="1"/>
          </p:nvPr>
        </p:nvSpPr>
        <p:spPr>
          <a:xfrm>
            <a:off x="457200" y="1431925"/>
            <a:ext cx="8229600" cy="4541838"/>
          </a:xfrm>
        </p:spPr>
        <p:txBody>
          <a:bodyPr/>
          <a:lstStyle/>
          <a:p>
            <a:pPr marL="685800" indent="-685800">
              <a:lnSpc>
                <a:spcPct val="90000"/>
              </a:lnSpc>
              <a:buFontTx/>
              <a:buAutoNum type="arabicPeriod"/>
            </a:pPr>
            <a:r>
              <a:rPr lang="en-US" altLang="en-US" dirty="0"/>
              <a:t>Govern the corporation </a:t>
            </a:r>
            <a:endParaRPr lang="en-US" altLang="en-US" i="1" dirty="0"/>
          </a:p>
          <a:p>
            <a:pPr marL="0" indent="0">
              <a:lnSpc>
                <a:spcPct val="90000"/>
              </a:lnSpc>
              <a:buNone/>
            </a:pPr>
            <a:endParaRPr lang="en-US" altLang="en-US" i="1" dirty="0"/>
          </a:p>
          <a:p>
            <a:pPr marL="685800" indent="-685800">
              <a:lnSpc>
                <a:spcPct val="90000"/>
              </a:lnSpc>
              <a:buFontTx/>
              <a:buAutoNum type="arabicPeriod"/>
            </a:pPr>
            <a:r>
              <a:rPr lang="en-US" altLang="en-US" dirty="0"/>
              <a:t>Policy and positions development</a:t>
            </a:r>
            <a:endParaRPr lang="en-US" altLang="en-US" i="1" dirty="0"/>
          </a:p>
          <a:p>
            <a:pPr marL="685800" indent="-685800">
              <a:lnSpc>
                <a:spcPct val="90000"/>
              </a:lnSpc>
              <a:buFontTx/>
              <a:buAutoNum type="arabicPeriod"/>
            </a:pPr>
            <a:endParaRPr lang="en-US" altLang="en-US" i="1" dirty="0"/>
          </a:p>
          <a:p>
            <a:pPr marL="685800" indent="-685800">
              <a:lnSpc>
                <a:spcPct val="90000"/>
              </a:lnSpc>
              <a:buFontTx/>
              <a:buAutoNum type="arabicPeriod"/>
            </a:pPr>
            <a:r>
              <a:rPr lang="en-US" altLang="en-US" dirty="0"/>
              <a:t>Strategic vision</a:t>
            </a:r>
          </a:p>
          <a:p>
            <a:pPr marL="685800" indent="-685800">
              <a:lnSpc>
                <a:spcPct val="90000"/>
              </a:lnSpc>
              <a:buFontTx/>
              <a:buAutoNum type="arabicPeriod"/>
            </a:pPr>
            <a:endParaRPr lang="en-US" altLang="en-US" dirty="0"/>
          </a:p>
          <a:p>
            <a:pPr marL="685800" indent="-685800">
              <a:lnSpc>
                <a:spcPct val="90000"/>
              </a:lnSpc>
              <a:buFontTx/>
              <a:buAutoNum type="arabicPeriod"/>
            </a:pPr>
            <a:r>
              <a:rPr lang="en-US" altLang="en-US" dirty="0"/>
              <a:t>Fiduciary – financial oversight</a:t>
            </a:r>
          </a:p>
          <a:p>
            <a:pPr marL="0" indent="0" algn="r">
              <a:lnSpc>
                <a:spcPct val="90000"/>
              </a:lnSpc>
              <a:buNone/>
            </a:pPr>
            <a:r>
              <a:rPr lang="en-US" altLang="en-US" sz="1200" dirty="0"/>
              <a:t>Bob Harris, CAE</a:t>
            </a:r>
          </a:p>
        </p:txBody>
      </p:sp>
    </p:spTree>
    <p:extLst>
      <p:ext uri="{BB962C8B-B14F-4D97-AF65-F5344CB8AC3E}">
        <p14:creationId xmlns:p14="http://schemas.microsoft.com/office/powerpoint/2010/main" val="2090582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Strategic Plan</a:t>
            </a:r>
          </a:p>
        </p:txBody>
      </p:sp>
      <p:sp>
        <p:nvSpPr>
          <p:cNvPr id="3" name="Content Placeholder 2"/>
          <p:cNvSpPr>
            <a:spLocks noGrp="1"/>
          </p:cNvSpPr>
          <p:nvPr>
            <p:ph idx="1"/>
          </p:nvPr>
        </p:nvSpPr>
        <p:spPr>
          <a:xfrm>
            <a:off x="457200" y="1600200"/>
            <a:ext cx="8229600" cy="4373563"/>
          </a:xfrm>
        </p:spPr>
        <p:txBody>
          <a:bodyPr>
            <a:normAutofit/>
          </a:bodyPr>
          <a:lstStyle/>
          <a:p>
            <a:r>
              <a:rPr lang="en-US" sz="3600" dirty="0"/>
              <a:t>Established by the Board of Directors</a:t>
            </a:r>
          </a:p>
          <a:p>
            <a:r>
              <a:rPr lang="en-US" sz="3600" dirty="0"/>
              <a:t>Guides the work of the organization</a:t>
            </a:r>
          </a:p>
        </p:txBody>
      </p:sp>
    </p:spTree>
    <p:extLst>
      <p:ext uri="{BB962C8B-B14F-4D97-AF65-F5344CB8AC3E}">
        <p14:creationId xmlns:p14="http://schemas.microsoft.com/office/powerpoint/2010/main" val="355162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xfrm>
            <a:off x="2514600" y="3657600"/>
            <a:ext cx="6629400" cy="1981200"/>
          </a:xfrm>
        </p:spPr>
        <p:txBody>
          <a:bodyPr/>
          <a:lstStyle/>
          <a:p>
            <a:pPr marL="0" indent="0"/>
            <a:r>
              <a:rPr lang="en-US" altLang="en-US">
                <a:latin typeface="Arial" panose="020B0604020202020204" pitchFamily="34" charset="0"/>
              </a:rPr>
              <a:t>No man has a right to withhold his support from an organization working to improve conditions….</a:t>
            </a:r>
            <a:endParaRPr lang="en-US" altLang="en-US" b="1" i="1">
              <a:latin typeface="Arial" panose="020B0604020202020204" pitchFamily="34" charset="0"/>
            </a:endParaRPr>
          </a:p>
        </p:txBody>
      </p:sp>
      <p:pic>
        <p:nvPicPr>
          <p:cNvPr id="768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2014538"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4" name="Text Box 4"/>
          <p:cNvSpPr txBox="1">
            <a:spLocks noChangeArrowheads="1"/>
          </p:cNvSpPr>
          <p:nvPr/>
        </p:nvSpPr>
        <p:spPr bwMode="auto">
          <a:xfrm>
            <a:off x="2438400" y="457200"/>
            <a:ext cx="64008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4400"/>
              <a:t>Every man owes a part of his time and money to the business or industry in which he is engaged.</a:t>
            </a:r>
          </a:p>
        </p:txBody>
      </p:sp>
    </p:spTree>
    <p:extLst>
      <p:ext uri="{BB962C8B-B14F-4D97-AF65-F5344CB8AC3E}">
        <p14:creationId xmlns:p14="http://schemas.microsoft.com/office/powerpoint/2010/main" val="20072932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0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build="p"/>
      <p:bldP spid="7680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Committees = MHCA Teams</a:t>
            </a:r>
          </a:p>
        </p:txBody>
      </p:sp>
    </p:spTree>
    <p:extLst>
      <p:ext uri="{BB962C8B-B14F-4D97-AF65-F5344CB8AC3E}">
        <p14:creationId xmlns:p14="http://schemas.microsoft.com/office/powerpoint/2010/main" val="968506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Committees of the Board</a:t>
            </a:r>
          </a:p>
        </p:txBody>
      </p:sp>
      <p:sp>
        <p:nvSpPr>
          <p:cNvPr id="5" name="Content Placeholder 4"/>
          <p:cNvSpPr>
            <a:spLocks noGrp="1"/>
          </p:cNvSpPr>
          <p:nvPr>
            <p:ph idx="1"/>
          </p:nvPr>
        </p:nvSpPr>
        <p:spPr>
          <a:xfrm>
            <a:off x="457200" y="1447800"/>
            <a:ext cx="8229600" cy="4525963"/>
          </a:xfrm>
        </p:spPr>
        <p:txBody>
          <a:bodyPr/>
          <a:lstStyle/>
          <a:p>
            <a:r>
              <a:rPr lang="en-US" dirty="0"/>
              <a:t>Executive Committee</a:t>
            </a:r>
          </a:p>
          <a:p>
            <a:r>
              <a:rPr lang="en-US" dirty="0"/>
              <a:t>Nomination Committee</a:t>
            </a:r>
          </a:p>
          <a:p>
            <a:r>
              <a:rPr lang="en-US" dirty="0"/>
              <a:t>Finance Committee</a:t>
            </a:r>
          </a:p>
          <a:p>
            <a:r>
              <a:rPr lang="en-US" dirty="0"/>
              <a:t>Standing/Ad-Hoc Committees and Teams</a:t>
            </a:r>
          </a:p>
        </p:txBody>
      </p:sp>
    </p:spTree>
    <p:extLst>
      <p:ext uri="{BB962C8B-B14F-4D97-AF65-F5344CB8AC3E}">
        <p14:creationId xmlns:p14="http://schemas.microsoft.com/office/powerpoint/2010/main" val="1104619458"/>
      </p:ext>
    </p:extLst>
  </p:cSld>
  <p:clrMapOvr>
    <a:masterClrMapping/>
  </p:clrMapOvr>
</p:sld>
</file>

<file path=ppt/theme/theme1.xml><?xml version="1.0" encoding="utf-8"?>
<a:theme xmlns:a="http://schemas.openxmlformats.org/drawingml/2006/main" name="1_Custom Desig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HCA">
      <a:majorFont>
        <a:latin typeface="Cambr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MHCATheme1</Template>
  <TotalTime>1886</TotalTime>
  <Words>1435</Words>
  <Application>Microsoft Office PowerPoint</Application>
  <PresentationFormat>On-screen Show (4:3)</PresentationFormat>
  <Paragraphs>274</Paragraphs>
  <Slides>46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Arial Black</vt:lpstr>
      <vt:lpstr>Calibri</vt:lpstr>
      <vt:lpstr>Cambria</vt:lpstr>
      <vt:lpstr>Times New Roman</vt:lpstr>
      <vt:lpstr>Wingdings</vt:lpstr>
      <vt:lpstr>1_Custom Design</vt:lpstr>
      <vt:lpstr>Team Chair Orientation</vt:lpstr>
      <vt:lpstr>About MHCA</vt:lpstr>
      <vt:lpstr>Purpose of MHCA</vt:lpstr>
      <vt:lpstr>Board of Directors</vt:lpstr>
      <vt:lpstr>Board Roles</vt:lpstr>
      <vt:lpstr>Strategic Plan</vt:lpstr>
      <vt:lpstr>PowerPoint Presentation</vt:lpstr>
      <vt:lpstr>Committees = MHCA Teams</vt:lpstr>
      <vt:lpstr>Committees of the Board</vt:lpstr>
      <vt:lpstr>2016-17 Standing Teams</vt:lpstr>
      <vt:lpstr>2016-17 Advisory Groups &amp; Task Forces</vt:lpstr>
      <vt:lpstr>Clinical Quality </vt:lpstr>
      <vt:lpstr>Legislative</vt:lpstr>
      <vt:lpstr>MA (DHS Liaison)  </vt:lpstr>
      <vt:lpstr>Medicare (Federal Regulatory and Payment) </vt:lpstr>
      <vt:lpstr>Membership </vt:lpstr>
      <vt:lpstr>Rehab</vt:lpstr>
      <vt:lpstr>Survey &amp; Regulatory Analysis (MDH Liaison)  </vt:lpstr>
      <vt:lpstr>Board Liaison Role</vt:lpstr>
      <vt:lpstr>MHCA Board Liaison Role</vt:lpstr>
      <vt:lpstr>Power - Authority</vt:lpstr>
      <vt:lpstr>PowerPoint Presentation</vt:lpstr>
      <vt:lpstr>Committees Have Value</vt:lpstr>
      <vt:lpstr>General Committee Roles</vt:lpstr>
      <vt:lpstr>Adage</vt:lpstr>
      <vt:lpstr>MHCA Teams</vt:lpstr>
      <vt:lpstr>3 Parts to a Meeting</vt:lpstr>
      <vt:lpstr>Meetings Tips</vt:lpstr>
      <vt:lpstr>Role of the Chair</vt:lpstr>
      <vt:lpstr>Chairs’ Roles</vt:lpstr>
      <vt:lpstr>MHCA Chair Role</vt:lpstr>
      <vt:lpstr>Chair Responsibilities</vt:lpstr>
      <vt:lpstr>Policies/Procedures</vt:lpstr>
      <vt:lpstr>PowerPoint Presentation</vt:lpstr>
      <vt:lpstr>Minute Taker </vt:lpstr>
      <vt:lpstr>Making Proposals</vt:lpstr>
      <vt:lpstr>Committee “Filter”</vt:lpstr>
      <vt:lpstr>Committee “Filter”</vt:lpstr>
      <vt:lpstr>Committee “Filter”</vt:lpstr>
      <vt:lpstr>Effective Team Meetings</vt:lpstr>
      <vt:lpstr>Staff Liaison Role</vt:lpstr>
      <vt:lpstr>Staff Liaison</vt:lpstr>
      <vt:lpstr>Woodrow Wilson</vt:lpstr>
      <vt:lpstr>PowerPoint Presentation</vt:lpstr>
      <vt:lpstr>Questions/Discussion?</vt:lpstr>
      <vt:lpstr>MHCA Thanks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Annie</dc:creator>
  <cp:lastModifiedBy>Kathy Messerli</cp:lastModifiedBy>
  <cp:revision>115</cp:revision>
  <cp:lastPrinted>2016-07-22T20:06:08Z</cp:lastPrinted>
  <dcterms:created xsi:type="dcterms:W3CDTF">2014-07-14T19:32:51Z</dcterms:created>
  <dcterms:modified xsi:type="dcterms:W3CDTF">2016-07-27T17:55:48Z</dcterms:modified>
</cp:coreProperties>
</file>