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7"/>
  </p:notesMasterIdLst>
  <p:sldIdLst>
    <p:sldId id="256" r:id="rId5"/>
    <p:sldId id="257" r:id="rId6"/>
    <p:sldId id="1775" r:id="rId7"/>
    <p:sldId id="1776" r:id="rId8"/>
    <p:sldId id="1777" r:id="rId9"/>
    <p:sldId id="302" r:id="rId10"/>
    <p:sldId id="1792" r:id="rId11"/>
    <p:sldId id="1778" r:id="rId12"/>
    <p:sldId id="421" r:id="rId13"/>
    <p:sldId id="1789" r:id="rId14"/>
    <p:sldId id="1779" r:id="rId15"/>
    <p:sldId id="423" r:id="rId16"/>
    <p:sldId id="422" r:id="rId17"/>
    <p:sldId id="373" r:id="rId18"/>
    <p:sldId id="424" r:id="rId19"/>
    <p:sldId id="1787" r:id="rId20"/>
    <p:sldId id="376" r:id="rId21"/>
    <p:sldId id="377" r:id="rId22"/>
    <p:sldId id="378" r:id="rId23"/>
    <p:sldId id="379" r:id="rId24"/>
    <p:sldId id="380" r:id="rId25"/>
    <p:sldId id="381" r:id="rId26"/>
    <p:sldId id="382" r:id="rId27"/>
    <p:sldId id="383" r:id="rId28"/>
    <p:sldId id="384" r:id="rId29"/>
    <p:sldId id="366" r:id="rId30"/>
    <p:sldId id="389" r:id="rId31"/>
    <p:sldId id="390" r:id="rId32"/>
    <p:sldId id="391" r:id="rId33"/>
    <p:sldId id="393" r:id="rId34"/>
    <p:sldId id="392" r:id="rId35"/>
    <p:sldId id="394" r:id="rId36"/>
    <p:sldId id="1791" r:id="rId37"/>
    <p:sldId id="1788" r:id="rId38"/>
    <p:sldId id="431" r:id="rId39"/>
    <p:sldId id="395" r:id="rId40"/>
    <p:sldId id="348" r:id="rId41"/>
    <p:sldId id="290" r:id="rId42"/>
    <p:sldId id="299" r:id="rId43"/>
    <p:sldId id="293" r:id="rId44"/>
    <p:sldId id="300" r:id="rId45"/>
    <p:sldId id="301"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EFEC"/>
    <a:srgbClr val="17C1C1"/>
    <a:srgbClr val="005450"/>
    <a:srgbClr val="3C285B"/>
    <a:srgbClr val="E29334"/>
    <a:srgbClr val="582D40"/>
    <a:srgbClr val="003E51"/>
    <a:srgbClr val="4E87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9EB7FE-5CA6-4760-8A5B-078CE1E2BA5B}" v="720" dt="2025-01-30T17:55:49.865"/>
    <p1510:client id="{B699BD35-760D-44DE-B14F-3CC8C57577BB}" v="5" dt="2025-01-30T18:37:23.5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ah Eubanks" userId="89e571fa-8c0e-42ec-ae46-1c7729bb776b" providerId="ADAL" clId="{729EB7FE-5CA6-4760-8A5B-078CE1E2BA5B}"/>
    <pc:docChg chg="undo custSel addSld delSld modSld">
      <pc:chgData name="Micah Eubanks" userId="89e571fa-8c0e-42ec-ae46-1c7729bb776b" providerId="ADAL" clId="{729EB7FE-5CA6-4760-8A5B-078CE1E2BA5B}" dt="2025-01-30T17:55:49.866" v="718" actId="27636"/>
      <pc:docMkLst>
        <pc:docMk/>
      </pc:docMkLst>
      <pc:sldChg chg="addSp delSp modSp mod modShow">
        <pc:chgData name="Micah Eubanks" userId="89e571fa-8c0e-42ec-ae46-1c7729bb776b" providerId="ADAL" clId="{729EB7FE-5CA6-4760-8A5B-078CE1E2BA5B}" dt="2025-01-30T17:51:14.113" v="101" actId="729"/>
        <pc:sldMkLst>
          <pc:docMk/>
          <pc:sldMk cId="3183956297" sldId="1788"/>
        </pc:sldMkLst>
        <pc:spChg chg="add">
          <ac:chgData name="Micah Eubanks" userId="89e571fa-8c0e-42ec-ae46-1c7729bb776b" providerId="ADAL" clId="{729EB7FE-5CA6-4760-8A5B-078CE1E2BA5B}" dt="2025-01-30T17:41:02.070" v="41"/>
          <ac:spMkLst>
            <pc:docMk/>
            <pc:sldMk cId="3183956297" sldId="1788"/>
            <ac:spMk id="2" creationId="{833A585D-0CB5-1BAA-B0B1-67AF1E8429D9}"/>
          </ac:spMkLst>
        </pc:spChg>
        <pc:spChg chg="add mod">
          <ac:chgData name="Micah Eubanks" userId="89e571fa-8c0e-42ec-ae46-1c7729bb776b" providerId="ADAL" clId="{729EB7FE-5CA6-4760-8A5B-078CE1E2BA5B}" dt="2025-01-30T17:41:13.687" v="43"/>
          <ac:spMkLst>
            <pc:docMk/>
            <pc:sldMk cId="3183956297" sldId="1788"/>
            <ac:spMk id="3" creationId="{FC0FD223-95DA-718F-3BFA-A783374B8AD9}"/>
          </ac:spMkLst>
        </pc:spChg>
        <pc:spChg chg="add">
          <ac:chgData name="Micah Eubanks" userId="89e571fa-8c0e-42ec-ae46-1c7729bb776b" providerId="ADAL" clId="{729EB7FE-5CA6-4760-8A5B-078CE1E2BA5B}" dt="2025-01-30T17:42:09.394" v="45"/>
          <ac:spMkLst>
            <pc:docMk/>
            <pc:sldMk cId="3183956297" sldId="1788"/>
            <ac:spMk id="5" creationId="{41F53706-F9FB-0855-BD0E-B7A1FC9E6123}"/>
          </ac:spMkLst>
        </pc:spChg>
        <pc:picChg chg="add del">
          <ac:chgData name="Micah Eubanks" userId="89e571fa-8c0e-42ec-ae46-1c7729bb776b" providerId="ADAL" clId="{729EB7FE-5CA6-4760-8A5B-078CE1E2BA5B}" dt="2025-01-30T17:41:15.603" v="44" actId="478"/>
          <ac:picMkLst>
            <pc:docMk/>
            <pc:sldMk cId="3183956297" sldId="1788"/>
            <ac:picMk id="4" creationId="{B55F8420-3C86-4A05-F8AE-34588AF52B09}"/>
          </ac:picMkLst>
        </pc:picChg>
      </pc:sldChg>
      <pc:sldChg chg="addSp delSp modSp mod setBg setClrOvrMap">
        <pc:chgData name="Micah Eubanks" userId="89e571fa-8c0e-42ec-ae46-1c7729bb776b" providerId="ADAL" clId="{729EB7FE-5CA6-4760-8A5B-078CE1E2BA5B}" dt="2025-01-30T17:55:49.866" v="718" actId="27636"/>
        <pc:sldMkLst>
          <pc:docMk/>
          <pc:sldMk cId="3371514000" sldId="1789"/>
        </pc:sldMkLst>
        <pc:spChg chg="mod">
          <ac:chgData name="Micah Eubanks" userId="89e571fa-8c0e-42ec-ae46-1c7729bb776b" providerId="ADAL" clId="{729EB7FE-5CA6-4760-8A5B-078CE1E2BA5B}" dt="2025-01-30T17:55:49.866" v="718" actId="27636"/>
          <ac:spMkLst>
            <pc:docMk/>
            <pc:sldMk cId="3371514000" sldId="1789"/>
            <ac:spMk id="2" creationId="{F948D5B1-386D-34A5-9C1F-DEAFFBD1315B}"/>
          </ac:spMkLst>
        </pc:spChg>
        <pc:spChg chg="del">
          <ac:chgData name="Micah Eubanks" userId="89e571fa-8c0e-42ec-ae46-1c7729bb776b" providerId="ADAL" clId="{729EB7FE-5CA6-4760-8A5B-078CE1E2BA5B}" dt="2025-01-30T16:16:03.898" v="34" actId="26606"/>
          <ac:spMkLst>
            <pc:docMk/>
            <pc:sldMk cId="3371514000" sldId="1789"/>
            <ac:spMk id="14" creationId="{F7EDEA10-087E-4352-A848-7D9888DC6745}"/>
          </ac:spMkLst>
        </pc:spChg>
        <pc:spChg chg="del">
          <ac:chgData name="Micah Eubanks" userId="89e571fa-8c0e-42ec-ae46-1c7729bb776b" providerId="ADAL" clId="{729EB7FE-5CA6-4760-8A5B-078CE1E2BA5B}" dt="2025-01-30T16:16:03.898" v="34" actId="26606"/>
          <ac:spMkLst>
            <pc:docMk/>
            <pc:sldMk cId="3371514000" sldId="1789"/>
            <ac:spMk id="16" creationId="{605D77EC-B84E-48F8-9EC4-93E851C0FA25}"/>
          </ac:spMkLst>
        </pc:spChg>
        <pc:spChg chg="add del">
          <ac:chgData name="Micah Eubanks" userId="89e571fa-8c0e-42ec-ae46-1c7729bb776b" providerId="ADAL" clId="{729EB7FE-5CA6-4760-8A5B-078CE1E2BA5B}" dt="2025-01-30T16:17:09.225" v="39" actId="26606"/>
          <ac:spMkLst>
            <pc:docMk/>
            <pc:sldMk cId="3371514000" sldId="1789"/>
            <ac:spMk id="21" creationId="{F6E384F5-137A-40B1-97F0-694CC6ECD59C}"/>
          </ac:spMkLst>
        </pc:spChg>
        <pc:spChg chg="add del">
          <ac:chgData name="Micah Eubanks" userId="89e571fa-8c0e-42ec-ae46-1c7729bb776b" providerId="ADAL" clId="{729EB7FE-5CA6-4760-8A5B-078CE1E2BA5B}" dt="2025-01-30T16:17:09.225" v="39" actId="26606"/>
          <ac:spMkLst>
            <pc:docMk/>
            <pc:sldMk cId="3371514000" sldId="1789"/>
            <ac:spMk id="23" creationId="{9DBC4630-03DA-474F-BBCB-BA3AE6B317A4}"/>
          </ac:spMkLst>
        </pc:spChg>
        <pc:spChg chg="add del">
          <ac:chgData name="Micah Eubanks" userId="89e571fa-8c0e-42ec-ae46-1c7729bb776b" providerId="ADAL" clId="{729EB7FE-5CA6-4760-8A5B-078CE1E2BA5B}" dt="2025-01-30T16:17:09.225" v="39" actId="26606"/>
          <ac:spMkLst>
            <pc:docMk/>
            <pc:sldMk cId="3371514000" sldId="1789"/>
            <ac:spMk id="25" creationId="{78418A25-6EAC-4140-BFE6-284E1925B5EE}"/>
          </ac:spMkLst>
        </pc:spChg>
        <pc:spChg chg="add del">
          <ac:chgData name="Micah Eubanks" userId="89e571fa-8c0e-42ec-ae46-1c7729bb776b" providerId="ADAL" clId="{729EB7FE-5CA6-4760-8A5B-078CE1E2BA5B}" dt="2025-01-30T16:17:09.225" v="39" actId="26606"/>
          <ac:spMkLst>
            <pc:docMk/>
            <pc:sldMk cId="3371514000" sldId="1789"/>
            <ac:spMk id="27" creationId="{6B9D64DB-4D5C-4A91-B45F-F301E3174F9F}"/>
          </ac:spMkLst>
        </pc:spChg>
        <pc:spChg chg="add del">
          <ac:chgData name="Micah Eubanks" userId="89e571fa-8c0e-42ec-ae46-1c7729bb776b" providerId="ADAL" clId="{729EB7FE-5CA6-4760-8A5B-078CE1E2BA5B}" dt="2025-01-30T16:17:09.225" v="39" actId="26606"/>
          <ac:spMkLst>
            <pc:docMk/>
            <pc:sldMk cId="3371514000" sldId="1789"/>
            <ac:spMk id="29" creationId="{CB14CE1B-4BC5-4EF2-BE3D-05E4F580B3DB}"/>
          </ac:spMkLst>
        </pc:spChg>
        <pc:spChg chg="add del">
          <ac:chgData name="Micah Eubanks" userId="89e571fa-8c0e-42ec-ae46-1c7729bb776b" providerId="ADAL" clId="{729EB7FE-5CA6-4760-8A5B-078CE1E2BA5B}" dt="2025-01-30T16:17:05.831" v="36" actId="26606"/>
          <ac:spMkLst>
            <pc:docMk/>
            <pc:sldMk cId="3371514000" sldId="1789"/>
            <ac:spMk id="34" creationId="{F6E384F5-137A-40B1-97F0-694CC6ECD59C}"/>
          </ac:spMkLst>
        </pc:spChg>
        <pc:spChg chg="add del">
          <ac:chgData name="Micah Eubanks" userId="89e571fa-8c0e-42ec-ae46-1c7729bb776b" providerId="ADAL" clId="{729EB7FE-5CA6-4760-8A5B-078CE1E2BA5B}" dt="2025-01-30T16:17:05.831" v="36" actId="26606"/>
          <ac:spMkLst>
            <pc:docMk/>
            <pc:sldMk cId="3371514000" sldId="1789"/>
            <ac:spMk id="36" creationId="{9DBC4630-03DA-474F-BBCB-BA3AE6B317A4}"/>
          </ac:spMkLst>
        </pc:spChg>
        <pc:spChg chg="add del">
          <ac:chgData name="Micah Eubanks" userId="89e571fa-8c0e-42ec-ae46-1c7729bb776b" providerId="ADAL" clId="{729EB7FE-5CA6-4760-8A5B-078CE1E2BA5B}" dt="2025-01-30T16:17:05.831" v="36" actId="26606"/>
          <ac:spMkLst>
            <pc:docMk/>
            <pc:sldMk cId="3371514000" sldId="1789"/>
            <ac:spMk id="38" creationId="{78418A25-6EAC-4140-BFE6-284E1925B5EE}"/>
          </ac:spMkLst>
        </pc:spChg>
        <pc:spChg chg="add del">
          <ac:chgData name="Micah Eubanks" userId="89e571fa-8c0e-42ec-ae46-1c7729bb776b" providerId="ADAL" clId="{729EB7FE-5CA6-4760-8A5B-078CE1E2BA5B}" dt="2025-01-30T16:17:05.831" v="36" actId="26606"/>
          <ac:spMkLst>
            <pc:docMk/>
            <pc:sldMk cId="3371514000" sldId="1789"/>
            <ac:spMk id="40" creationId="{6B9D64DB-4D5C-4A91-B45F-F301E3174F9F}"/>
          </ac:spMkLst>
        </pc:spChg>
        <pc:spChg chg="add del">
          <ac:chgData name="Micah Eubanks" userId="89e571fa-8c0e-42ec-ae46-1c7729bb776b" providerId="ADAL" clId="{729EB7FE-5CA6-4760-8A5B-078CE1E2BA5B}" dt="2025-01-30T16:17:05.831" v="36" actId="26606"/>
          <ac:spMkLst>
            <pc:docMk/>
            <pc:sldMk cId="3371514000" sldId="1789"/>
            <ac:spMk id="42" creationId="{CB14CE1B-4BC5-4EF2-BE3D-05E4F580B3DB}"/>
          </ac:spMkLst>
        </pc:spChg>
        <pc:spChg chg="add del">
          <ac:chgData name="Micah Eubanks" userId="89e571fa-8c0e-42ec-ae46-1c7729bb776b" providerId="ADAL" clId="{729EB7FE-5CA6-4760-8A5B-078CE1E2BA5B}" dt="2025-01-30T16:17:09.211" v="38" actId="26606"/>
          <ac:spMkLst>
            <pc:docMk/>
            <pc:sldMk cId="3371514000" sldId="1789"/>
            <ac:spMk id="44" creationId="{F6E384F5-137A-40B1-97F0-694CC6ECD59C}"/>
          </ac:spMkLst>
        </pc:spChg>
        <pc:spChg chg="add del">
          <ac:chgData name="Micah Eubanks" userId="89e571fa-8c0e-42ec-ae46-1c7729bb776b" providerId="ADAL" clId="{729EB7FE-5CA6-4760-8A5B-078CE1E2BA5B}" dt="2025-01-30T16:17:09.211" v="38" actId="26606"/>
          <ac:spMkLst>
            <pc:docMk/>
            <pc:sldMk cId="3371514000" sldId="1789"/>
            <ac:spMk id="45" creationId="{9DBC4630-03DA-474F-BBCB-BA3AE6B317A4}"/>
          </ac:spMkLst>
        </pc:spChg>
        <pc:spChg chg="add del">
          <ac:chgData name="Micah Eubanks" userId="89e571fa-8c0e-42ec-ae46-1c7729bb776b" providerId="ADAL" clId="{729EB7FE-5CA6-4760-8A5B-078CE1E2BA5B}" dt="2025-01-30T16:17:09.211" v="38" actId="26606"/>
          <ac:spMkLst>
            <pc:docMk/>
            <pc:sldMk cId="3371514000" sldId="1789"/>
            <ac:spMk id="46" creationId="{78418A25-6EAC-4140-BFE6-284E1925B5EE}"/>
          </ac:spMkLst>
        </pc:spChg>
        <pc:spChg chg="add del">
          <ac:chgData name="Micah Eubanks" userId="89e571fa-8c0e-42ec-ae46-1c7729bb776b" providerId="ADAL" clId="{729EB7FE-5CA6-4760-8A5B-078CE1E2BA5B}" dt="2025-01-30T16:17:09.211" v="38" actId="26606"/>
          <ac:spMkLst>
            <pc:docMk/>
            <pc:sldMk cId="3371514000" sldId="1789"/>
            <ac:spMk id="47" creationId="{6B9D64DB-4D5C-4A91-B45F-F301E3174F9F}"/>
          </ac:spMkLst>
        </pc:spChg>
        <pc:spChg chg="add del">
          <ac:chgData name="Micah Eubanks" userId="89e571fa-8c0e-42ec-ae46-1c7729bb776b" providerId="ADAL" clId="{729EB7FE-5CA6-4760-8A5B-078CE1E2BA5B}" dt="2025-01-30T16:17:09.211" v="38" actId="26606"/>
          <ac:spMkLst>
            <pc:docMk/>
            <pc:sldMk cId="3371514000" sldId="1789"/>
            <ac:spMk id="48" creationId="{CB14CE1B-4BC5-4EF2-BE3D-05E4F580B3DB}"/>
          </ac:spMkLst>
        </pc:spChg>
        <pc:spChg chg="add">
          <ac:chgData name="Micah Eubanks" userId="89e571fa-8c0e-42ec-ae46-1c7729bb776b" providerId="ADAL" clId="{729EB7FE-5CA6-4760-8A5B-078CE1E2BA5B}" dt="2025-01-30T16:17:09.225" v="39" actId="26606"/>
          <ac:spMkLst>
            <pc:docMk/>
            <pc:sldMk cId="3371514000" sldId="1789"/>
            <ac:spMk id="50" creationId="{F6E384F5-137A-40B1-97F0-694CC6ECD59C}"/>
          </ac:spMkLst>
        </pc:spChg>
        <pc:spChg chg="add">
          <ac:chgData name="Micah Eubanks" userId="89e571fa-8c0e-42ec-ae46-1c7729bb776b" providerId="ADAL" clId="{729EB7FE-5CA6-4760-8A5B-078CE1E2BA5B}" dt="2025-01-30T16:17:09.225" v="39" actId="26606"/>
          <ac:spMkLst>
            <pc:docMk/>
            <pc:sldMk cId="3371514000" sldId="1789"/>
            <ac:spMk id="51" creationId="{9DBC4630-03DA-474F-BBCB-BA3AE6B317A4}"/>
          </ac:spMkLst>
        </pc:spChg>
        <pc:spChg chg="add">
          <ac:chgData name="Micah Eubanks" userId="89e571fa-8c0e-42ec-ae46-1c7729bb776b" providerId="ADAL" clId="{729EB7FE-5CA6-4760-8A5B-078CE1E2BA5B}" dt="2025-01-30T16:17:09.225" v="39" actId="26606"/>
          <ac:spMkLst>
            <pc:docMk/>
            <pc:sldMk cId="3371514000" sldId="1789"/>
            <ac:spMk id="52" creationId="{78418A25-6EAC-4140-BFE6-284E1925B5EE}"/>
          </ac:spMkLst>
        </pc:spChg>
        <pc:spChg chg="add">
          <ac:chgData name="Micah Eubanks" userId="89e571fa-8c0e-42ec-ae46-1c7729bb776b" providerId="ADAL" clId="{729EB7FE-5CA6-4760-8A5B-078CE1E2BA5B}" dt="2025-01-30T16:17:09.225" v="39" actId="26606"/>
          <ac:spMkLst>
            <pc:docMk/>
            <pc:sldMk cId="3371514000" sldId="1789"/>
            <ac:spMk id="53" creationId="{6B9D64DB-4D5C-4A91-B45F-F301E3174F9F}"/>
          </ac:spMkLst>
        </pc:spChg>
        <pc:spChg chg="add">
          <ac:chgData name="Micah Eubanks" userId="89e571fa-8c0e-42ec-ae46-1c7729bb776b" providerId="ADAL" clId="{729EB7FE-5CA6-4760-8A5B-078CE1E2BA5B}" dt="2025-01-30T16:17:09.225" v="39" actId="26606"/>
          <ac:spMkLst>
            <pc:docMk/>
            <pc:sldMk cId="3371514000" sldId="1789"/>
            <ac:spMk id="54" creationId="{CB14CE1B-4BC5-4EF2-BE3D-05E4F580B3DB}"/>
          </ac:spMkLst>
        </pc:spChg>
        <pc:picChg chg="del">
          <ac:chgData name="Micah Eubanks" userId="89e571fa-8c0e-42ec-ae46-1c7729bb776b" providerId="ADAL" clId="{729EB7FE-5CA6-4760-8A5B-078CE1E2BA5B}" dt="2025-01-30T16:11:52.681" v="0" actId="478"/>
          <ac:picMkLst>
            <pc:docMk/>
            <pc:sldMk cId="3371514000" sldId="1789"/>
            <ac:picMk id="3" creationId="{DC3582F2-E83B-0F58-390D-872F0A3094EC}"/>
          </ac:picMkLst>
        </pc:picChg>
        <pc:picChg chg="del">
          <ac:chgData name="Micah Eubanks" userId="89e571fa-8c0e-42ec-ae46-1c7729bb776b" providerId="ADAL" clId="{729EB7FE-5CA6-4760-8A5B-078CE1E2BA5B}" dt="2025-01-30T16:11:55.761" v="1" actId="478"/>
          <ac:picMkLst>
            <pc:docMk/>
            <pc:sldMk cId="3371514000" sldId="1789"/>
            <ac:picMk id="4" creationId="{78F65917-E51B-24EC-8E4E-E77ADBCA43DC}"/>
          </ac:picMkLst>
        </pc:picChg>
        <pc:picChg chg="mod ord">
          <ac:chgData name="Micah Eubanks" userId="89e571fa-8c0e-42ec-ae46-1c7729bb776b" providerId="ADAL" clId="{729EB7FE-5CA6-4760-8A5B-078CE1E2BA5B}" dt="2025-01-30T17:54:49.916" v="715" actId="14861"/>
          <ac:picMkLst>
            <pc:docMk/>
            <pc:sldMk cId="3371514000" sldId="1789"/>
            <ac:picMk id="5" creationId="{6A339AFD-BF44-EFF2-DF6C-D414803E7429}"/>
          </ac:picMkLst>
        </pc:picChg>
        <pc:picChg chg="mod">
          <ac:chgData name="Micah Eubanks" userId="89e571fa-8c0e-42ec-ae46-1c7729bb776b" providerId="ADAL" clId="{729EB7FE-5CA6-4760-8A5B-078CE1E2BA5B}" dt="2025-01-30T16:16:03.898" v="34" actId="26606"/>
          <ac:picMkLst>
            <pc:docMk/>
            <pc:sldMk cId="3371514000" sldId="1789"/>
            <ac:picMk id="7" creationId="{62C48EC5-6777-0121-6B27-469360491BB0}"/>
          </ac:picMkLst>
        </pc:picChg>
        <pc:picChg chg="add mod">
          <ac:chgData name="Micah Eubanks" userId="89e571fa-8c0e-42ec-ae46-1c7729bb776b" providerId="ADAL" clId="{729EB7FE-5CA6-4760-8A5B-078CE1E2BA5B}" dt="2025-01-30T16:13:46.155" v="18" actId="1076"/>
          <ac:picMkLst>
            <pc:docMk/>
            <pc:sldMk cId="3371514000" sldId="1789"/>
            <ac:picMk id="8" creationId="{2792323C-57F7-DB30-9678-5089BEC262A7}"/>
          </ac:picMkLst>
        </pc:picChg>
        <pc:picChg chg="mod">
          <ac:chgData name="Micah Eubanks" userId="89e571fa-8c0e-42ec-ae46-1c7729bb776b" providerId="ADAL" clId="{729EB7FE-5CA6-4760-8A5B-078CE1E2BA5B}" dt="2025-01-30T16:13:31.006" v="11" actId="1076"/>
          <ac:picMkLst>
            <pc:docMk/>
            <pc:sldMk cId="3371514000" sldId="1789"/>
            <ac:picMk id="9" creationId="{BF9DB1A7-C6A5-B911-531D-7D86F71ED852}"/>
          </ac:picMkLst>
        </pc:picChg>
        <pc:picChg chg="add mod modCrop">
          <ac:chgData name="Micah Eubanks" userId="89e571fa-8c0e-42ec-ae46-1c7729bb776b" providerId="ADAL" clId="{729EB7FE-5CA6-4760-8A5B-078CE1E2BA5B}" dt="2025-01-30T16:15:57.320" v="33" actId="1076"/>
          <ac:picMkLst>
            <pc:docMk/>
            <pc:sldMk cId="3371514000" sldId="1789"/>
            <ac:picMk id="11" creationId="{16B31AB2-5C21-15F5-60BE-0EAF43AEC2A5}"/>
          </ac:picMkLst>
        </pc:picChg>
      </pc:sldChg>
      <pc:sldChg chg="modSp add del mod setBg modShow">
        <pc:chgData name="Micah Eubanks" userId="89e571fa-8c0e-42ec-ae46-1c7729bb776b" providerId="ADAL" clId="{729EB7FE-5CA6-4760-8A5B-078CE1E2BA5B}" dt="2025-01-30T17:44:41.178" v="50" actId="47"/>
        <pc:sldMkLst>
          <pc:docMk/>
          <pc:sldMk cId="0" sldId="1790"/>
        </pc:sldMkLst>
        <pc:spChg chg="mod">
          <ac:chgData name="Micah Eubanks" userId="89e571fa-8c0e-42ec-ae46-1c7729bb776b" providerId="ADAL" clId="{729EB7FE-5CA6-4760-8A5B-078CE1E2BA5B}" dt="2025-01-30T17:43:48.673" v="47" actId="1076"/>
          <ac:spMkLst>
            <pc:docMk/>
            <pc:sldMk cId="0" sldId="1790"/>
            <ac:spMk id="49" creationId="{00000000-0000-0000-0000-000000000000}"/>
          </ac:spMkLst>
        </pc:spChg>
      </pc:sldChg>
      <pc:sldChg chg="modSp add mod setBg">
        <pc:chgData name="Micah Eubanks" userId="89e571fa-8c0e-42ec-ae46-1c7729bb776b" providerId="ADAL" clId="{729EB7FE-5CA6-4760-8A5B-078CE1E2BA5B}" dt="2025-01-30T17:50:27.814" v="100"/>
        <pc:sldMkLst>
          <pc:docMk/>
          <pc:sldMk cId="0" sldId="1791"/>
        </pc:sldMkLst>
        <pc:spChg chg="mod">
          <ac:chgData name="Micah Eubanks" userId="89e571fa-8c0e-42ec-ae46-1c7729bb776b" providerId="ADAL" clId="{729EB7FE-5CA6-4760-8A5B-078CE1E2BA5B}" dt="2025-01-30T17:48:01.270" v="58" actId="14100"/>
          <ac:spMkLst>
            <pc:docMk/>
            <pc:sldMk cId="0" sldId="1791"/>
            <ac:spMk id="6" creationId="{00000000-0000-0000-0000-000000000000}"/>
          </ac:spMkLst>
        </pc:spChg>
        <pc:spChg chg="mod">
          <ac:chgData name="Micah Eubanks" userId="89e571fa-8c0e-42ec-ae46-1c7729bb776b" providerId="ADAL" clId="{729EB7FE-5CA6-4760-8A5B-078CE1E2BA5B}" dt="2025-01-30T17:48:08.489" v="59" actId="1076"/>
          <ac:spMkLst>
            <pc:docMk/>
            <pc:sldMk cId="0" sldId="1791"/>
            <ac:spMk id="31" creationId="{00000000-0000-0000-0000-000000000000}"/>
          </ac:spMkLst>
        </pc:spChg>
      </pc:sldChg>
      <pc:sldChg chg="new del setBg">
        <pc:chgData name="Micah Eubanks" userId="89e571fa-8c0e-42ec-ae46-1c7729bb776b" providerId="ADAL" clId="{729EB7FE-5CA6-4760-8A5B-078CE1E2BA5B}" dt="2025-01-30T17:47:35.053" v="56" actId="47"/>
        <pc:sldMkLst>
          <pc:docMk/>
          <pc:sldMk cId="2991688959" sldId="1792"/>
        </pc:sldMkLst>
      </pc:sldChg>
      <pc:sldChg chg="new del setBg">
        <pc:chgData name="Micah Eubanks" userId="89e571fa-8c0e-42ec-ae46-1c7729bb776b" providerId="ADAL" clId="{729EB7FE-5CA6-4760-8A5B-078CE1E2BA5B}" dt="2025-01-30T17:49:44.813" v="62" actId="47"/>
        <pc:sldMkLst>
          <pc:docMk/>
          <pc:sldMk cId="3038307834" sldId="1792"/>
        </pc:sldMkLst>
      </pc:sldChg>
      <pc:sldChg chg="new del">
        <pc:chgData name="Micah Eubanks" userId="89e571fa-8c0e-42ec-ae46-1c7729bb776b" providerId="ADAL" clId="{729EB7FE-5CA6-4760-8A5B-078CE1E2BA5B}" dt="2025-01-30T17:45:28.519" v="52" actId="47"/>
        <pc:sldMkLst>
          <pc:docMk/>
          <pc:sldMk cId="3743543450" sldId="1792"/>
        </pc:sldMkLst>
      </pc:sldChg>
    </pc:docChg>
  </pc:docChgLst>
  <pc:docChgLst>
    <pc:chgData name="Kathy Messerli" userId="baafc637-f8a8-4fce-876a-1013a3115c74" providerId="ADAL" clId="{B699BD35-760D-44DE-B14F-3CC8C57577BB}"/>
    <pc:docChg chg="custSel addSld modSld">
      <pc:chgData name="Kathy Messerli" userId="baafc637-f8a8-4fce-876a-1013a3115c74" providerId="ADAL" clId="{B699BD35-760D-44DE-B14F-3CC8C57577BB}" dt="2025-01-30T18:37:23.568" v="6" actId="700"/>
      <pc:docMkLst>
        <pc:docMk/>
      </pc:docMkLst>
      <pc:sldChg chg="addSp modSp mod">
        <pc:chgData name="Kathy Messerli" userId="baafc637-f8a8-4fce-876a-1013a3115c74" providerId="ADAL" clId="{B699BD35-760D-44DE-B14F-3CC8C57577BB}" dt="2025-01-30T15:46:59.919" v="4" actId="1076"/>
        <pc:sldMkLst>
          <pc:docMk/>
          <pc:sldMk cId="3371514000" sldId="1789"/>
        </pc:sldMkLst>
        <pc:spChg chg="mod">
          <ac:chgData name="Kathy Messerli" userId="baafc637-f8a8-4fce-876a-1013a3115c74" providerId="ADAL" clId="{B699BD35-760D-44DE-B14F-3CC8C57577BB}" dt="2025-01-30T15:46:12.602" v="0" actId="6549"/>
          <ac:spMkLst>
            <pc:docMk/>
            <pc:sldMk cId="3371514000" sldId="1789"/>
            <ac:spMk id="2" creationId="{F948D5B1-386D-34A5-9C1F-DEAFFBD1315B}"/>
          </ac:spMkLst>
        </pc:spChg>
        <pc:picChg chg="add mod">
          <ac:chgData name="Kathy Messerli" userId="baafc637-f8a8-4fce-876a-1013a3115c74" providerId="ADAL" clId="{B699BD35-760D-44DE-B14F-3CC8C57577BB}" dt="2025-01-30T15:46:36.796" v="2" actId="1076"/>
          <ac:picMkLst>
            <pc:docMk/>
            <pc:sldMk cId="3371514000" sldId="1789"/>
            <ac:picMk id="3" creationId="{DC3582F2-E83B-0F58-390D-872F0A3094EC}"/>
          </ac:picMkLst>
        </pc:picChg>
        <pc:picChg chg="add mod">
          <ac:chgData name="Kathy Messerli" userId="baafc637-f8a8-4fce-876a-1013a3115c74" providerId="ADAL" clId="{B699BD35-760D-44DE-B14F-3CC8C57577BB}" dt="2025-01-30T15:46:59.919" v="4" actId="1076"/>
          <ac:picMkLst>
            <pc:docMk/>
            <pc:sldMk cId="3371514000" sldId="1789"/>
            <ac:picMk id="4" creationId="{78F65917-E51B-24EC-8E4E-E77ADBCA43DC}"/>
          </ac:picMkLst>
        </pc:picChg>
      </pc:sldChg>
      <pc:sldChg chg="delSp new mod modClrScheme chgLayout">
        <pc:chgData name="Kathy Messerli" userId="baafc637-f8a8-4fce-876a-1013a3115c74" providerId="ADAL" clId="{B699BD35-760D-44DE-B14F-3CC8C57577BB}" dt="2025-01-30T18:37:23.568" v="6" actId="700"/>
        <pc:sldMkLst>
          <pc:docMk/>
          <pc:sldMk cId="405431129" sldId="1792"/>
        </pc:sldMkLst>
        <pc:spChg chg="del">
          <ac:chgData name="Kathy Messerli" userId="baafc637-f8a8-4fce-876a-1013a3115c74" providerId="ADAL" clId="{B699BD35-760D-44DE-B14F-3CC8C57577BB}" dt="2025-01-30T18:37:23.568" v="6" actId="700"/>
          <ac:spMkLst>
            <pc:docMk/>
            <pc:sldMk cId="405431129" sldId="1792"/>
            <ac:spMk id="2" creationId="{A247EE23-B226-EA6F-BA40-8EAEEAEA4C73}"/>
          </ac:spMkLst>
        </pc:spChg>
        <pc:spChg chg="del">
          <ac:chgData name="Kathy Messerli" userId="baafc637-f8a8-4fce-876a-1013a3115c74" providerId="ADAL" clId="{B699BD35-760D-44DE-B14F-3CC8C57577BB}" dt="2025-01-30T18:37:23.568" v="6" actId="700"/>
          <ac:spMkLst>
            <pc:docMk/>
            <pc:sldMk cId="405431129" sldId="1792"/>
            <ac:spMk id="3" creationId="{B442E855-B72F-8CB3-D9F7-49318185B6B1}"/>
          </ac:spMkLst>
        </pc:spChg>
      </pc:sldChg>
    </pc:docChg>
  </pc:docChgLst>
  <pc:docChgLst>
    <pc:chgData name="Dan Atwood" userId="S::datwood@mnhomecare.org::c7c8f3ed-13e7-42e7-9c4e-18f38d2245d0" providerId="AD" clId="Web-{8CA286B1-9FD1-7D34-93C5-3D5E3F232E56}"/>
    <pc:docChg chg="modSld">
      <pc:chgData name="Dan Atwood" userId="S::datwood@mnhomecare.org::c7c8f3ed-13e7-42e7-9c4e-18f38d2245d0" providerId="AD" clId="Web-{8CA286B1-9FD1-7D34-93C5-3D5E3F232E56}" dt="2024-12-09T17:40:41.001" v="59"/>
      <pc:docMkLst>
        <pc:docMk/>
      </pc:docMkLst>
      <pc:sldChg chg="modSp">
        <pc:chgData name="Dan Atwood" userId="S::datwood@mnhomecare.org::c7c8f3ed-13e7-42e7-9c4e-18f38d2245d0" providerId="AD" clId="Web-{8CA286B1-9FD1-7D34-93C5-3D5E3F232E56}" dt="2024-12-09T17:40:41.001" v="59"/>
        <pc:sldMkLst>
          <pc:docMk/>
          <pc:sldMk cId="2480937535" sldId="1775"/>
        </pc:sldMkLst>
        <pc:graphicFrameChg chg="mod modGraphic">
          <ac:chgData name="Dan Atwood" userId="S::datwood@mnhomecare.org::c7c8f3ed-13e7-42e7-9c4e-18f38d2245d0" providerId="AD" clId="Web-{8CA286B1-9FD1-7D34-93C5-3D5E3F232E56}" dt="2024-12-09T17:40:41.001" v="59"/>
          <ac:graphicFrameMkLst>
            <pc:docMk/>
            <pc:sldMk cId="2480937535" sldId="1775"/>
            <ac:graphicFrameMk id="4" creationId="{A2429894-2A1E-EF4E-3867-46A8FB85EFBA}"/>
          </ac:graphicFrameMkLst>
        </pc:graphicFrameChg>
      </pc:sldChg>
    </pc:docChg>
  </pc:docChgLst>
  <pc:docChgLst>
    <pc:chgData name="Dan Atwood" userId="c7c8f3ed-13e7-42e7-9c4e-18f38d2245d0" providerId="ADAL" clId="{FDC82D81-1B2E-4571-9732-BB0A910C42DE}"/>
    <pc:docChg chg="modSld">
      <pc:chgData name="Dan Atwood" userId="c7c8f3ed-13e7-42e7-9c4e-18f38d2245d0" providerId="ADAL" clId="{FDC82D81-1B2E-4571-9732-BB0A910C42DE}" dt="2024-12-12T16:30:27.302" v="7" actId="20577"/>
      <pc:docMkLst>
        <pc:docMk/>
      </pc:docMkLst>
      <pc:sldChg chg="modSp mod">
        <pc:chgData name="Dan Atwood" userId="c7c8f3ed-13e7-42e7-9c4e-18f38d2245d0" providerId="ADAL" clId="{FDC82D81-1B2E-4571-9732-BB0A910C42DE}" dt="2024-12-12T16:30:27.302" v="7" actId="20577"/>
        <pc:sldMkLst>
          <pc:docMk/>
          <pc:sldMk cId="2480937535" sldId="1775"/>
        </pc:sldMkLst>
        <pc:graphicFrameChg chg="modGraphic">
          <ac:chgData name="Dan Atwood" userId="c7c8f3ed-13e7-42e7-9c4e-18f38d2245d0" providerId="ADAL" clId="{FDC82D81-1B2E-4571-9732-BB0A910C42DE}" dt="2024-12-12T16:30:27.302" v="7" actId="20577"/>
          <ac:graphicFrameMkLst>
            <pc:docMk/>
            <pc:sldMk cId="2480937535" sldId="1775"/>
            <ac:graphicFrameMk id="4" creationId="{A2429894-2A1E-EF4E-3867-46A8FB85EFBA}"/>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21940-68CF-4522-BD90-5971C62DE513}" type="datetimeFigureOut">
              <a:rPr lang="en-US" smtClean="0"/>
              <a:t>1/30/2025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F29068-CBBD-45D1-9C17-22900F55F143}" type="slidenum">
              <a:rPr lang="en-US" smtClean="0"/>
              <a:t>‹#›</a:t>
            </a:fld>
            <a:endParaRPr lang="en-US"/>
          </a:p>
        </p:txBody>
      </p:sp>
    </p:spTree>
    <p:extLst>
      <p:ext uri="{BB962C8B-B14F-4D97-AF65-F5344CB8AC3E}">
        <p14:creationId xmlns:p14="http://schemas.microsoft.com/office/powerpoint/2010/main" val="70899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F29068-CBBD-45D1-9C17-22900F55F143}" type="slidenum">
              <a:rPr lang="en-US" smtClean="0"/>
              <a:t>1</a:t>
            </a:fld>
            <a:endParaRPr lang="en-US"/>
          </a:p>
        </p:txBody>
      </p:sp>
    </p:spTree>
    <p:extLst>
      <p:ext uri="{BB962C8B-B14F-4D97-AF65-F5344CB8AC3E}">
        <p14:creationId xmlns:p14="http://schemas.microsoft.com/office/powerpoint/2010/main" val="2065786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Advance MHCA strategic priorities</a:t>
            </a:r>
          </a:p>
          <a:p>
            <a:r>
              <a:rPr lang="en-US"/>
              <a:t>Vet candidates who have knowledge, skill set and emotional intelligence to be considered as future MHCA leaders</a:t>
            </a:r>
          </a:p>
        </p:txBody>
      </p:sp>
      <p:sp>
        <p:nvSpPr>
          <p:cNvPr id="4" name="Slide Number Placeholder 3"/>
          <p:cNvSpPr>
            <a:spLocks noGrp="1"/>
          </p:cNvSpPr>
          <p:nvPr>
            <p:ph type="sldNum" sz="quarter" idx="5"/>
          </p:nvPr>
        </p:nvSpPr>
        <p:spPr/>
        <p:txBody>
          <a:bodyPr/>
          <a:lstStyle/>
          <a:p>
            <a:fld id="{C6F29068-CBBD-45D1-9C17-22900F55F143}" type="slidenum">
              <a:rPr lang="en-US" smtClean="0"/>
              <a:t>30</a:t>
            </a:fld>
            <a:endParaRPr lang="en-US"/>
          </a:p>
        </p:txBody>
      </p:sp>
    </p:spTree>
    <p:extLst>
      <p:ext uri="{BB962C8B-B14F-4D97-AF65-F5344CB8AC3E}">
        <p14:creationId xmlns:p14="http://schemas.microsoft.com/office/powerpoint/2010/main" val="4082380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Jessica - CRR</a:t>
            </a:r>
          </a:p>
        </p:txBody>
      </p:sp>
      <p:sp>
        <p:nvSpPr>
          <p:cNvPr id="4" name="Slide Number Placeholder 3"/>
          <p:cNvSpPr>
            <a:spLocks noGrp="1"/>
          </p:cNvSpPr>
          <p:nvPr>
            <p:ph type="sldNum" sz="quarter" idx="5"/>
          </p:nvPr>
        </p:nvSpPr>
        <p:spPr/>
        <p:txBody>
          <a:bodyPr/>
          <a:lstStyle/>
          <a:p>
            <a:fld id="{C6F29068-CBBD-45D1-9C17-22900F55F143}" type="slidenum">
              <a:rPr lang="en-US" smtClean="0"/>
              <a:t>34</a:t>
            </a:fld>
            <a:endParaRPr lang="en-US"/>
          </a:p>
        </p:txBody>
      </p:sp>
    </p:spTree>
    <p:extLst>
      <p:ext uri="{BB962C8B-B14F-4D97-AF65-F5344CB8AC3E}">
        <p14:creationId xmlns:p14="http://schemas.microsoft.com/office/powerpoint/2010/main" val="3242948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Missing any??</a:t>
            </a:r>
          </a:p>
        </p:txBody>
      </p:sp>
      <p:sp>
        <p:nvSpPr>
          <p:cNvPr id="4" name="Slide Number Placeholder 3"/>
          <p:cNvSpPr>
            <a:spLocks noGrp="1"/>
          </p:cNvSpPr>
          <p:nvPr>
            <p:ph type="sldNum" sz="quarter" idx="5"/>
          </p:nvPr>
        </p:nvSpPr>
        <p:spPr/>
        <p:txBody>
          <a:bodyPr/>
          <a:lstStyle/>
          <a:p>
            <a:fld id="{C6F29068-CBBD-45D1-9C17-22900F55F143}" type="slidenum">
              <a:rPr lang="en-US" smtClean="0"/>
              <a:t>39</a:t>
            </a:fld>
            <a:endParaRPr lang="en-US"/>
          </a:p>
        </p:txBody>
      </p:sp>
    </p:spTree>
    <p:extLst>
      <p:ext uri="{BB962C8B-B14F-4D97-AF65-F5344CB8AC3E}">
        <p14:creationId xmlns:p14="http://schemas.microsoft.com/office/powerpoint/2010/main" val="3651038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a:p>
            <a:endParaRPr lang="en-US"/>
          </a:p>
        </p:txBody>
      </p:sp>
      <p:sp>
        <p:nvSpPr>
          <p:cNvPr id="4" name="Slide Number Placeholder 3"/>
          <p:cNvSpPr>
            <a:spLocks noGrp="1"/>
          </p:cNvSpPr>
          <p:nvPr>
            <p:ph type="sldNum" sz="quarter" idx="5"/>
          </p:nvPr>
        </p:nvSpPr>
        <p:spPr/>
        <p:txBody>
          <a:bodyPr/>
          <a:lstStyle/>
          <a:p>
            <a:fld id="{C6F29068-CBBD-45D1-9C17-22900F55F143}" type="slidenum">
              <a:rPr lang="en-US" smtClean="0"/>
              <a:t>3</a:t>
            </a:fld>
            <a:endParaRPr lang="en-US"/>
          </a:p>
        </p:txBody>
      </p:sp>
    </p:spTree>
    <p:extLst>
      <p:ext uri="{BB962C8B-B14F-4D97-AF65-F5344CB8AC3E}">
        <p14:creationId xmlns:p14="http://schemas.microsoft.com/office/powerpoint/2010/main" val="1744441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a:p>
            <a:endParaRPr lang="en-US"/>
          </a:p>
        </p:txBody>
      </p:sp>
      <p:sp>
        <p:nvSpPr>
          <p:cNvPr id="4" name="Slide Number Placeholder 3"/>
          <p:cNvSpPr>
            <a:spLocks noGrp="1"/>
          </p:cNvSpPr>
          <p:nvPr>
            <p:ph type="sldNum" sz="quarter" idx="5"/>
          </p:nvPr>
        </p:nvSpPr>
        <p:spPr/>
        <p:txBody>
          <a:bodyPr/>
          <a:lstStyle/>
          <a:p>
            <a:fld id="{30331CBB-E246-4C74-8198-A500BD8E898A}" type="slidenum">
              <a:rPr lang="en-US" smtClean="0"/>
              <a:t>4</a:t>
            </a:fld>
            <a:endParaRPr lang="en-US"/>
          </a:p>
        </p:txBody>
      </p:sp>
    </p:spTree>
    <p:extLst>
      <p:ext uri="{BB962C8B-B14F-4D97-AF65-F5344CB8AC3E}">
        <p14:creationId xmlns:p14="http://schemas.microsoft.com/office/powerpoint/2010/main" val="2336984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solidFill>
                <a:srgbClr val="FF0000"/>
              </a:solidFill>
            </a:endParaRPr>
          </a:p>
        </p:txBody>
      </p:sp>
      <p:sp>
        <p:nvSpPr>
          <p:cNvPr id="4" name="Slide Number Placeholder 3"/>
          <p:cNvSpPr>
            <a:spLocks noGrp="1"/>
          </p:cNvSpPr>
          <p:nvPr>
            <p:ph type="sldNum" sz="quarter" idx="5"/>
          </p:nvPr>
        </p:nvSpPr>
        <p:spPr/>
        <p:txBody>
          <a:bodyPr/>
          <a:lstStyle/>
          <a:p>
            <a:fld id="{C6F29068-CBBD-45D1-9C17-22900F55F143}" type="slidenum">
              <a:rPr lang="en-US" smtClean="0"/>
              <a:t>8</a:t>
            </a:fld>
            <a:endParaRPr lang="en-US"/>
          </a:p>
        </p:txBody>
      </p:sp>
    </p:spTree>
    <p:extLst>
      <p:ext uri="{BB962C8B-B14F-4D97-AF65-F5344CB8AC3E}">
        <p14:creationId xmlns:p14="http://schemas.microsoft.com/office/powerpoint/2010/main" val="135731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F29068-CBBD-45D1-9C17-22900F55F143}" type="slidenum">
              <a:rPr lang="en-US" smtClean="0"/>
              <a:t>9</a:t>
            </a:fld>
            <a:endParaRPr lang="en-US"/>
          </a:p>
        </p:txBody>
      </p:sp>
    </p:spTree>
    <p:extLst>
      <p:ext uri="{BB962C8B-B14F-4D97-AF65-F5344CB8AC3E}">
        <p14:creationId xmlns:p14="http://schemas.microsoft.com/office/powerpoint/2010/main" val="3289685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Purpose Driven - ask how what we do impacts all players in our eco-system and how we can do the most good</a:t>
            </a:r>
          </a:p>
          <a:p>
            <a:r>
              <a:rPr lang="en-US"/>
              <a:t>Insightful analysis – bring external ideas, guests in for dialogue</a:t>
            </a:r>
          </a:p>
          <a:p>
            <a:r>
              <a:rPr lang="en-US"/>
              <a:t>Policy vs Ops: ED handles all operations, including financial mgmt. &amp; all things related to staff; board – next slide</a:t>
            </a:r>
          </a:p>
        </p:txBody>
      </p:sp>
      <p:sp>
        <p:nvSpPr>
          <p:cNvPr id="4" name="Slide Number Placeholder 3"/>
          <p:cNvSpPr>
            <a:spLocks noGrp="1"/>
          </p:cNvSpPr>
          <p:nvPr>
            <p:ph type="sldNum" sz="quarter" idx="5"/>
          </p:nvPr>
        </p:nvSpPr>
        <p:spPr/>
        <p:txBody>
          <a:bodyPr/>
          <a:lstStyle/>
          <a:p>
            <a:fld id="{C6F29068-CBBD-45D1-9C17-22900F55F143}" type="slidenum">
              <a:rPr lang="en-US" smtClean="0"/>
              <a:t>12</a:t>
            </a:fld>
            <a:endParaRPr lang="en-US"/>
          </a:p>
        </p:txBody>
      </p:sp>
    </p:spTree>
    <p:extLst>
      <p:ext uri="{BB962C8B-B14F-4D97-AF65-F5344CB8AC3E}">
        <p14:creationId xmlns:p14="http://schemas.microsoft.com/office/powerpoint/2010/main" val="305313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F29068-CBBD-45D1-9C17-22900F55F143}" type="slidenum">
              <a:rPr lang="en-US" smtClean="0"/>
              <a:t>13</a:t>
            </a:fld>
            <a:endParaRPr lang="en-US"/>
          </a:p>
        </p:txBody>
      </p:sp>
    </p:spTree>
    <p:extLst>
      <p:ext uri="{BB962C8B-B14F-4D97-AF65-F5344CB8AC3E}">
        <p14:creationId xmlns:p14="http://schemas.microsoft.com/office/powerpoint/2010/main" val="3738861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F29068-CBBD-45D1-9C17-22900F55F143}" type="slidenum">
              <a:rPr lang="en-US" smtClean="0"/>
              <a:t>14</a:t>
            </a:fld>
            <a:endParaRPr lang="en-US"/>
          </a:p>
        </p:txBody>
      </p:sp>
    </p:spTree>
    <p:extLst>
      <p:ext uri="{BB962C8B-B14F-4D97-AF65-F5344CB8AC3E}">
        <p14:creationId xmlns:p14="http://schemas.microsoft.com/office/powerpoint/2010/main" val="646645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taker</a:t>
            </a:r>
          </a:p>
          <a:p>
            <a:r>
              <a:rPr lang="en-US"/>
              <a:t>Check bullet alignment</a:t>
            </a:r>
          </a:p>
        </p:txBody>
      </p:sp>
      <p:sp>
        <p:nvSpPr>
          <p:cNvPr id="4" name="Slide Number Placeholder 3"/>
          <p:cNvSpPr>
            <a:spLocks noGrp="1"/>
          </p:cNvSpPr>
          <p:nvPr>
            <p:ph type="sldNum" sz="quarter" idx="5"/>
          </p:nvPr>
        </p:nvSpPr>
        <p:spPr/>
        <p:txBody>
          <a:bodyPr/>
          <a:lstStyle/>
          <a:p>
            <a:fld id="{C6F29068-CBBD-45D1-9C17-22900F55F143}" type="slidenum">
              <a:rPr lang="en-US" smtClean="0"/>
              <a:t>17</a:t>
            </a:fld>
            <a:endParaRPr lang="en-US"/>
          </a:p>
        </p:txBody>
      </p:sp>
    </p:spTree>
    <p:extLst>
      <p:ext uri="{BB962C8B-B14F-4D97-AF65-F5344CB8AC3E}">
        <p14:creationId xmlns:p14="http://schemas.microsoft.com/office/powerpoint/2010/main" val="2162879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823E0A2-39F2-4C9D-8715-AF5513860444}" type="datetimeFigureOut">
              <a:rPr lang="en-US" smtClean="0"/>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E038A2-A160-435A-B490-F92AAE96DEB3}" type="slidenum">
              <a:rPr lang="en-US" smtClean="0"/>
              <a:t>‹#›</a:t>
            </a:fld>
            <a:endParaRPr lang="en-US"/>
          </a:p>
        </p:txBody>
      </p:sp>
    </p:spTree>
    <p:extLst>
      <p:ext uri="{BB962C8B-B14F-4D97-AF65-F5344CB8AC3E}">
        <p14:creationId xmlns:p14="http://schemas.microsoft.com/office/powerpoint/2010/main" val="4008145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8AF86-69AD-40C7-AC05-018068634699}"/>
              </a:ext>
            </a:extLst>
          </p:cNvPr>
          <p:cNvSpPr>
            <a:spLocks noGrp="1"/>
          </p:cNvSpPr>
          <p:nvPr>
            <p:ph type="title"/>
          </p:nvPr>
        </p:nvSpPr>
        <p:spPr>
          <a:xfrm>
            <a:off x="243059" y="261068"/>
            <a:ext cx="8679920" cy="701731"/>
          </a:xfrm>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7ACBFF2E-DBAE-48AE-82FB-5ECCC21C37BC}"/>
              </a:ext>
            </a:extLst>
          </p:cNvPr>
          <p:cNvSpPr>
            <a:spLocks noGrp="1"/>
          </p:cNvSpPr>
          <p:nvPr>
            <p:ph type="dt" sz="half" idx="10"/>
          </p:nvPr>
        </p:nvSpPr>
        <p:spPr/>
        <p:txBody>
          <a:bodyPr/>
          <a:lstStyle/>
          <a:p>
            <a:fld id="{068B584C-1985-4003-B68B-49773211C011}" type="datetime1">
              <a:rPr lang="en-US" smtClean="0"/>
              <a:t>1/30/2025</a:t>
            </a:fld>
            <a:endParaRPr lang="en-US"/>
          </a:p>
        </p:txBody>
      </p:sp>
      <p:sp>
        <p:nvSpPr>
          <p:cNvPr id="4" name="Footer Placeholder 3">
            <a:extLst>
              <a:ext uri="{FF2B5EF4-FFF2-40B4-BE49-F238E27FC236}">
                <a16:creationId xmlns:a16="http://schemas.microsoft.com/office/drawing/2014/main" id="{276B8EC6-371A-4796-96D9-D77590F2FD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D05B34-1A9A-41B7-895F-9D35B4241D77}"/>
              </a:ext>
            </a:extLst>
          </p:cNvPr>
          <p:cNvSpPr>
            <a:spLocks noGrp="1"/>
          </p:cNvSpPr>
          <p:nvPr>
            <p:ph type="sldNum" sz="quarter" idx="12"/>
          </p:nvPr>
        </p:nvSpPr>
        <p:spPr/>
        <p:txBody>
          <a:bodyPr/>
          <a:lstStyle/>
          <a:p>
            <a:fld id="{5CB7BCA1-6301-4CF3-8748-B4327E6865E9}" type="slidenum">
              <a:rPr lang="en-US" smtClean="0"/>
              <a:t>‹#›</a:t>
            </a:fld>
            <a:endParaRPr lang="en-US"/>
          </a:p>
        </p:txBody>
      </p:sp>
      <p:sp>
        <p:nvSpPr>
          <p:cNvPr id="6" name="Content Placeholder 5">
            <a:extLst>
              <a:ext uri="{FF2B5EF4-FFF2-40B4-BE49-F238E27FC236}">
                <a16:creationId xmlns:a16="http://schemas.microsoft.com/office/drawing/2014/main" id="{0DFDB71F-7C86-43CA-920A-BAABB0EAED9A}"/>
              </a:ext>
            </a:extLst>
          </p:cNvPr>
          <p:cNvSpPr>
            <a:spLocks noGrp="1"/>
          </p:cNvSpPr>
          <p:nvPr>
            <p:ph sz="quarter" idx="4"/>
          </p:nvPr>
        </p:nvSpPr>
        <p:spPr>
          <a:xfrm>
            <a:off x="243059" y="1143000"/>
            <a:ext cx="8679920" cy="438707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3806052"/>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23E0A2-39F2-4C9D-8715-AF5513860444}" type="datetimeFigureOut">
              <a:rPr lang="en-US" smtClean="0"/>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E038A2-A160-435A-B490-F92AAE96DEB3}" type="slidenum">
              <a:rPr lang="en-US" smtClean="0"/>
              <a:t>‹#›</a:t>
            </a:fld>
            <a:endParaRPr lang="en-US"/>
          </a:p>
        </p:txBody>
      </p:sp>
    </p:spTree>
    <p:extLst>
      <p:ext uri="{BB962C8B-B14F-4D97-AF65-F5344CB8AC3E}">
        <p14:creationId xmlns:p14="http://schemas.microsoft.com/office/powerpoint/2010/main" val="3397923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23E0A2-39F2-4C9D-8715-AF5513860444}" type="datetimeFigureOut">
              <a:rPr lang="en-US" smtClean="0"/>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E038A2-A160-435A-B490-F92AAE96DEB3}" type="slidenum">
              <a:rPr lang="en-US" smtClean="0"/>
              <a:t>‹#›</a:t>
            </a:fld>
            <a:endParaRPr lang="en-US"/>
          </a:p>
        </p:txBody>
      </p:sp>
    </p:spTree>
    <p:extLst>
      <p:ext uri="{BB962C8B-B14F-4D97-AF65-F5344CB8AC3E}">
        <p14:creationId xmlns:p14="http://schemas.microsoft.com/office/powerpoint/2010/main" val="2279527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23E0A2-39F2-4C9D-8715-AF5513860444}" type="datetimeFigureOut">
              <a:rPr lang="en-US" smtClean="0"/>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E038A2-A160-435A-B490-F92AAE96DEB3}" type="slidenum">
              <a:rPr lang="en-US" smtClean="0"/>
              <a:t>‹#›</a:t>
            </a:fld>
            <a:endParaRPr lang="en-US"/>
          </a:p>
        </p:txBody>
      </p:sp>
    </p:spTree>
    <p:extLst>
      <p:ext uri="{BB962C8B-B14F-4D97-AF65-F5344CB8AC3E}">
        <p14:creationId xmlns:p14="http://schemas.microsoft.com/office/powerpoint/2010/main" val="2209573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50th Anniversary">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23E0A2-39F2-4C9D-8715-AF5513860444}" type="datetimeFigureOut">
              <a:rPr lang="en-US" smtClean="0"/>
              <a:t>1/30/2025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E038A2-A160-435A-B490-F92AAE96DEB3}" type="slidenum">
              <a:rPr lang="en-US" smtClean="0"/>
              <a:t>‹#›</a:t>
            </a:fld>
            <a:endParaRPr lang="en-US"/>
          </a:p>
        </p:txBody>
      </p:sp>
    </p:spTree>
    <p:extLst>
      <p:ext uri="{BB962C8B-B14F-4D97-AF65-F5344CB8AC3E}">
        <p14:creationId xmlns:p14="http://schemas.microsoft.com/office/powerpoint/2010/main" val="2290708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23E0A2-39F2-4C9D-8715-AF5513860444}" type="datetimeFigureOut">
              <a:rPr lang="en-US" smtClean="0"/>
              <a:t>1/30/2025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E038A2-A160-435A-B490-F92AAE96DEB3}" type="slidenum">
              <a:rPr lang="en-US" smtClean="0"/>
              <a:t>‹#›</a:t>
            </a:fld>
            <a:endParaRPr lang="en-US"/>
          </a:p>
        </p:txBody>
      </p:sp>
    </p:spTree>
    <p:extLst>
      <p:ext uri="{BB962C8B-B14F-4D97-AF65-F5344CB8AC3E}">
        <p14:creationId xmlns:p14="http://schemas.microsoft.com/office/powerpoint/2010/main" val="3143186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33341" y="6538913"/>
            <a:ext cx="2057400" cy="365125"/>
          </a:xfrm>
        </p:spPr>
        <p:txBody>
          <a:bodyPr/>
          <a:lstStyle/>
          <a:p>
            <a:fld id="{B823E0A2-39F2-4C9D-8715-AF5513860444}" type="datetimeFigureOut">
              <a:rPr lang="en-US" smtClean="0"/>
              <a:t>1/30/2025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E038A2-A160-435A-B490-F92AAE96DEB3}" type="slidenum">
              <a:rPr lang="en-US" smtClean="0"/>
              <a:t>‹#›</a:t>
            </a:fld>
            <a:endParaRPr lang="en-US"/>
          </a:p>
        </p:txBody>
      </p:sp>
    </p:spTree>
    <p:extLst>
      <p:ext uri="{BB962C8B-B14F-4D97-AF65-F5344CB8AC3E}">
        <p14:creationId xmlns:p14="http://schemas.microsoft.com/office/powerpoint/2010/main" val="2542479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23E0A2-39F2-4C9D-8715-AF5513860444}" type="datetimeFigureOut">
              <a:rPr lang="en-US" smtClean="0"/>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E038A2-A160-435A-B490-F92AAE96DEB3}" type="slidenum">
              <a:rPr lang="en-US" smtClean="0"/>
              <a:t>‹#›</a:t>
            </a:fld>
            <a:endParaRPr lang="en-US"/>
          </a:p>
        </p:txBody>
      </p:sp>
    </p:spTree>
    <p:extLst>
      <p:ext uri="{BB962C8B-B14F-4D97-AF65-F5344CB8AC3E}">
        <p14:creationId xmlns:p14="http://schemas.microsoft.com/office/powerpoint/2010/main" val="419417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23E0A2-39F2-4C9D-8715-AF5513860444}" type="datetimeFigureOut">
              <a:rPr lang="en-US" smtClean="0"/>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E038A2-A160-435A-B490-F92AAE96DEB3}" type="slidenum">
              <a:rPr lang="en-US" smtClean="0"/>
              <a:t>‹#›</a:t>
            </a:fld>
            <a:endParaRPr lang="en-US"/>
          </a:p>
        </p:txBody>
      </p:sp>
    </p:spTree>
    <p:extLst>
      <p:ext uri="{BB962C8B-B14F-4D97-AF65-F5344CB8AC3E}">
        <p14:creationId xmlns:p14="http://schemas.microsoft.com/office/powerpoint/2010/main" val="1589355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23E0A2-39F2-4C9D-8715-AF5513860444}" type="datetimeFigureOut">
              <a:rPr lang="en-US" smtClean="0"/>
              <a:t>1/30/2025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E038A2-A160-435A-B490-F92AAE96DEB3}" type="slidenum">
              <a:rPr lang="en-US" smtClean="0"/>
              <a:t>‹#›</a:t>
            </a:fld>
            <a:endParaRPr lang="en-US"/>
          </a:p>
        </p:txBody>
      </p:sp>
      <p:pic>
        <p:nvPicPr>
          <p:cNvPr id="9" name="Picture 8">
            <a:extLst>
              <a:ext uri="{FF2B5EF4-FFF2-40B4-BE49-F238E27FC236}">
                <a16:creationId xmlns:a16="http://schemas.microsoft.com/office/drawing/2014/main" id="{5E5A955A-5AB8-4F73-8CCF-254978669B2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5838429"/>
            <a:ext cx="9144000" cy="1035843"/>
          </a:xfrm>
          <a:prstGeom prst="rect">
            <a:avLst/>
          </a:prstGeom>
        </p:spPr>
      </p:pic>
    </p:spTree>
    <p:extLst>
      <p:ext uri="{BB962C8B-B14F-4D97-AF65-F5344CB8AC3E}">
        <p14:creationId xmlns:p14="http://schemas.microsoft.com/office/powerpoint/2010/main" val="1122745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rgbClr val="005450"/>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28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285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285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28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28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mnhomecare.org/resource/resmgr/docs/MHCA_Bylaws_Overview.2023.docx"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ageconnect.sharepoint.com/sites/MinnesotaHomeCareAssociation/Shared%20Documents/MHCA/Internal/Committees/2022/Committee%20Selection/Orientation%20Materials/Antitrust_asofAug2018.pdf" TargetMode="External"/><Relationship Id="rId2" Type="http://schemas.openxmlformats.org/officeDocument/2006/relationships/hyperlink" Target="https://ageconnect.sharepoint.com/sites/MinnesotaHomeCareAssociation/Shared%20Documents/MHCA/Internal/Committees/2022/Committee%20Selection/Orientation%20Materials/CommitteeProtocol-9-9-21.docx"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hyperlink" Target="https://www.mnhomecare.org/page/mhcavalue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0DC56-2996-4368-887B-2F9ED2C2CCEF}"/>
              </a:ext>
            </a:extLst>
          </p:cNvPr>
          <p:cNvSpPr>
            <a:spLocks noGrp="1"/>
          </p:cNvSpPr>
          <p:nvPr>
            <p:ph type="ctrTitle"/>
          </p:nvPr>
        </p:nvSpPr>
        <p:spPr/>
        <p:txBody>
          <a:bodyPr/>
          <a:lstStyle/>
          <a:p>
            <a:r>
              <a:rPr lang="en-US"/>
              <a:t>Board of Directors Orientation</a:t>
            </a:r>
          </a:p>
        </p:txBody>
      </p:sp>
      <p:sp>
        <p:nvSpPr>
          <p:cNvPr id="3" name="Subtitle 2">
            <a:extLst>
              <a:ext uri="{FF2B5EF4-FFF2-40B4-BE49-F238E27FC236}">
                <a16:creationId xmlns:a16="http://schemas.microsoft.com/office/drawing/2014/main" id="{1F798965-E53B-467C-9616-49DEEE7F5E9A}"/>
              </a:ext>
            </a:extLst>
          </p:cNvPr>
          <p:cNvSpPr>
            <a:spLocks noGrp="1"/>
          </p:cNvSpPr>
          <p:nvPr>
            <p:ph type="subTitle" idx="1"/>
          </p:nvPr>
        </p:nvSpPr>
        <p:spPr/>
        <p:txBody>
          <a:bodyPr/>
          <a:lstStyle/>
          <a:p>
            <a:r>
              <a:rPr lang="en-US"/>
              <a:t>2025</a:t>
            </a:r>
          </a:p>
        </p:txBody>
      </p:sp>
    </p:spTree>
    <p:extLst>
      <p:ext uri="{BB962C8B-B14F-4D97-AF65-F5344CB8AC3E}">
        <p14:creationId xmlns:p14="http://schemas.microsoft.com/office/powerpoint/2010/main" val="2624441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17C1C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8D5B1-386D-34A5-9C1F-DEAFFBD1315B}"/>
              </a:ext>
            </a:extLst>
          </p:cNvPr>
          <p:cNvSpPr>
            <a:spLocks noGrp="1"/>
          </p:cNvSpPr>
          <p:nvPr>
            <p:ph type="title"/>
          </p:nvPr>
        </p:nvSpPr>
        <p:spPr>
          <a:xfrm>
            <a:off x="3096276" y="4522156"/>
            <a:ext cx="3703452" cy="1363215"/>
          </a:xfrm>
        </p:spPr>
        <p:txBody>
          <a:bodyPr vert="horz" lIns="91440" tIns="45720" rIns="91440" bIns="45720" rtlCol="0" anchor="t">
            <a:normAutofit fontScale="90000"/>
          </a:bodyPr>
          <a:lstStyle/>
          <a:p>
            <a:pPr algn="ctr"/>
            <a:r>
              <a:rPr lang="en-US" sz="4800" kern="1200">
                <a:solidFill>
                  <a:schemeClr val="tx1"/>
                </a:solidFill>
                <a:latin typeface="+mj-lt"/>
                <a:ea typeface="+mj-ea"/>
                <a:cs typeface="+mj-cs"/>
              </a:rPr>
              <a:t>MHCA Staff</a:t>
            </a:r>
            <a:br>
              <a:rPr lang="en-US" sz="2900" kern="1200">
                <a:solidFill>
                  <a:schemeClr val="tx1"/>
                </a:solidFill>
                <a:latin typeface="+mj-lt"/>
                <a:ea typeface="+mj-ea"/>
                <a:cs typeface="+mj-cs"/>
              </a:rPr>
            </a:br>
            <a:br>
              <a:rPr lang="en-US" sz="2900" kern="1200">
                <a:solidFill>
                  <a:schemeClr val="tx1"/>
                </a:solidFill>
                <a:latin typeface="+mj-lt"/>
                <a:ea typeface="+mj-ea"/>
                <a:cs typeface="+mj-cs"/>
              </a:rPr>
            </a:br>
            <a:endParaRPr lang="en-US" sz="2900" kern="1200">
              <a:solidFill>
                <a:schemeClr val="tx1"/>
              </a:solidFill>
              <a:latin typeface="+mj-lt"/>
              <a:ea typeface="+mj-ea"/>
              <a:cs typeface="+mj-cs"/>
            </a:endParaRPr>
          </a:p>
        </p:txBody>
      </p:sp>
      <p:sp>
        <p:nvSpPr>
          <p:cNvPr id="50" name="Freeform: Shape 49">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2798064"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86" y="-4332"/>
            <a:ext cx="3182112"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erson wearing a red plaid shirt&#10;&#10;Description automatically generated">
            <a:extLst>
              <a:ext uri="{FF2B5EF4-FFF2-40B4-BE49-F238E27FC236}">
                <a16:creationId xmlns:a16="http://schemas.microsoft.com/office/drawing/2014/main" id="{62C48EC5-6777-0121-6B27-469360491BB0}"/>
              </a:ext>
            </a:extLst>
          </p:cNvPr>
          <p:cNvPicPr>
            <a:picLocks noChangeAspect="1"/>
          </p:cNvPicPr>
          <p:nvPr/>
        </p:nvPicPr>
        <p:blipFill>
          <a:blip r:embed="rId2">
            <a:extLst>
              <a:ext uri="{28A0092B-C50C-407E-A947-70E740481C1C}">
                <a14:useLocalDpi xmlns:a14="http://schemas.microsoft.com/office/drawing/2010/main" val="0"/>
              </a:ext>
            </a:extLst>
          </a:blip>
          <a:srcRect t="6122" r="3" b="32374"/>
          <a:stretch/>
        </p:blipFill>
        <p:spPr>
          <a:xfrm>
            <a:off x="934929" y="10"/>
            <a:ext cx="2935224"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9" name="Picture 8" descr="A person smiling at camera&#10;&#10;Description automatically generated">
            <a:extLst>
              <a:ext uri="{FF2B5EF4-FFF2-40B4-BE49-F238E27FC236}">
                <a16:creationId xmlns:a16="http://schemas.microsoft.com/office/drawing/2014/main" id="{BF9DB1A7-C6A5-B911-531D-7D86F71ED852}"/>
              </a:ext>
            </a:extLst>
          </p:cNvPr>
          <p:cNvPicPr>
            <a:picLocks noChangeAspect="1"/>
          </p:cNvPicPr>
          <p:nvPr/>
        </p:nvPicPr>
        <p:blipFill>
          <a:blip r:embed="rId3">
            <a:extLst>
              <a:ext uri="{28A0092B-C50C-407E-A947-70E740481C1C}">
                <a14:useLocalDpi xmlns:a14="http://schemas.microsoft.com/office/drawing/2010/main" val="0"/>
              </a:ext>
            </a:extLst>
          </a:blip>
          <a:srcRect l="12188" r="14680" b="-1"/>
          <a:stretch/>
        </p:blipFill>
        <p:spPr>
          <a:xfrm>
            <a:off x="20" y="2288331"/>
            <a:ext cx="267345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52" name="Oval 51">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0725" y="561316"/>
            <a:ext cx="2386584"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erson smiling at camera&#10;&#10;Description automatically generated">
            <a:extLst>
              <a:ext uri="{FF2B5EF4-FFF2-40B4-BE49-F238E27FC236}">
                <a16:creationId xmlns:a16="http://schemas.microsoft.com/office/drawing/2014/main" id="{2792323C-57F7-DB30-9678-5089BEC262A7}"/>
              </a:ext>
            </a:extLst>
          </p:cNvPr>
          <p:cNvPicPr>
            <a:picLocks noChangeAspect="1"/>
          </p:cNvPicPr>
          <p:nvPr/>
        </p:nvPicPr>
        <p:blipFill>
          <a:blip r:embed="rId4">
            <a:extLst>
              <a:ext uri="{28A0092B-C50C-407E-A947-70E740481C1C}">
                <a14:useLocalDpi xmlns:a14="http://schemas.microsoft.com/office/drawing/2010/main" val="0"/>
              </a:ext>
            </a:extLst>
          </a:blip>
          <a:srcRect l="17593" r="3038" b="-4"/>
          <a:stretch/>
        </p:blipFill>
        <p:spPr>
          <a:xfrm>
            <a:off x="4144169" y="725908"/>
            <a:ext cx="2139696"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53" name="Freeform: Shape 52">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4426" y="-4332"/>
            <a:ext cx="2579574"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smiling at the camera&#10;&#10;Description automatically generated">
            <a:extLst>
              <a:ext uri="{FF2B5EF4-FFF2-40B4-BE49-F238E27FC236}">
                <a16:creationId xmlns:a16="http://schemas.microsoft.com/office/drawing/2014/main" id="{6A339AFD-BF44-EFF2-DF6C-D414803E7429}"/>
              </a:ext>
            </a:extLst>
          </p:cNvPr>
          <p:cNvPicPr>
            <a:picLocks noChangeAspect="1"/>
          </p:cNvPicPr>
          <p:nvPr/>
        </p:nvPicPr>
        <p:blipFill>
          <a:blip r:embed="rId5">
            <a:extLst>
              <a:ext uri="{28A0092B-C50C-407E-A947-70E740481C1C}">
                <a14:useLocalDpi xmlns:a14="http://schemas.microsoft.com/office/drawing/2010/main" val="0"/>
              </a:ext>
            </a:extLst>
          </a:blip>
          <a:srcRect l="2470" r="6848" b="3"/>
          <a:stretch/>
        </p:blipFill>
        <p:spPr>
          <a:xfrm>
            <a:off x="6689070" y="-4331"/>
            <a:ext cx="2454929"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effectLst>
            <a:glow>
              <a:schemeClr val="accent3">
                <a:satMod val="175000"/>
              </a:schemeClr>
            </a:glow>
            <a:softEdge rad="0"/>
          </a:effectLst>
        </p:spPr>
      </p:pic>
      <p:sp>
        <p:nvSpPr>
          <p:cNvPr id="54" name="Freeform: Shape 53">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9498" y="3907418"/>
            <a:ext cx="2244502"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erson with long braids and nose piercing&#10;&#10;Description automatically generated">
            <a:extLst>
              <a:ext uri="{FF2B5EF4-FFF2-40B4-BE49-F238E27FC236}">
                <a16:creationId xmlns:a16="http://schemas.microsoft.com/office/drawing/2014/main" id="{16B31AB2-5C21-15F5-60BE-0EAF43AEC2A5}"/>
              </a:ext>
            </a:extLst>
          </p:cNvPr>
          <p:cNvPicPr>
            <a:picLocks noChangeAspect="1"/>
          </p:cNvPicPr>
          <p:nvPr/>
        </p:nvPicPr>
        <p:blipFill>
          <a:blip r:embed="rId6">
            <a:extLst>
              <a:ext uri="{28A0092B-C50C-407E-A947-70E740481C1C}">
                <a14:useLocalDpi xmlns:a14="http://schemas.microsoft.com/office/drawing/2010/main" val="0"/>
              </a:ext>
            </a:extLst>
          </a:blip>
          <a:srcRect l="18507" r="15261" b="4"/>
          <a:stretch/>
        </p:blipFill>
        <p:spPr>
          <a:xfrm>
            <a:off x="7022427" y="4071322"/>
            <a:ext cx="2121573"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33715140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9A320C9-9735-4D13-8279-C1C674841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7126"/>
            <a:ext cx="8375586" cy="2018806"/>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Rectangle 23">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88E3BD-9819-E0FF-264D-A6E754A958D8}"/>
              </a:ext>
            </a:extLst>
          </p:cNvPr>
          <p:cNvSpPr>
            <a:spLocks noGrp="1"/>
          </p:cNvSpPr>
          <p:nvPr>
            <p:ph type="title"/>
          </p:nvPr>
        </p:nvSpPr>
        <p:spPr>
          <a:xfrm>
            <a:off x="836676" y="548640"/>
            <a:ext cx="7626096" cy="1179576"/>
          </a:xfrm>
        </p:spPr>
        <p:txBody>
          <a:bodyPr>
            <a:normAutofit/>
          </a:bodyPr>
          <a:lstStyle/>
          <a:p>
            <a:r>
              <a:rPr lang="en-US"/>
              <a:t>Board Representation</a:t>
            </a:r>
          </a:p>
        </p:txBody>
      </p:sp>
      <p:sp>
        <p:nvSpPr>
          <p:cNvPr id="26" name="Rectangle 25">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4" name="Content Placeholder 3">
            <a:extLst>
              <a:ext uri="{FF2B5EF4-FFF2-40B4-BE49-F238E27FC236}">
                <a16:creationId xmlns:a16="http://schemas.microsoft.com/office/drawing/2014/main" id="{11A2317C-E004-0121-0F36-CBB9C09E662C}"/>
              </a:ext>
            </a:extLst>
          </p:cNvPr>
          <p:cNvGraphicFramePr>
            <a:graphicFrameLocks noGrp="1"/>
          </p:cNvGraphicFramePr>
          <p:nvPr>
            <p:ph idx="1"/>
            <p:extLst>
              <p:ext uri="{D42A27DB-BD31-4B8C-83A1-F6EECF244321}">
                <p14:modId xmlns:p14="http://schemas.microsoft.com/office/powerpoint/2010/main" val="2866107491"/>
              </p:ext>
            </p:extLst>
          </p:nvPr>
        </p:nvGraphicFramePr>
        <p:xfrm>
          <a:off x="836676" y="2399709"/>
          <a:ext cx="7626100" cy="3561227"/>
        </p:xfrm>
        <a:graphic>
          <a:graphicData uri="http://schemas.openxmlformats.org/drawingml/2006/table">
            <a:tbl>
              <a:tblPr firstRow="1" bandRow="1"/>
              <a:tblGrid>
                <a:gridCol w="1344732">
                  <a:extLst>
                    <a:ext uri="{9D8B030D-6E8A-4147-A177-3AD203B41FA5}">
                      <a16:colId xmlns:a16="http://schemas.microsoft.com/office/drawing/2014/main" val="3971354694"/>
                    </a:ext>
                  </a:extLst>
                </a:gridCol>
                <a:gridCol w="1555828">
                  <a:extLst>
                    <a:ext uri="{9D8B030D-6E8A-4147-A177-3AD203B41FA5}">
                      <a16:colId xmlns:a16="http://schemas.microsoft.com/office/drawing/2014/main" val="3302288975"/>
                    </a:ext>
                  </a:extLst>
                </a:gridCol>
                <a:gridCol w="624520">
                  <a:extLst>
                    <a:ext uri="{9D8B030D-6E8A-4147-A177-3AD203B41FA5}">
                      <a16:colId xmlns:a16="http://schemas.microsoft.com/office/drawing/2014/main" val="3468969757"/>
                    </a:ext>
                  </a:extLst>
                </a:gridCol>
                <a:gridCol w="537599">
                  <a:extLst>
                    <a:ext uri="{9D8B030D-6E8A-4147-A177-3AD203B41FA5}">
                      <a16:colId xmlns:a16="http://schemas.microsoft.com/office/drawing/2014/main" val="1812098494"/>
                    </a:ext>
                  </a:extLst>
                </a:gridCol>
                <a:gridCol w="723859">
                  <a:extLst>
                    <a:ext uri="{9D8B030D-6E8A-4147-A177-3AD203B41FA5}">
                      <a16:colId xmlns:a16="http://schemas.microsoft.com/office/drawing/2014/main" val="990165330"/>
                    </a:ext>
                  </a:extLst>
                </a:gridCol>
                <a:gridCol w="471373">
                  <a:extLst>
                    <a:ext uri="{9D8B030D-6E8A-4147-A177-3AD203B41FA5}">
                      <a16:colId xmlns:a16="http://schemas.microsoft.com/office/drawing/2014/main" val="757796520"/>
                    </a:ext>
                  </a:extLst>
                </a:gridCol>
                <a:gridCol w="821130">
                  <a:extLst>
                    <a:ext uri="{9D8B030D-6E8A-4147-A177-3AD203B41FA5}">
                      <a16:colId xmlns:a16="http://schemas.microsoft.com/office/drawing/2014/main" val="2746423788"/>
                    </a:ext>
                  </a:extLst>
                </a:gridCol>
                <a:gridCol w="773529">
                  <a:extLst>
                    <a:ext uri="{9D8B030D-6E8A-4147-A177-3AD203B41FA5}">
                      <a16:colId xmlns:a16="http://schemas.microsoft.com/office/drawing/2014/main" val="1478177625"/>
                    </a:ext>
                  </a:extLst>
                </a:gridCol>
                <a:gridCol w="773530">
                  <a:extLst>
                    <a:ext uri="{9D8B030D-6E8A-4147-A177-3AD203B41FA5}">
                      <a16:colId xmlns:a16="http://schemas.microsoft.com/office/drawing/2014/main" val="980582138"/>
                    </a:ext>
                  </a:extLst>
                </a:gridCol>
              </a:tblGrid>
              <a:tr h="452867">
                <a:tc>
                  <a:txBody>
                    <a:bodyPr/>
                    <a:lstStyle/>
                    <a:p>
                      <a:pPr algn="l" fontAlgn="ctr"/>
                      <a:r>
                        <a:rPr lang="en-US" sz="1300" b="1" i="0" u="none" strike="noStrike">
                          <a:solidFill>
                            <a:srgbClr val="000000"/>
                          </a:solidFill>
                          <a:effectLst/>
                          <a:latin typeface="Calibri" panose="020F0502020204030204" pitchFamily="34" charset="0"/>
                        </a:rPr>
                        <a:t>Name</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l" fontAlgn="ctr"/>
                      <a:r>
                        <a:rPr lang="en-US" sz="1300" b="1" i="0" u="none" strike="noStrike">
                          <a:solidFill>
                            <a:srgbClr val="000000"/>
                          </a:solidFill>
                          <a:effectLst/>
                          <a:latin typeface="Calibri" panose="020F0502020204030204" pitchFamily="34" charset="0"/>
                        </a:rPr>
                        <a:t>Org</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300" b="1" i="0" u="none" strike="noStrike">
                          <a:solidFill>
                            <a:srgbClr val="000000"/>
                          </a:solidFill>
                          <a:effectLst/>
                          <a:latin typeface="Calibri" panose="020F0502020204030204" pitchFamily="34" charset="0"/>
                        </a:rPr>
                        <a:t>Region</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300" b="1" i="0" u="none" strike="noStrike">
                          <a:solidFill>
                            <a:srgbClr val="000000"/>
                          </a:solidFill>
                          <a:effectLst/>
                          <a:latin typeface="Calibri" panose="020F0502020204030204" pitchFamily="34" charset="0"/>
                        </a:rPr>
                        <a:t>Non-Profit</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300" b="1" i="0" u="none" strike="noStrike">
                          <a:solidFill>
                            <a:srgbClr val="000000"/>
                          </a:solidFill>
                          <a:effectLst/>
                          <a:latin typeface="Calibri" panose="020F0502020204030204" pitchFamily="34" charset="0"/>
                        </a:rPr>
                        <a:t>Hospital-based</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300" b="1" i="0" u="none" strike="noStrike">
                          <a:solidFill>
                            <a:srgbClr val="000000"/>
                          </a:solidFill>
                          <a:effectLst/>
                          <a:latin typeface="Calibri" panose="020F0502020204030204" pitchFamily="34" charset="0"/>
                        </a:rPr>
                        <a:t>Med-Cert</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300" b="1" i="0" u="none" strike="noStrike">
                          <a:solidFill>
                            <a:srgbClr val="000000"/>
                          </a:solidFill>
                          <a:effectLst/>
                          <a:latin typeface="Calibri" panose="020F0502020204030204" pitchFamily="34" charset="0"/>
                        </a:rPr>
                        <a:t>Comp-rehensive</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300" b="1" i="0" u="none" strike="noStrike">
                          <a:solidFill>
                            <a:srgbClr val="000000"/>
                          </a:solidFill>
                          <a:effectLst/>
                          <a:latin typeface="Calibri" panose="020F0502020204030204" pitchFamily="34" charset="0"/>
                        </a:rPr>
                        <a:t>HCN</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300" b="1" i="0" u="none" strike="noStrike">
                          <a:solidFill>
                            <a:srgbClr val="000000"/>
                          </a:solidFill>
                          <a:effectLst/>
                          <a:latin typeface="Calibri" panose="020F0502020204030204" pitchFamily="34" charset="0"/>
                        </a:rPr>
                        <a:t>PCA</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2390333248"/>
                  </a:ext>
                </a:extLst>
              </a:tr>
              <a:tr h="315926">
                <a:tc>
                  <a:txBody>
                    <a:bodyPr/>
                    <a:lstStyle/>
                    <a:p>
                      <a:pPr algn="l" fontAlgn="b"/>
                      <a:r>
                        <a:rPr lang="en-US" sz="1300" b="0" i="0" u="none" strike="noStrike">
                          <a:solidFill>
                            <a:srgbClr val="000000"/>
                          </a:solidFill>
                          <a:effectLst/>
                          <a:latin typeface="Calibri" panose="020F0502020204030204" pitchFamily="34" charset="0"/>
                        </a:rPr>
                        <a:t>Kristy Husen</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CentraCare</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4</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300" b="0" i="0" u="none" strike="noStrike">
                          <a:solidFill>
                            <a:srgbClr val="000000"/>
                          </a:solidFill>
                          <a:effectLst/>
                          <a:latin typeface="Calibri" panose="020F0502020204030204" pitchFamily="34" charset="0"/>
                        </a:rPr>
                        <a:t>X</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X</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300" b="0" i="0" u="none" strike="noStrike">
                          <a:solidFill>
                            <a:srgbClr val="000000"/>
                          </a:solidFill>
                          <a:effectLst/>
                          <a:latin typeface="Calibri" panose="020F0502020204030204" pitchFamily="34" charset="0"/>
                        </a:rPr>
                        <a:t>X</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8535500"/>
                  </a:ext>
                </a:extLst>
              </a:tr>
              <a:tr h="254188">
                <a:tc>
                  <a:txBody>
                    <a:bodyPr/>
                    <a:lstStyle/>
                    <a:p>
                      <a:pPr algn="l" fontAlgn="b"/>
                      <a:r>
                        <a:rPr lang="en-US" sz="1300" b="0" i="0" u="none" strike="noStrike">
                          <a:solidFill>
                            <a:srgbClr val="000000"/>
                          </a:solidFill>
                          <a:effectLst/>
                          <a:latin typeface="Calibri" panose="020F0502020204030204" pitchFamily="34" charset="0"/>
                        </a:rPr>
                        <a:t>Toni Diede</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NextStep Homecare </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3</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X</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300" b="0" i="0" u="none" strike="noStrike">
                          <a:solidFill>
                            <a:srgbClr val="000000"/>
                          </a:solidFill>
                          <a:effectLst/>
                          <a:latin typeface="Calibri" panose="020F0502020204030204" pitchFamily="34" charset="0"/>
                        </a:rPr>
                        <a:t>X</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6412186"/>
                  </a:ext>
                </a:extLst>
              </a:tr>
              <a:tr h="413606">
                <a:tc>
                  <a:txBody>
                    <a:bodyPr/>
                    <a:lstStyle/>
                    <a:p>
                      <a:pPr algn="l" fontAlgn="b"/>
                      <a:r>
                        <a:rPr lang="en-US" sz="1300" b="0" i="0" u="none" strike="noStrike">
                          <a:solidFill>
                            <a:srgbClr val="000000"/>
                          </a:solidFill>
                          <a:effectLst/>
                          <a:latin typeface="Calibri" panose="020F0502020204030204" pitchFamily="34" charset="0"/>
                        </a:rPr>
                        <a:t>Olga Baumberger</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Metropolitan Comm. Serv.</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5</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300" b="0" i="0" u="none" strike="noStrike">
                          <a:solidFill>
                            <a:srgbClr val="000000"/>
                          </a:solidFill>
                          <a:effectLst/>
                          <a:latin typeface="Calibri" panose="020F0502020204030204" pitchFamily="34" charset="0"/>
                        </a:rPr>
                        <a:t>X</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X</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4220713"/>
                  </a:ext>
                </a:extLst>
              </a:tr>
              <a:tr h="188080">
                <a:tc>
                  <a:txBody>
                    <a:bodyPr/>
                    <a:lstStyle/>
                    <a:p>
                      <a:pPr algn="l" fontAlgn="b"/>
                      <a:r>
                        <a:rPr lang="en-US" sz="1300" b="0" i="0" u="none" strike="noStrike">
                          <a:solidFill>
                            <a:srgbClr val="000000"/>
                          </a:solidFill>
                          <a:effectLst/>
                          <a:latin typeface="Calibri" panose="020F0502020204030204" pitchFamily="34" charset="0"/>
                        </a:rPr>
                        <a:t>Nicoleen Meyer</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Accurate Home Care</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4</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300" b="0" i="0" u="none" strike="noStrike">
                          <a:solidFill>
                            <a:srgbClr val="000000"/>
                          </a:solidFill>
                          <a:effectLst/>
                          <a:latin typeface="Calibri" panose="020F0502020204030204" pitchFamily="34" charset="0"/>
                        </a:rPr>
                        <a:t>X *</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300" b="0" i="0" u="none" strike="noStrike">
                          <a:solidFill>
                            <a:srgbClr val="000000"/>
                          </a:solidFill>
                          <a:effectLst/>
                          <a:latin typeface="Calibri" panose="020F0502020204030204" pitchFamily="34" charset="0"/>
                        </a:rPr>
                        <a:t>X - expertise</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X</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991547"/>
                  </a:ext>
                </a:extLst>
              </a:tr>
              <a:tr h="375380">
                <a:tc>
                  <a:txBody>
                    <a:bodyPr/>
                    <a:lstStyle/>
                    <a:p>
                      <a:pPr algn="l" fontAlgn="b"/>
                      <a:r>
                        <a:rPr lang="en-US" sz="1300" b="0" i="0" u="none" strike="noStrike">
                          <a:solidFill>
                            <a:srgbClr val="000000"/>
                          </a:solidFill>
                          <a:effectLst/>
                          <a:latin typeface="Calibri" panose="020F0502020204030204" pitchFamily="34" charset="0"/>
                        </a:rPr>
                        <a:t>Darla Thompson</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Aveanna Healthcare</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300" b="0" i="0" u="none" strike="noStrike">
                          <a:solidFill>
                            <a:srgbClr val="000000"/>
                          </a:solidFill>
                          <a:effectLst/>
                          <a:latin typeface="Calibri" panose="020F0502020204030204" pitchFamily="34" charset="0"/>
                        </a:rPr>
                        <a:t>5</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300" b="0" i="0" u="none" strike="sng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sng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300" b="0" i="0" u="none" strike="noStrike">
                          <a:solidFill>
                            <a:srgbClr val="000000"/>
                          </a:solidFill>
                          <a:effectLst/>
                          <a:latin typeface="Calibri" panose="020F0502020204030204" pitchFamily="34" charset="0"/>
                        </a:rPr>
                        <a:t>X *</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X</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300" b="0" i="0" u="none" strike="noStrike">
                          <a:solidFill>
                            <a:srgbClr val="000000"/>
                          </a:solidFill>
                          <a:effectLst/>
                          <a:latin typeface="Calibri" panose="020F0502020204030204" pitchFamily="34" charset="0"/>
                        </a:rPr>
                        <a:t>X - expertise</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sng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4771322"/>
                  </a:ext>
                </a:extLst>
              </a:tr>
              <a:tr h="254188">
                <a:tc>
                  <a:txBody>
                    <a:bodyPr/>
                    <a:lstStyle/>
                    <a:p>
                      <a:pPr algn="l" fontAlgn="b"/>
                      <a:r>
                        <a:rPr lang="en-US" sz="1300" b="0" i="0" u="none" strike="noStrike">
                          <a:solidFill>
                            <a:srgbClr val="000000"/>
                          </a:solidFill>
                          <a:effectLst/>
                          <a:latin typeface="Calibri" panose="020F0502020204030204" pitchFamily="34" charset="0"/>
                        </a:rPr>
                        <a:t>Katie Troumbly </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Grand Itasca</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2</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300" b="0" i="0" u="none" strike="noStrike">
                          <a:solidFill>
                            <a:srgbClr val="000000"/>
                          </a:solidFill>
                          <a:effectLst/>
                          <a:latin typeface="Calibri" panose="020F0502020204030204" pitchFamily="34" charset="0"/>
                        </a:rPr>
                        <a:t>X</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X</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300" b="0" i="0" u="none" strike="noStrike">
                          <a:solidFill>
                            <a:srgbClr val="000000"/>
                          </a:solidFill>
                          <a:effectLst/>
                          <a:latin typeface="Calibri" panose="020F0502020204030204" pitchFamily="34" charset="0"/>
                        </a:rPr>
                        <a:t>X</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1052259"/>
                  </a:ext>
                </a:extLst>
              </a:tr>
              <a:tr h="281707">
                <a:tc>
                  <a:txBody>
                    <a:bodyPr/>
                    <a:lstStyle/>
                    <a:p>
                      <a:pPr algn="l" fontAlgn="b"/>
                      <a:r>
                        <a:rPr lang="en-US" sz="1300" b="0" i="0" u="none" strike="noStrike">
                          <a:solidFill>
                            <a:srgbClr val="000000"/>
                          </a:solidFill>
                          <a:effectLst/>
                          <a:latin typeface="Calibri" panose="020F0502020204030204" pitchFamily="34" charset="0"/>
                        </a:rPr>
                        <a:t>Jaime Kummer</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River Valley Home Care</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5</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300" b="0" i="0" u="none" strike="noStrike">
                          <a:solidFill>
                            <a:srgbClr val="000000"/>
                          </a:solidFill>
                          <a:effectLst/>
                          <a:latin typeface="Calibri" panose="020F0502020204030204" pitchFamily="34" charset="0"/>
                        </a:rPr>
                        <a:t>X</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X</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4654823"/>
                  </a:ext>
                </a:extLst>
              </a:tr>
              <a:tr h="287553">
                <a:tc>
                  <a:txBody>
                    <a:bodyPr/>
                    <a:lstStyle/>
                    <a:p>
                      <a:pPr algn="l" fontAlgn="b"/>
                      <a:r>
                        <a:rPr lang="en-US" sz="1300" b="0" i="0" u="none" strike="noStrike">
                          <a:solidFill>
                            <a:srgbClr val="000000"/>
                          </a:solidFill>
                          <a:effectLst/>
                          <a:latin typeface="Calibri" panose="020F0502020204030204" pitchFamily="34" charset="0"/>
                        </a:rPr>
                        <a:t>Rochelle Wodarz </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Accra</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5</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300" b="0" i="0" u="none" strike="noStrike">
                          <a:solidFill>
                            <a:srgbClr val="000000"/>
                          </a:solidFill>
                          <a:effectLst/>
                          <a:latin typeface="Calibri" panose="020F0502020204030204" pitchFamily="34" charset="0"/>
                        </a:rPr>
                        <a:t>X</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300" b="0" i="0" u="none" strike="noStrike">
                          <a:solidFill>
                            <a:srgbClr val="000000"/>
                          </a:solidFill>
                          <a:effectLst/>
                          <a:latin typeface="Calibri" panose="020F0502020204030204" pitchFamily="34" charset="0"/>
                        </a:rPr>
                        <a:t>X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X - expertise</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4233090"/>
                  </a:ext>
                </a:extLst>
              </a:tr>
              <a:tr h="254188">
                <a:tc>
                  <a:txBody>
                    <a:bodyPr/>
                    <a:lstStyle/>
                    <a:p>
                      <a:pPr algn="l" fontAlgn="b"/>
                      <a:r>
                        <a:rPr lang="en-US" sz="1300" b="0" i="0" u="none" strike="noStrike">
                          <a:solidFill>
                            <a:srgbClr val="000000"/>
                          </a:solidFill>
                          <a:effectLst/>
                          <a:latin typeface="Calibri" panose="020F0502020204030204" pitchFamily="34" charset="0"/>
                        </a:rPr>
                        <a:t>Jessica Kuehlwein</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300" b="0" i="0" u="none" strike="noStrike">
                          <a:solidFill>
                            <a:srgbClr val="000000"/>
                          </a:solidFill>
                          <a:effectLst/>
                          <a:latin typeface="Calibri" panose="020F0502020204030204" pitchFamily="34" charset="0"/>
                        </a:rPr>
                        <a:t>Triniti</a:t>
                      </a:r>
                      <a:endParaRPr lang="en-US" sz="2200" b="0" i="0" u="none" strike="noStrike">
                        <a:effectLst/>
                        <a:latin typeface="Arial" panose="020B0604020202020204" pitchFamily="34" charset="0"/>
                      </a:endParaRPr>
                    </a:p>
                  </a:txBody>
                  <a:tcPr marL="7826" marR="7826" marT="7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4</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300" b="0" i="0" u="none" strike="noStrike">
                          <a:solidFill>
                            <a:srgbClr val="000000"/>
                          </a:solidFill>
                          <a:effectLst/>
                          <a:latin typeface="Calibri" panose="020F0502020204030204" pitchFamily="34" charset="0"/>
                        </a:rPr>
                        <a:t>X</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300" b="0" i="0" u="none" strike="noStrike">
                          <a:solidFill>
                            <a:srgbClr val="000000"/>
                          </a:solidFill>
                          <a:effectLst/>
                          <a:latin typeface="Calibri" panose="020F0502020204030204" pitchFamily="34" charset="0"/>
                        </a:rPr>
                        <a:t>X</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a:solidFill>
                            <a:srgbClr val="000000"/>
                          </a:solidFill>
                          <a:effectLst/>
                          <a:latin typeface="Calibri" panose="020F0502020204030204" pitchFamily="34" charset="0"/>
                        </a:rPr>
                        <a:t> </a:t>
                      </a:r>
                      <a:endParaRPr lang="en-US" sz="2200" b="0" i="0" u="none" strike="noStrike">
                        <a:effectLst/>
                        <a:latin typeface="Arial" panose="020B0604020202020204" pitchFamily="34" charset="0"/>
                      </a:endParaRPr>
                    </a:p>
                  </a:txBody>
                  <a:tcPr marL="7826" marR="7826" marT="7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9574509"/>
                  </a:ext>
                </a:extLst>
              </a:tr>
            </a:tbl>
          </a:graphicData>
        </a:graphic>
      </p:graphicFrame>
    </p:spTree>
    <p:extLst>
      <p:ext uri="{BB962C8B-B14F-4D97-AF65-F5344CB8AC3E}">
        <p14:creationId xmlns:p14="http://schemas.microsoft.com/office/powerpoint/2010/main" val="4042114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3E923-209C-FD5B-939B-0B8AAD2F524B}"/>
              </a:ext>
            </a:extLst>
          </p:cNvPr>
          <p:cNvSpPr>
            <a:spLocks noGrp="1"/>
          </p:cNvSpPr>
          <p:nvPr>
            <p:ph type="title"/>
          </p:nvPr>
        </p:nvSpPr>
        <p:spPr>
          <a:xfrm>
            <a:off x="628650" y="365127"/>
            <a:ext cx="7886700" cy="939692"/>
          </a:xfrm>
        </p:spPr>
        <p:txBody>
          <a:bodyPr/>
          <a:lstStyle/>
          <a:p>
            <a:r>
              <a:rPr lang="en-US"/>
              <a:t>A Great Board…..</a:t>
            </a:r>
          </a:p>
        </p:txBody>
      </p:sp>
      <p:sp>
        <p:nvSpPr>
          <p:cNvPr id="3" name="Content Placeholder 2">
            <a:extLst>
              <a:ext uri="{FF2B5EF4-FFF2-40B4-BE49-F238E27FC236}">
                <a16:creationId xmlns:a16="http://schemas.microsoft.com/office/drawing/2014/main" id="{B8086441-67C4-6FC9-3ACA-D802B2C02A2D}"/>
              </a:ext>
            </a:extLst>
          </p:cNvPr>
          <p:cNvSpPr>
            <a:spLocks noGrp="1"/>
          </p:cNvSpPr>
          <p:nvPr>
            <p:ph idx="1"/>
          </p:nvPr>
        </p:nvSpPr>
        <p:spPr>
          <a:xfrm>
            <a:off x="628650" y="1304818"/>
            <a:ext cx="7886700" cy="4872145"/>
          </a:xfrm>
        </p:spPr>
        <p:txBody>
          <a:bodyPr>
            <a:normAutofit/>
          </a:bodyPr>
          <a:lstStyle/>
          <a:p>
            <a:r>
              <a:rPr lang="en-US"/>
              <a:t>Reviews values &amp; diversity regularly</a:t>
            </a:r>
          </a:p>
          <a:p>
            <a:r>
              <a:rPr lang="en-US"/>
              <a:t>Involves Purpose-Driven Leaders </a:t>
            </a:r>
          </a:p>
          <a:p>
            <a:r>
              <a:rPr lang="en-US"/>
              <a:t>Includes Directors who ask questions and don’t assume everyone understands</a:t>
            </a:r>
          </a:p>
          <a:p>
            <a:r>
              <a:rPr lang="en-US"/>
              <a:t>Engages critical thinking and insightful analysis</a:t>
            </a:r>
          </a:p>
          <a:p>
            <a:r>
              <a:rPr lang="en-US"/>
              <a:t>Stays focused on policy vs operations</a:t>
            </a:r>
          </a:p>
          <a:p>
            <a:r>
              <a:rPr lang="en-US"/>
              <a:t>Exercises common sense and doesn’t tax staff unnecessarily</a:t>
            </a:r>
          </a:p>
        </p:txBody>
      </p:sp>
    </p:spTree>
    <p:extLst>
      <p:ext uri="{BB962C8B-B14F-4D97-AF65-F5344CB8AC3E}">
        <p14:creationId xmlns:p14="http://schemas.microsoft.com/office/powerpoint/2010/main" val="1293967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244D-2D5E-367A-EE01-528E983F1512}"/>
              </a:ext>
            </a:extLst>
          </p:cNvPr>
          <p:cNvSpPr>
            <a:spLocks noGrp="1"/>
          </p:cNvSpPr>
          <p:nvPr>
            <p:ph type="title"/>
          </p:nvPr>
        </p:nvSpPr>
        <p:spPr/>
        <p:txBody>
          <a:bodyPr/>
          <a:lstStyle/>
          <a:p>
            <a:r>
              <a:rPr lang="en-US"/>
              <a:t>Board Responsibilities</a:t>
            </a:r>
          </a:p>
        </p:txBody>
      </p:sp>
      <p:sp>
        <p:nvSpPr>
          <p:cNvPr id="3" name="Content Placeholder 2">
            <a:extLst>
              <a:ext uri="{FF2B5EF4-FFF2-40B4-BE49-F238E27FC236}">
                <a16:creationId xmlns:a16="http://schemas.microsoft.com/office/drawing/2014/main" id="{333CEB04-774A-09ED-3F0A-35EFF85779B7}"/>
              </a:ext>
            </a:extLst>
          </p:cNvPr>
          <p:cNvSpPr>
            <a:spLocks noGrp="1"/>
          </p:cNvSpPr>
          <p:nvPr>
            <p:ph idx="1"/>
          </p:nvPr>
        </p:nvSpPr>
        <p:spPr>
          <a:xfrm>
            <a:off x="628650" y="1690690"/>
            <a:ext cx="7886700" cy="4088788"/>
          </a:xfrm>
        </p:spPr>
        <p:txBody>
          <a:bodyPr>
            <a:normAutofit lnSpcReduction="10000"/>
          </a:bodyPr>
          <a:lstStyle/>
          <a:p>
            <a:r>
              <a:rPr lang="en-US" sz="2800">
                <a:effectLst/>
                <a:latin typeface="Calibri" panose="020F0502020204030204" pitchFamily="34" charset="0"/>
                <a:ea typeface="Times New Roman" panose="02020603050405020304" pitchFamily="18" charset="0"/>
              </a:rPr>
              <a:t>Monitor strategic &amp; financial performance/integrity </a:t>
            </a:r>
          </a:p>
          <a:p>
            <a:pPr lvl="1"/>
            <a:r>
              <a:rPr lang="en-US">
                <a:latin typeface="Calibri" panose="020F0502020204030204" pitchFamily="34" charset="0"/>
              </a:rPr>
              <a:t>Approve annual budget</a:t>
            </a:r>
          </a:p>
          <a:p>
            <a:pPr lvl="1"/>
            <a:r>
              <a:rPr lang="en-US"/>
              <a:t>Approve strategic plan </a:t>
            </a:r>
          </a:p>
          <a:p>
            <a:r>
              <a:rPr lang="en-US"/>
              <a:t>Establish association policies</a:t>
            </a:r>
          </a:p>
          <a:p>
            <a:r>
              <a:rPr lang="en-US"/>
              <a:t>Monitor Executive Director performance</a:t>
            </a:r>
          </a:p>
          <a:p>
            <a:r>
              <a:rPr lang="en-US"/>
              <a:t>Monitor board performance </a:t>
            </a:r>
          </a:p>
          <a:p>
            <a:r>
              <a:rPr lang="en-US"/>
              <a:t>Other responsibilities</a:t>
            </a:r>
          </a:p>
          <a:p>
            <a:pPr lvl="1"/>
            <a:r>
              <a:rPr lang="en-US"/>
              <a:t>Elect Board Officers</a:t>
            </a:r>
          </a:p>
          <a:p>
            <a:pPr lvl="1"/>
            <a:r>
              <a:rPr lang="en-US"/>
              <a:t>Approve committee structure </a:t>
            </a:r>
          </a:p>
          <a:p>
            <a:pPr lvl="1"/>
            <a:r>
              <a:rPr lang="en-US"/>
              <a:t>Approve non-standard transactions</a:t>
            </a:r>
          </a:p>
          <a:p>
            <a:pPr lvl="1"/>
            <a:endParaRPr lang="en-US"/>
          </a:p>
        </p:txBody>
      </p:sp>
    </p:spTree>
    <p:extLst>
      <p:ext uri="{BB962C8B-B14F-4D97-AF65-F5344CB8AC3E}">
        <p14:creationId xmlns:p14="http://schemas.microsoft.com/office/powerpoint/2010/main" val="844487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A380B-A6C5-43E2-82BB-06F317C6DA10}"/>
              </a:ext>
            </a:extLst>
          </p:cNvPr>
          <p:cNvSpPr>
            <a:spLocks noGrp="1"/>
          </p:cNvSpPr>
          <p:nvPr>
            <p:ph type="title"/>
          </p:nvPr>
        </p:nvSpPr>
        <p:spPr/>
        <p:txBody>
          <a:bodyPr/>
          <a:lstStyle/>
          <a:p>
            <a:r>
              <a:rPr lang="en-US"/>
              <a:t>Board Responsibilities</a:t>
            </a:r>
          </a:p>
        </p:txBody>
      </p:sp>
      <p:sp>
        <p:nvSpPr>
          <p:cNvPr id="5" name="Content Placeholder 4">
            <a:extLst>
              <a:ext uri="{FF2B5EF4-FFF2-40B4-BE49-F238E27FC236}">
                <a16:creationId xmlns:a16="http://schemas.microsoft.com/office/drawing/2014/main" id="{F4E8A35C-CA6F-4FA3-812D-B80A89B10E36}"/>
              </a:ext>
            </a:extLst>
          </p:cNvPr>
          <p:cNvSpPr>
            <a:spLocks noGrp="1"/>
          </p:cNvSpPr>
          <p:nvPr>
            <p:ph idx="1"/>
          </p:nvPr>
        </p:nvSpPr>
        <p:spPr>
          <a:xfrm>
            <a:off x="628650" y="1477108"/>
            <a:ext cx="7886700" cy="4501661"/>
          </a:xfrm>
        </p:spPr>
        <p:txBody>
          <a:bodyPr>
            <a:normAutofit/>
          </a:bodyPr>
          <a:lstStyle/>
          <a:p>
            <a:pPr marL="571500" indent="-571500">
              <a:buFont typeface="Arial" panose="020B0604020202020204" pitchFamily="34" charset="0"/>
              <a:buChar char="•"/>
            </a:pPr>
            <a:r>
              <a:rPr lang="en-US"/>
              <a:t>Responsible to the MHCA membership</a:t>
            </a:r>
          </a:p>
          <a:p>
            <a:pPr marL="1028700" lvl="1" indent="-571500"/>
            <a:r>
              <a:rPr lang="en-US"/>
              <a:t>Mission, Vision and Values</a:t>
            </a:r>
          </a:p>
          <a:p>
            <a:pPr marL="1028700" lvl="1" indent="-571500"/>
            <a:r>
              <a:rPr lang="en-US"/>
              <a:t>Advocate for and represent home care</a:t>
            </a:r>
          </a:p>
          <a:p>
            <a:pPr marL="1028700" lvl="1" indent="-571500"/>
            <a:r>
              <a:rPr lang="en-US"/>
              <a:t>Enhance membership value</a:t>
            </a:r>
          </a:p>
          <a:p>
            <a:pPr marL="571500" indent="-571500">
              <a:buFont typeface="Arial" panose="020B0604020202020204" pitchFamily="34" charset="0"/>
              <a:buChar char="•"/>
            </a:pPr>
            <a:r>
              <a:rPr lang="en-US"/>
              <a:t>Responsible for organizational governance</a:t>
            </a:r>
          </a:p>
          <a:p>
            <a:pPr marL="571500" indent="-571500">
              <a:buFont typeface="Arial" panose="020B0604020202020204" pitchFamily="34" charset="0"/>
              <a:buChar char="•"/>
            </a:pPr>
            <a:r>
              <a:rPr lang="en-US"/>
              <a:t>Represent ALL MHCA members </a:t>
            </a:r>
          </a:p>
          <a:p>
            <a:pPr marL="571500" indent="-571500">
              <a:buFont typeface="Arial" panose="020B0604020202020204" pitchFamily="34" charset="0"/>
              <a:buChar char="•"/>
            </a:pPr>
            <a:r>
              <a:rPr lang="en-US"/>
              <a:t>Attend and participate in assigned meetings</a:t>
            </a:r>
          </a:p>
          <a:p>
            <a:endParaRPr lang="en-US"/>
          </a:p>
        </p:txBody>
      </p:sp>
    </p:spTree>
    <p:extLst>
      <p:ext uri="{BB962C8B-B14F-4D97-AF65-F5344CB8AC3E}">
        <p14:creationId xmlns:p14="http://schemas.microsoft.com/office/powerpoint/2010/main" val="1744515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69E2A-CB7A-23E8-E60F-87944E0EE04C}"/>
              </a:ext>
            </a:extLst>
          </p:cNvPr>
          <p:cNvSpPr>
            <a:spLocks noGrp="1"/>
          </p:cNvSpPr>
          <p:nvPr>
            <p:ph type="title"/>
          </p:nvPr>
        </p:nvSpPr>
        <p:spPr/>
        <p:txBody>
          <a:bodyPr/>
          <a:lstStyle/>
          <a:p>
            <a:r>
              <a:rPr lang="en-US"/>
              <a:t>Board Considerations</a:t>
            </a:r>
          </a:p>
        </p:txBody>
      </p:sp>
      <p:sp>
        <p:nvSpPr>
          <p:cNvPr id="3" name="Content Placeholder 2">
            <a:extLst>
              <a:ext uri="{FF2B5EF4-FFF2-40B4-BE49-F238E27FC236}">
                <a16:creationId xmlns:a16="http://schemas.microsoft.com/office/drawing/2014/main" id="{C7F74599-1CE4-05A4-0943-00B9E58387BB}"/>
              </a:ext>
            </a:extLst>
          </p:cNvPr>
          <p:cNvSpPr>
            <a:spLocks noGrp="1"/>
          </p:cNvSpPr>
          <p:nvPr>
            <p:ph idx="1"/>
          </p:nvPr>
        </p:nvSpPr>
        <p:spPr/>
        <p:txBody>
          <a:bodyPr/>
          <a:lstStyle/>
          <a:p>
            <a:r>
              <a:rPr lang="en-US"/>
              <a:t>Consider MHCA’s ecosystem</a:t>
            </a:r>
          </a:p>
          <a:p>
            <a:pPr lvl="1"/>
            <a:r>
              <a:rPr lang="en-US"/>
              <a:t>Where should we be a leader/follower?</a:t>
            </a:r>
          </a:p>
          <a:p>
            <a:pPr lvl="1"/>
            <a:r>
              <a:rPr lang="en-US"/>
              <a:t>What relationships should we strengthen/nurture?</a:t>
            </a:r>
          </a:p>
          <a:p>
            <a:r>
              <a:rPr lang="en-US"/>
              <a:t>How can we enhance our equity journey?</a:t>
            </a:r>
          </a:p>
          <a:p>
            <a:pPr lvl="1"/>
            <a:r>
              <a:rPr lang="en-US"/>
              <a:t>Diversity: lived experience, expertise, age, race, gender</a:t>
            </a:r>
          </a:p>
          <a:p>
            <a:r>
              <a:rPr lang="en-US"/>
              <a:t>Are we taking enough risk?</a:t>
            </a:r>
          </a:p>
          <a:p>
            <a:r>
              <a:rPr lang="en-US"/>
              <a:t>Are we doing all we can to listen to what is most important to members?</a:t>
            </a:r>
          </a:p>
          <a:p>
            <a:pPr lvl="1"/>
            <a:endParaRPr lang="en-US"/>
          </a:p>
          <a:p>
            <a:pPr marL="457200" lvl="1" indent="0">
              <a:buNone/>
            </a:pPr>
            <a:endParaRPr lang="en-US"/>
          </a:p>
          <a:p>
            <a:pPr lvl="2"/>
            <a:endParaRPr lang="en-US"/>
          </a:p>
          <a:p>
            <a:endParaRPr lang="en-US"/>
          </a:p>
        </p:txBody>
      </p:sp>
    </p:spTree>
    <p:extLst>
      <p:ext uri="{BB962C8B-B14F-4D97-AF65-F5344CB8AC3E}">
        <p14:creationId xmlns:p14="http://schemas.microsoft.com/office/powerpoint/2010/main" val="1516017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E46C-D6EB-789F-803B-3C175E06F5A4}"/>
              </a:ext>
            </a:extLst>
          </p:cNvPr>
          <p:cNvSpPr>
            <a:spLocks noGrp="1"/>
          </p:cNvSpPr>
          <p:nvPr>
            <p:ph type="title"/>
          </p:nvPr>
        </p:nvSpPr>
        <p:spPr>
          <a:xfrm>
            <a:off x="628650" y="365126"/>
            <a:ext cx="7886700" cy="981893"/>
          </a:xfrm>
        </p:spPr>
        <p:txBody>
          <a:bodyPr/>
          <a:lstStyle/>
          <a:p>
            <a:r>
              <a:rPr lang="en-US">
                <a:solidFill>
                  <a:srgbClr val="005450"/>
                </a:solidFill>
              </a:rPr>
              <a:t>Strategic Plan</a:t>
            </a:r>
            <a:endParaRPr lang="en-US"/>
          </a:p>
        </p:txBody>
      </p:sp>
      <p:pic>
        <p:nvPicPr>
          <p:cNvPr id="5" name="Content Placeholder 4">
            <a:extLst>
              <a:ext uri="{FF2B5EF4-FFF2-40B4-BE49-F238E27FC236}">
                <a16:creationId xmlns:a16="http://schemas.microsoft.com/office/drawing/2014/main" id="{74FB13F4-6CF3-4807-6B0E-CB5EB26BFCC5}"/>
              </a:ext>
            </a:extLst>
          </p:cNvPr>
          <p:cNvPicPr>
            <a:picLocks noGrp="1" noChangeAspect="1"/>
          </p:cNvPicPr>
          <p:nvPr>
            <p:ph idx="1"/>
          </p:nvPr>
        </p:nvPicPr>
        <p:blipFill>
          <a:blip r:embed="rId2"/>
          <a:stretch>
            <a:fillRect/>
          </a:stretch>
        </p:blipFill>
        <p:spPr>
          <a:xfrm>
            <a:off x="341671" y="1347019"/>
            <a:ext cx="8802881" cy="4689987"/>
          </a:xfrm>
        </p:spPr>
      </p:pic>
    </p:spTree>
    <p:extLst>
      <p:ext uri="{BB962C8B-B14F-4D97-AF65-F5344CB8AC3E}">
        <p14:creationId xmlns:p14="http://schemas.microsoft.com/office/powerpoint/2010/main" val="22421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92B363-0A2C-48DC-921B-1A4FC336A059}"/>
              </a:ext>
            </a:extLst>
          </p:cNvPr>
          <p:cNvSpPr>
            <a:spLocks noGrp="1"/>
          </p:cNvSpPr>
          <p:nvPr>
            <p:ph type="title"/>
          </p:nvPr>
        </p:nvSpPr>
        <p:spPr/>
        <p:txBody>
          <a:bodyPr/>
          <a:lstStyle/>
          <a:p>
            <a:r>
              <a:rPr lang="en-US"/>
              <a:t>What is My Commitment?</a:t>
            </a:r>
          </a:p>
        </p:txBody>
      </p:sp>
      <p:sp>
        <p:nvSpPr>
          <p:cNvPr id="5" name="Content Placeholder 4">
            <a:extLst>
              <a:ext uri="{FF2B5EF4-FFF2-40B4-BE49-F238E27FC236}">
                <a16:creationId xmlns:a16="http://schemas.microsoft.com/office/drawing/2014/main" id="{8E0FF790-78D6-43F3-8694-2B52D62CDF1B}"/>
              </a:ext>
            </a:extLst>
          </p:cNvPr>
          <p:cNvSpPr>
            <a:spLocks noGrp="1"/>
          </p:cNvSpPr>
          <p:nvPr>
            <p:ph idx="1"/>
          </p:nvPr>
        </p:nvSpPr>
        <p:spPr>
          <a:xfrm>
            <a:off x="628650" y="1477108"/>
            <a:ext cx="7886700" cy="4699855"/>
          </a:xfrm>
        </p:spPr>
        <p:txBody>
          <a:bodyPr>
            <a:normAutofit/>
          </a:bodyPr>
          <a:lstStyle/>
          <a:p>
            <a:r>
              <a:rPr lang="en-US"/>
              <a:t>Time Commitment</a:t>
            </a:r>
          </a:p>
          <a:p>
            <a:pPr lvl="1"/>
            <a:r>
              <a:rPr lang="en-US"/>
              <a:t>Board Meeting attendance</a:t>
            </a:r>
          </a:p>
          <a:p>
            <a:pPr lvl="1"/>
            <a:r>
              <a:rPr lang="en-US"/>
              <a:t>Committee Meetings – Board Liaison</a:t>
            </a:r>
          </a:p>
          <a:p>
            <a:pPr marL="457200" lvl="1" indent="0">
              <a:buNone/>
            </a:pPr>
            <a:endParaRPr lang="en-US"/>
          </a:p>
          <a:p>
            <a:pPr marL="0" indent="0">
              <a:buNone/>
            </a:pPr>
            <a:r>
              <a:rPr lang="en-US" b="1"/>
              <a:t>Board Meetings  	 	Note Taker</a:t>
            </a:r>
          </a:p>
          <a:p>
            <a:pPr marL="228600" lvl="1" indent="0">
              <a:spcBef>
                <a:spcPts val="0"/>
              </a:spcBef>
              <a:buNone/>
            </a:pPr>
            <a:r>
              <a:rPr lang="en-US" spc="20">
                <a:effectLst/>
                <a:ea typeface="Times New Roman" panose="02020603050405020304" pitchFamily="18" charset="0"/>
                <a:cs typeface="Times New Roman" panose="02020603050405020304" pitchFamily="18" charset="0"/>
              </a:rPr>
              <a:t>February 13			  Katie</a:t>
            </a:r>
          </a:p>
          <a:p>
            <a:pPr marL="228600" lvl="1" indent="0">
              <a:spcBef>
                <a:spcPts val="0"/>
              </a:spcBef>
              <a:buNone/>
            </a:pPr>
            <a:r>
              <a:rPr lang="en-US" spc="20">
                <a:effectLst/>
                <a:ea typeface="Times New Roman" panose="02020603050405020304" pitchFamily="18" charset="0"/>
                <a:cs typeface="Times New Roman" panose="02020603050405020304" pitchFamily="18" charset="0"/>
              </a:rPr>
              <a:t>May </a:t>
            </a:r>
            <a:r>
              <a:rPr lang="en-US" spc="20">
                <a:ea typeface="Times New Roman" panose="02020603050405020304" pitchFamily="18" charset="0"/>
                <a:cs typeface="Times New Roman" panose="02020603050405020304" pitchFamily="18" charset="0"/>
              </a:rPr>
              <a:t>8</a:t>
            </a:r>
            <a:r>
              <a:rPr lang="en-US" spc="20">
                <a:effectLst/>
                <a:ea typeface="Times New Roman" panose="02020603050405020304" pitchFamily="18" charset="0"/>
                <a:cs typeface="Times New Roman" panose="02020603050405020304" pitchFamily="18" charset="0"/>
              </a:rPr>
              <a:t>			  Nicoleen</a:t>
            </a:r>
          </a:p>
          <a:p>
            <a:pPr marL="228600" lvl="1" indent="0">
              <a:spcBef>
                <a:spcPts val="0"/>
              </a:spcBef>
              <a:buNone/>
            </a:pPr>
            <a:r>
              <a:rPr lang="en-US" spc="20">
                <a:effectLst/>
                <a:ea typeface="Times New Roman" panose="02020603050405020304" pitchFamily="18" charset="0"/>
                <a:cs typeface="Times New Roman" panose="02020603050405020304" pitchFamily="18" charset="0"/>
              </a:rPr>
              <a:t>August 7-8			  Toni</a:t>
            </a:r>
          </a:p>
          <a:p>
            <a:pPr marL="228600" lvl="1" indent="0">
              <a:spcBef>
                <a:spcPts val="0"/>
              </a:spcBef>
              <a:buNone/>
            </a:pPr>
            <a:r>
              <a:rPr lang="en-US" spc="20">
                <a:effectLst/>
                <a:ea typeface="Times New Roman" panose="02020603050405020304" pitchFamily="18" charset="0"/>
                <a:cs typeface="Times New Roman" panose="02020603050405020304" pitchFamily="18" charset="0"/>
              </a:rPr>
              <a:t>September 30		  Olga</a:t>
            </a:r>
          </a:p>
          <a:p>
            <a:pPr marL="228600" lvl="1" indent="0">
              <a:spcBef>
                <a:spcPts val="0"/>
              </a:spcBef>
              <a:buNone/>
            </a:pPr>
            <a:r>
              <a:rPr lang="en-US" spc="20">
                <a:effectLst/>
                <a:ea typeface="Times New Roman" panose="02020603050405020304" pitchFamily="18" charset="0"/>
                <a:cs typeface="Times New Roman" panose="02020603050405020304" pitchFamily="18" charset="0"/>
              </a:rPr>
              <a:t>December 11		  Darla</a:t>
            </a:r>
            <a:endParaRPr lang="en-US"/>
          </a:p>
        </p:txBody>
      </p:sp>
    </p:spTree>
    <p:extLst>
      <p:ext uri="{BB962C8B-B14F-4D97-AF65-F5344CB8AC3E}">
        <p14:creationId xmlns:p14="http://schemas.microsoft.com/office/powerpoint/2010/main" val="2240508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93E69C-7C44-424D-A0ED-007889343289}"/>
              </a:ext>
            </a:extLst>
          </p:cNvPr>
          <p:cNvSpPr>
            <a:spLocks noGrp="1"/>
          </p:cNvSpPr>
          <p:nvPr>
            <p:ph type="title"/>
          </p:nvPr>
        </p:nvSpPr>
        <p:spPr/>
        <p:txBody>
          <a:bodyPr/>
          <a:lstStyle/>
          <a:p>
            <a:r>
              <a:rPr lang="en-US"/>
              <a:t>Commitment, cont’d.</a:t>
            </a:r>
          </a:p>
        </p:txBody>
      </p:sp>
      <p:sp>
        <p:nvSpPr>
          <p:cNvPr id="5" name="Content Placeholder 4">
            <a:extLst>
              <a:ext uri="{FF2B5EF4-FFF2-40B4-BE49-F238E27FC236}">
                <a16:creationId xmlns:a16="http://schemas.microsoft.com/office/drawing/2014/main" id="{6519FB64-ED23-4B25-9BAC-BB3D5C3A777C}"/>
              </a:ext>
            </a:extLst>
          </p:cNvPr>
          <p:cNvSpPr>
            <a:spLocks noGrp="1"/>
          </p:cNvSpPr>
          <p:nvPr>
            <p:ph idx="1"/>
          </p:nvPr>
        </p:nvSpPr>
        <p:spPr>
          <a:xfrm>
            <a:off x="628650" y="1584251"/>
            <a:ext cx="7886700" cy="4592712"/>
          </a:xfrm>
        </p:spPr>
        <p:txBody>
          <a:bodyPr/>
          <a:lstStyle/>
          <a:p>
            <a:r>
              <a:rPr lang="en-US"/>
              <a:t>Participation</a:t>
            </a:r>
          </a:p>
          <a:p>
            <a:pPr lvl="1"/>
            <a:r>
              <a:rPr lang="en-US"/>
              <a:t>Be present &amp; actively engaged in discussing issues, sharing perspectives, and raising questions that are essential to good decision-making.</a:t>
            </a:r>
          </a:p>
          <a:p>
            <a:pPr lvl="1"/>
            <a:r>
              <a:rPr lang="en-US"/>
              <a:t>Actively seek, accept and carry out individual assignments in between meetings.</a:t>
            </a:r>
          </a:p>
          <a:p>
            <a:pPr lvl="1"/>
            <a:r>
              <a:rPr lang="en-US"/>
              <a:t>Participate/attend Annual Conference, Strategic Planning </a:t>
            </a:r>
          </a:p>
          <a:p>
            <a:r>
              <a:rPr lang="en-US"/>
              <a:t>Solicit and Respond to MHCA member comments and inquiries</a:t>
            </a:r>
          </a:p>
          <a:p>
            <a:endParaRPr lang="en-US"/>
          </a:p>
        </p:txBody>
      </p:sp>
    </p:spTree>
    <p:extLst>
      <p:ext uri="{BB962C8B-B14F-4D97-AF65-F5344CB8AC3E}">
        <p14:creationId xmlns:p14="http://schemas.microsoft.com/office/powerpoint/2010/main" val="3669351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A34B1C-146A-42F2-9F84-4B87810866AB}"/>
              </a:ext>
            </a:extLst>
          </p:cNvPr>
          <p:cNvSpPr>
            <a:spLocks noGrp="1"/>
          </p:cNvSpPr>
          <p:nvPr>
            <p:ph type="title"/>
          </p:nvPr>
        </p:nvSpPr>
        <p:spPr/>
        <p:txBody>
          <a:bodyPr/>
          <a:lstStyle/>
          <a:p>
            <a:r>
              <a:rPr lang="en-US"/>
              <a:t>Board of Directors Composition</a:t>
            </a:r>
          </a:p>
        </p:txBody>
      </p:sp>
      <p:sp>
        <p:nvSpPr>
          <p:cNvPr id="5" name="Content Placeholder 4">
            <a:extLst>
              <a:ext uri="{FF2B5EF4-FFF2-40B4-BE49-F238E27FC236}">
                <a16:creationId xmlns:a16="http://schemas.microsoft.com/office/drawing/2014/main" id="{E7CA5EC5-CD3C-477A-81D8-DB77ECA3D278}"/>
              </a:ext>
            </a:extLst>
          </p:cNvPr>
          <p:cNvSpPr>
            <a:spLocks noGrp="1"/>
          </p:cNvSpPr>
          <p:nvPr>
            <p:ph idx="1"/>
          </p:nvPr>
        </p:nvSpPr>
        <p:spPr/>
        <p:txBody>
          <a:bodyPr/>
          <a:lstStyle/>
          <a:p>
            <a:r>
              <a:rPr lang="en-US"/>
              <a:t>Maximum: 9 elected members + Past Chair + appointed Business Partner</a:t>
            </a:r>
          </a:p>
          <a:p>
            <a:r>
              <a:rPr lang="en-US"/>
              <a:t>Current: 9 voting members + 1 Business Partner</a:t>
            </a:r>
          </a:p>
          <a:p>
            <a:r>
              <a:rPr lang="en-US"/>
              <a:t>Referenced as officer </a:t>
            </a:r>
            <a:r>
              <a:rPr lang="en-US" b="1"/>
              <a:t>or</a:t>
            </a:r>
            <a:r>
              <a:rPr lang="en-US"/>
              <a:t> director</a:t>
            </a:r>
          </a:p>
          <a:p>
            <a:endParaRPr lang="en-US"/>
          </a:p>
        </p:txBody>
      </p:sp>
    </p:spTree>
    <p:extLst>
      <p:ext uri="{BB962C8B-B14F-4D97-AF65-F5344CB8AC3E}">
        <p14:creationId xmlns:p14="http://schemas.microsoft.com/office/powerpoint/2010/main" val="2191123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70E18-9832-4C35-B2BB-A05BDE1F508A}"/>
              </a:ext>
            </a:extLst>
          </p:cNvPr>
          <p:cNvSpPr>
            <a:spLocks noGrp="1"/>
          </p:cNvSpPr>
          <p:nvPr>
            <p:ph type="title"/>
          </p:nvPr>
        </p:nvSpPr>
        <p:spPr/>
        <p:txBody>
          <a:bodyPr/>
          <a:lstStyle/>
          <a:p>
            <a:r>
              <a:rPr lang="en-US"/>
              <a:t>About MHCA</a:t>
            </a:r>
          </a:p>
        </p:txBody>
      </p:sp>
      <p:sp>
        <p:nvSpPr>
          <p:cNvPr id="7" name="Content Placeholder 6">
            <a:extLst>
              <a:ext uri="{FF2B5EF4-FFF2-40B4-BE49-F238E27FC236}">
                <a16:creationId xmlns:a16="http://schemas.microsoft.com/office/drawing/2014/main" id="{70C8D36C-FD7C-417C-9083-366510FF7ACC}"/>
              </a:ext>
            </a:extLst>
          </p:cNvPr>
          <p:cNvSpPr>
            <a:spLocks noGrp="1"/>
          </p:cNvSpPr>
          <p:nvPr>
            <p:ph idx="1"/>
          </p:nvPr>
        </p:nvSpPr>
        <p:spPr/>
        <p:txBody>
          <a:bodyPr/>
          <a:lstStyle/>
          <a:p>
            <a:r>
              <a:rPr lang="en-US"/>
              <a:t>Started as a council of the Minnesota League for Nursing</a:t>
            </a:r>
          </a:p>
          <a:p>
            <a:r>
              <a:rPr lang="en-US"/>
              <a:t>1970 – organized as the Assembly of Home Health Nursing Agencies</a:t>
            </a:r>
          </a:p>
          <a:p>
            <a:r>
              <a:rPr lang="en-US"/>
              <a:t>1989 – reorganized and incorporated as independent and non-profit corporation 501(c)6 - Minnesota </a:t>
            </a:r>
            <a:r>
              <a:rPr lang="en-US" err="1"/>
              <a:t>HomeCare</a:t>
            </a:r>
            <a:r>
              <a:rPr lang="en-US"/>
              <a:t> Association (MHCA)</a:t>
            </a:r>
          </a:p>
          <a:p>
            <a:r>
              <a:rPr lang="en-US"/>
              <a:t>2020: 50</a:t>
            </a:r>
            <a:r>
              <a:rPr lang="en-US" baseline="30000"/>
              <a:t>th</a:t>
            </a:r>
            <a:r>
              <a:rPr lang="en-US"/>
              <a:t> Anniversary</a:t>
            </a:r>
          </a:p>
          <a:p>
            <a:endParaRPr lang="en-US"/>
          </a:p>
        </p:txBody>
      </p:sp>
    </p:spTree>
    <p:extLst>
      <p:ext uri="{BB962C8B-B14F-4D97-AF65-F5344CB8AC3E}">
        <p14:creationId xmlns:p14="http://schemas.microsoft.com/office/powerpoint/2010/main" val="1727363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E131F57-5B6C-40B8-B873-7D9111B5DF2C}"/>
              </a:ext>
            </a:extLst>
          </p:cNvPr>
          <p:cNvSpPr>
            <a:spLocks noGrp="1"/>
          </p:cNvSpPr>
          <p:nvPr>
            <p:ph type="title"/>
          </p:nvPr>
        </p:nvSpPr>
        <p:spPr/>
        <p:txBody>
          <a:bodyPr/>
          <a:lstStyle/>
          <a:p>
            <a:r>
              <a:rPr lang="en-US"/>
              <a:t>Board Officers </a:t>
            </a:r>
          </a:p>
        </p:txBody>
      </p:sp>
      <p:sp>
        <p:nvSpPr>
          <p:cNvPr id="7" name="Content Placeholder 6">
            <a:extLst>
              <a:ext uri="{FF2B5EF4-FFF2-40B4-BE49-F238E27FC236}">
                <a16:creationId xmlns:a16="http://schemas.microsoft.com/office/drawing/2014/main" id="{F3643A15-3A75-4B5B-8597-667D04C55ED8}"/>
              </a:ext>
            </a:extLst>
          </p:cNvPr>
          <p:cNvSpPr>
            <a:spLocks noGrp="1"/>
          </p:cNvSpPr>
          <p:nvPr>
            <p:ph idx="1"/>
          </p:nvPr>
        </p:nvSpPr>
        <p:spPr/>
        <p:txBody>
          <a:bodyPr>
            <a:normAutofit/>
          </a:bodyPr>
          <a:lstStyle/>
          <a:p>
            <a:r>
              <a:rPr lang="en-US" sz="3600"/>
              <a:t>Nominated by the Leadership Development Committee</a:t>
            </a:r>
          </a:p>
          <a:p>
            <a:r>
              <a:rPr lang="en-US" sz="3600"/>
              <a:t>Elected by the Board in October or December</a:t>
            </a:r>
          </a:p>
          <a:p>
            <a:r>
              <a:rPr lang="en-US" sz="3600"/>
              <a:t>One-year terms, at least 2 years recommended</a:t>
            </a:r>
          </a:p>
        </p:txBody>
      </p:sp>
    </p:spTree>
    <p:extLst>
      <p:ext uri="{BB962C8B-B14F-4D97-AF65-F5344CB8AC3E}">
        <p14:creationId xmlns:p14="http://schemas.microsoft.com/office/powerpoint/2010/main" val="1323814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B3CE8B-9A92-40E8-8F41-CAE4A57BB228}"/>
              </a:ext>
            </a:extLst>
          </p:cNvPr>
          <p:cNvSpPr>
            <a:spLocks noGrp="1"/>
          </p:cNvSpPr>
          <p:nvPr>
            <p:ph type="title"/>
          </p:nvPr>
        </p:nvSpPr>
        <p:spPr/>
        <p:txBody>
          <a:bodyPr/>
          <a:lstStyle/>
          <a:p>
            <a:r>
              <a:rPr lang="en-US"/>
              <a:t>Board Chair</a:t>
            </a:r>
          </a:p>
        </p:txBody>
      </p:sp>
      <p:sp>
        <p:nvSpPr>
          <p:cNvPr id="5" name="Content Placeholder 4">
            <a:extLst>
              <a:ext uri="{FF2B5EF4-FFF2-40B4-BE49-F238E27FC236}">
                <a16:creationId xmlns:a16="http://schemas.microsoft.com/office/drawing/2014/main" id="{69B279B0-4CC5-4D22-8AC6-7C66927E8D61}"/>
              </a:ext>
            </a:extLst>
          </p:cNvPr>
          <p:cNvSpPr>
            <a:spLocks noGrp="1"/>
          </p:cNvSpPr>
          <p:nvPr>
            <p:ph idx="1"/>
          </p:nvPr>
        </p:nvSpPr>
        <p:spPr>
          <a:xfrm>
            <a:off x="628650" y="1539089"/>
            <a:ext cx="7886700" cy="4637874"/>
          </a:xfrm>
        </p:spPr>
        <p:txBody>
          <a:bodyPr>
            <a:normAutofit fontScale="77500" lnSpcReduction="20000"/>
          </a:bodyPr>
          <a:lstStyle/>
          <a:p>
            <a:pPr marL="571500" indent="-571500">
              <a:buFont typeface="Arial" panose="020B0604020202020204" pitchFamily="34" charset="0"/>
              <a:buChar char="•"/>
            </a:pPr>
            <a:r>
              <a:rPr lang="en-US"/>
              <a:t>Presides at member, Board of Directors and Executive Committee meetings</a:t>
            </a:r>
          </a:p>
          <a:p>
            <a:pPr marL="571500" indent="-571500">
              <a:buFont typeface="Arial" panose="020B0604020202020204" pitchFamily="34" charset="0"/>
              <a:buChar char="•"/>
            </a:pPr>
            <a:r>
              <a:rPr lang="en-US"/>
              <a:t>Provides guidance, direction for program development based on strategic plan and annual objectives established by the Board.</a:t>
            </a:r>
          </a:p>
          <a:p>
            <a:pPr marL="571500" indent="-571500">
              <a:buFont typeface="Arial" panose="020B0604020202020204" pitchFamily="34" charset="0"/>
              <a:buChar char="•"/>
            </a:pPr>
            <a:r>
              <a:rPr lang="en-US"/>
              <a:t>In consultation with the Board, appoints and provides direction to persons representing MHCA on external committees.</a:t>
            </a:r>
          </a:p>
          <a:p>
            <a:pPr marL="571500" indent="-571500">
              <a:buFont typeface="Arial" panose="020B0604020202020204" pitchFamily="34" charset="0"/>
              <a:buChar char="•"/>
            </a:pPr>
            <a:r>
              <a:rPr lang="en-US"/>
              <a:t>Supervises and provides direction to the Executive Director.  In consultation with the Executive Committee, conducts Executive Director’s merit/performance review and negotiates agreement/salary.</a:t>
            </a:r>
          </a:p>
          <a:p>
            <a:pPr marL="571500" indent="-571500">
              <a:buFont typeface="Arial" panose="020B0604020202020204" pitchFamily="34" charset="0"/>
              <a:buChar char="•"/>
            </a:pPr>
            <a:endParaRPr lang="en-US"/>
          </a:p>
          <a:p>
            <a:r>
              <a:rPr lang="en-US" b="1"/>
              <a:t>Eligibility</a:t>
            </a:r>
          </a:p>
          <a:p>
            <a:pPr marL="571500" indent="-571500">
              <a:buFont typeface="Arial" panose="020B0604020202020204" pitchFamily="34" charset="0"/>
              <a:buChar char="•"/>
            </a:pPr>
            <a:r>
              <a:rPr lang="en-US"/>
              <a:t>Have at least 1 year of service on the Board</a:t>
            </a:r>
          </a:p>
          <a:p>
            <a:endParaRPr lang="en-US"/>
          </a:p>
        </p:txBody>
      </p:sp>
    </p:spTree>
    <p:extLst>
      <p:ext uri="{BB962C8B-B14F-4D97-AF65-F5344CB8AC3E}">
        <p14:creationId xmlns:p14="http://schemas.microsoft.com/office/powerpoint/2010/main" val="3015650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83C145-11AD-4E6B-A992-4C49C40F8781}"/>
              </a:ext>
            </a:extLst>
          </p:cNvPr>
          <p:cNvSpPr>
            <a:spLocks noGrp="1"/>
          </p:cNvSpPr>
          <p:nvPr>
            <p:ph type="title"/>
          </p:nvPr>
        </p:nvSpPr>
        <p:spPr/>
        <p:txBody>
          <a:bodyPr/>
          <a:lstStyle/>
          <a:p>
            <a:r>
              <a:rPr lang="en-US"/>
              <a:t>Board Vice Chair</a:t>
            </a:r>
          </a:p>
        </p:txBody>
      </p:sp>
      <p:sp>
        <p:nvSpPr>
          <p:cNvPr id="5" name="Content Placeholder 4">
            <a:extLst>
              <a:ext uri="{FF2B5EF4-FFF2-40B4-BE49-F238E27FC236}">
                <a16:creationId xmlns:a16="http://schemas.microsoft.com/office/drawing/2014/main" id="{B4169F33-1822-4211-9A19-FE7891AEAA9F}"/>
              </a:ext>
            </a:extLst>
          </p:cNvPr>
          <p:cNvSpPr>
            <a:spLocks noGrp="1"/>
          </p:cNvSpPr>
          <p:nvPr>
            <p:ph idx="1"/>
          </p:nvPr>
        </p:nvSpPr>
        <p:spPr>
          <a:xfrm>
            <a:off x="628650" y="1403286"/>
            <a:ext cx="7886700" cy="4418091"/>
          </a:xfrm>
        </p:spPr>
        <p:txBody>
          <a:bodyPr>
            <a:normAutofit fontScale="92500"/>
          </a:bodyPr>
          <a:lstStyle/>
          <a:p>
            <a:pPr marL="571500" indent="-571500">
              <a:buFont typeface="Arial" panose="020B0604020202020204" pitchFamily="34" charset="0"/>
              <a:buChar char="•"/>
            </a:pPr>
            <a:r>
              <a:rPr lang="en-US"/>
              <a:t>Represents the association as delegated by the Chair.</a:t>
            </a:r>
          </a:p>
          <a:p>
            <a:pPr marL="571500" indent="-571500">
              <a:buFont typeface="Arial" panose="020B0604020202020204" pitchFamily="34" charset="0"/>
              <a:buChar char="•"/>
            </a:pPr>
            <a:r>
              <a:rPr lang="en-US"/>
              <a:t>Assists the Chair in performance of his/her duties.</a:t>
            </a:r>
          </a:p>
          <a:p>
            <a:pPr marL="571500" indent="-571500">
              <a:buFont typeface="Arial" panose="020B0604020202020204" pitchFamily="34" charset="0"/>
              <a:buChar char="•"/>
            </a:pPr>
            <a:r>
              <a:rPr lang="en-US"/>
              <a:t>Conducts meetings as delegated in absence of the Chair.</a:t>
            </a:r>
          </a:p>
          <a:p>
            <a:pPr marL="571500" indent="-571500">
              <a:buFont typeface="Arial" panose="020B0604020202020204" pitchFamily="34" charset="0"/>
              <a:buChar char="•"/>
            </a:pPr>
            <a:r>
              <a:rPr lang="en-US"/>
              <a:t>In case of vacancy, serve as Chair for unexpired term.</a:t>
            </a:r>
          </a:p>
          <a:p>
            <a:pPr marL="571500" indent="-571500">
              <a:buFont typeface="Arial" panose="020B0604020202020204" pitchFamily="34" charset="0"/>
              <a:buChar char="•"/>
            </a:pPr>
            <a:r>
              <a:rPr lang="en-US"/>
              <a:t>Participates on Executive Committee.</a:t>
            </a:r>
          </a:p>
          <a:p>
            <a:pPr marL="571500" indent="-571500">
              <a:buFont typeface="Arial" panose="020B0604020202020204" pitchFamily="34" charset="0"/>
              <a:buChar char="•"/>
            </a:pPr>
            <a:endParaRPr lang="en-US"/>
          </a:p>
          <a:p>
            <a:r>
              <a:rPr lang="en-US" b="1"/>
              <a:t>Eligibility</a:t>
            </a:r>
          </a:p>
          <a:p>
            <a:pPr marL="571500" indent="-571500">
              <a:buFont typeface="Arial" panose="020B0604020202020204" pitchFamily="34" charset="0"/>
              <a:buChar char="•"/>
            </a:pPr>
            <a:r>
              <a:rPr lang="en-US"/>
              <a:t>Have at least 1 year of service on the Board</a:t>
            </a:r>
          </a:p>
          <a:p>
            <a:endParaRPr lang="en-US"/>
          </a:p>
        </p:txBody>
      </p:sp>
    </p:spTree>
    <p:extLst>
      <p:ext uri="{BB962C8B-B14F-4D97-AF65-F5344CB8AC3E}">
        <p14:creationId xmlns:p14="http://schemas.microsoft.com/office/powerpoint/2010/main" val="3361414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D0CE93-D469-4C16-8AFD-936A93F3EB70}"/>
              </a:ext>
            </a:extLst>
          </p:cNvPr>
          <p:cNvSpPr>
            <a:spLocks noGrp="1"/>
          </p:cNvSpPr>
          <p:nvPr>
            <p:ph type="title"/>
          </p:nvPr>
        </p:nvSpPr>
        <p:spPr/>
        <p:txBody>
          <a:bodyPr/>
          <a:lstStyle/>
          <a:p>
            <a:r>
              <a:rPr lang="en-US"/>
              <a:t>Board Secretary/Treasurer</a:t>
            </a:r>
          </a:p>
        </p:txBody>
      </p:sp>
      <p:sp>
        <p:nvSpPr>
          <p:cNvPr id="5" name="Content Placeholder 4">
            <a:extLst>
              <a:ext uri="{FF2B5EF4-FFF2-40B4-BE49-F238E27FC236}">
                <a16:creationId xmlns:a16="http://schemas.microsoft.com/office/drawing/2014/main" id="{3F10571B-9498-4ABE-B553-40D6996825B9}"/>
              </a:ext>
            </a:extLst>
          </p:cNvPr>
          <p:cNvSpPr>
            <a:spLocks noGrp="1"/>
          </p:cNvSpPr>
          <p:nvPr>
            <p:ph idx="1"/>
          </p:nvPr>
        </p:nvSpPr>
        <p:spPr>
          <a:xfrm>
            <a:off x="556222" y="1436326"/>
            <a:ext cx="7886700" cy="4351338"/>
          </a:xfrm>
        </p:spPr>
        <p:txBody>
          <a:bodyPr>
            <a:normAutofit fontScale="77500" lnSpcReduction="20000"/>
          </a:bodyPr>
          <a:lstStyle/>
          <a:p>
            <a:pPr marL="571500" indent="-571500">
              <a:buFont typeface="Arial" panose="020B0604020202020204" pitchFamily="34" charset="0"/>
              <a:buChar char="•"/>
            </a:pPr>
            <a:r>
              <a:rPr lang="en-US"/>
              <a:t>Represents the association as may be delegated by the Chair.</a:t>
            </a:r>
          </a:p>
          <a:p>
            <a:pPr marL="571500" indent="-571500">
              <a:buFont typeface="Arial" panose="020B0604020202020204" pitchFamily="34" charset="0"/>
              <a:buChar char="•"/>
            </a:pPr>
            <a:r>
              <a:rPr lang="en-US"/>
              <a:t>Participates on Executive Committee.</a:t>
            </a:r>
          </a:p>
          <a:p>
            <a:pPr marL="571500" indent="-571500">
              <a:buFont typeface="Arial" panose="020B0604020202020204" pitchFamily="34" charset="0"/>
              <a:buChar char="•"/>
            </a:pPr>
            <a:r>
              <a:rPr lang="en-US"/>
              <a:t>Chairperson for the Finance Committee.</a:t>
            </a:r>
          </a:p>
          <a:p>
            <a:pPr marL="571500" indent="-571500">
              <a:buFont typeface="Arial" panose="020B0604020202020204" pitchFamily="34" charset="0"/>
              <a:buChar char="•"/>
            </a:pPr>
            <a:r>
              <a:rPr lang="en-US"/>
              <a:t>Is responsible for overall financial supervision of MHCA, including monthly reviews of financial statements and signing checks in accordance with MHCA policy.</a:t>
            </a:r>
          </a:p>
          <a:p>
            <a:pPr marL="571500" indent="-571500">
              <a:buFont typeface="Arial" panose="020B0604020202020204" pitchFamily="34" charset="0"/>
              <a:buChar char="•"/>
            </a:pPr>
            <a:r>
              <a:rPr lang="en-US"/>
              <a:t>In coordination with the Executive Director, reports to the Board of Directors on the financial status of MHCA and to the membership at the Annual Business Meeting.</a:t>
            </a:r>
          </a:p>
          <a:p>
            <a:pPr marL="571500" indent="-571500">
              <a:buFont typeface="Arial" panose="020B0604020202020204" pitchFamily="34" charset="0"/>
              <a:buChar char="•"/>
            </a:pPr>
            <a:r>
              <a:rPr lang="en-US"/>
              <a:t>At end of term, assist in orientation of the new Treasurer.</a:t>
            </a:r>
          </a:p>
          <a:p>
            <a:pPr marL="571500" indent="-571500">
              <a:buFont typeface="Arial" panose="020B0604020202020204" pitchFamily="34" charset="0"/>
              <a:buChar char="•"/>
            </a:pPr>
            <a:endParaRPr lang="en-US"/>
          </a:p>
          <a:p>
            <a:r>
              <a:rPr lang="en-US" b="1"/>
              <a:t>Eligibility</a:t>
            </a:r>
          </a:p>
          <a:p>
            <a:pPr marL="571500" indent="-571500">
              <a:buFont typeface="Arial" panose="020B0604020202020204" pitchFamily="34" charset="0"/>
              <a:buChar char="•"/>
            </a:pPr>
            <a:r>
              <a:rPr lang="en-US"/>
              <a:t>Have at least 1 year of service on the Board</a:t>
            </a:r>
          </a:p>
          <a:p>
            <a:endParaRPr lang="en-US"/>
          </a:p>
        </p:txBody>
      </p:sp>
    </p:spTree>
    <p:extLst>
      <p:ext uri="{BB962C8B-B14F-4D97-AF65-F5344CB8AC3E}">
        <p14:creationId xmlns:p14="http://schemas.microsoft.com/office/powerpoint/2010/main" val="1516520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11B7D1-0C80-470D-BA04-C17903FAAC5F}"/>
              </a:ext>
            </a:extLst>
          </p:cNvPr>
          <p:cNvSpPr>
            <a:spLocks noGrp="1"/>
          </p:cNvSpPr>
          <p:nvPr>
            <p:ph type="title"/>
          </p:nvPr>
        </p:nvSpPr>
        <p:spPr/>
        <p:txBody>
          <a:bodyPr/>
          <a:lstStyle/>
          <a:p>
            <a:r>
              <a:rPr lang="en-US"/>
              <a:t>Board Past Chair, optional</a:t>
            </a:r>
          </a:p>
        </p:txBody>
      </p:sp>
      <p:sp>
        <p:nvSpPr>
          <p:cNvPr id="5" name="Content Placeholder 4">
            <a:extLst>
              <a:ext uri="{FF2B5EF4-FFF2-40B4-BE49-F238E27FC236}">
                <a16:creationId xmlns:a16="http://schemas.microsoft.com/office/drawing/2014/main" id="{0CD7101D-3883-4847-BE1A-60492B478C60}"/>
              </a:ext>
            </a:extLst>
          </p:cNvPr>
          <p:cNvSpPr>
            <a:spLocks noGrp="1"/>
          </p:cNvSpPr>
          <p:nvPr>
            <p:ph idx="1"/>
          </p:nvPr>
        </p:nvSpPr>
        <p:spPr>
          <a:xfrm>
            <a:off x="628650" y="1493823"/>
            <a:ext cx="7886700" cy="4300396"/>
          </a:xfrm>
        </p:spPr>
        <p:txBody>
          <a:bodyPr>
            <a:normAutofit lnSpcReduction="10000"/>
          </a:bodyPr>
          <a:lstStyle/>
          <a:p>
            <a:pPr marL="571500" indent="-571500">
              <a:buFont typeface="Arial" panose="020B0604020202020204" pitchFamily="34" charset="0"/>
              <a:buChar char="•"/>
            </a:pPr>
            <a:r>
              <a:rPr lang="en-US"/>
              <a:t>Serve as an officer to provide assistance, information, knowledge from past experience.</a:t>
            </a:r>
          </a:p>
          <a:p>
            <a:pPr marL="571500" indent="-571500">
              <a:buFont typeface="Arial" panose="020B0604020202020204" pitchFamily="34" charset="0"/>
              <a:buChar char="•"/>
            </a:pPr>
            <a:r>
              <a:rPr lang="en-US"/>
              <a:t>Perform all duties assigned or requested by the Chair.</a:t>
            </a:r>
          </a:p>
          <a:p>
            <a:pPr marL="571500" indent="-571500">
              <a:buFont typeface="Arial" panose="020B0604020202020204" pitchFamily="34" charset="0"/>
              <a:buChar char="•"/>
            </a:pPr>
            <a:r>
              <a:rPr lang="en-US"/>
              <a:t>Participates on Executive Committee, if remaining on the board.</a:t>
            </a:r>
          </a:p>
          <a:p>
            <a:pPr marL="571500" indent="-571500">
              <a:buFont typeface="Arial" panose="020B0604020202020204" pitchFamily="34" charset="0"/>
              <a:buChar char="•"/>
            </a:pPr>
            <a:endParaRPr lang="en-US"/>
          </a:p>
          <a:p>
            <a:r>
              <a:rPr lang="en-US" b="1"/>
              <a:t>Eligibility</a:t>
            </a:r>
          </a:p>
          <a:p>
            <a:pPr marL="571500" indent="-571500">
              <a:buFont typeface="Arial" panose="020B0604020202020204" pitchFamily="34" charset="0"/>
              <a:buChar char="•"/>
            </a:pPr>
            <a:r>
              <a:rPr lang="en-US"/>
              <a:t>Filled by person who most recently served as Chair of the Board of Directors. </a:t>
            </a:r>
          </a:p>
        </p:txBody>
      </p:sp>
    </p:spTree>
    <p:extLst>
      <p:ext uri="{BB962C8B-B14F-4D97-AF65-F5344CB8AC3E}">
        <p14:creationId xmlns:p14="http://schemas.microsoft.com/office/powerpoint/2010/main" val="983209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0BFFAE-0767-4649-A394-84158979DF15}"/>
              </a:ext>
            </a:extLst>
          </p:cNvPr>
          <p:cNvSpPr>
            <a:spLocks noGrp="1"/>
          </p:cNvSpPr>
          <p:nvPr>
            <p:ph type="title"/>
          </p:nvPr>
        </p:nvSpPr>
        <p:spPr/>
        <p:txBody>
          <a:bodyPr/>
          <a:lstStyle/>
          <a:p>
            <a:r>
              <a:rPr lang="en-US"/>
              <a:t>Minute Taker	</a:t>
            </a:r>
          </a:p>
        </p:txBody>
      </p:sp>
      <p:sp>
        <p:nvSpPr>
          <p:cNvPr id="5" name="Content Placeholder 4">
            <a:extLst>
              <a:ext uri="{FF2B5EF4-FFF2-40B4-BE49-F238E27FC236}">
                <a16:creationId xmlns:a16="http://schemas.microsoft.com/office/drawing/2014/main" id="{BA740739-E407-400D-828A-8447FEE3FE4A}"/>
              </a:ext>
            </a:extLst>
          </p:cNvPr>
          <p:cNvSpPr>
            <a:spLocks noGrp="1"/>
          </p:cNvSpPr>
          <p:nvPr>
            <p:ph idx="1"/>
          </p:nvPr>
        </p:nvSpPr>
        <p:spPr>
          <a:xfrm>
            <a:off x="628650" y="1690689"/>
            <a:ext cx="7886700" cy="4486274"/>
          </a:xfrm>
        </p:spPr>
        <p:txBody>
          <a:bodyPr/>
          <a:lstStyle/>
          <a:p>
            <a:r>
              <a:rPr lang="en-US"/>
              <a:t>Agenda/Minutes Template</a:t>
            </a:r>
          </a:p>
          <a:p>
            <a:pPr lvl="1"/>
            <a:r>
              <a:rPr lang="en-US"/>
              <a:t>Board members alternate taking minutes</a:t>
            </a:r>
          </a:p>
          <a:p>
            <a:pPr lvl="1"/>
            <a:r>
              <a:rPr lang="en-US"/>
              <a:t>Date, place</a:t>
            </a:r>
          </a:p>
          <a:p>
            <a:pPr lvl="1"/>
            <a:r>
              <a:rPr lang="en-US"/>
              <a:t>Indicate attendees</a:t>
            </a:r>
          </a:p>
          <a:p>
            <a:pPr lvl="1"/>
            <a:r>
              <a:rPr lang="en-US" b="1"/>
              <a:t>Brief</a:t>
            </a:r>
            <a:r>
              <a:rPr lang="en-US"/>
              <a:t> overview of each agenda item, with minimal description if it provides valuable insight (historical purposes)</a:t>
            </a:r>
          </a:p>
          <a:p>
            <a:pPr lvl="1"/>
            <a:r>
              <a:rPr lang="en-US"/>
              <a:t>State motion exactly as worded</a:t>
            </a:r>
          </a:p>
          <a:p>
            <a:pPr lvl="1"/>
            <a:r>
              <a:rPr lang="en-US" b="1"/>
              <a:t>Do not include </a:t>
            </a:r>
            <a:r>
              <a:rPr lang="en-US"/>
              <a:t>who made motion</a:t>
            </a:r>
          </a:p>
          <a:p>
            <a:r>
              <a:rPr lang="en-US"/>
              <a:t>Send Minutes to Executive Director</a:t>
            </a:r>
          </a:p>
          <a:p>
            <a:endParaRPr lang="en-US"/>
          </a:p>
        </p:txBody>
      </p:sp>
    </p:spTree>
    <p:extLst>
      <p:ext uri="{BB962C8B-B14F-4D97-AF65-F5344CB8AC3E}">
        <p14:creationId xmlns:p14="http://schemas.microsoft.com/office/powerpoint/2010/main" val="177355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76395-F3F0-4571-A596-7BA4366D57F4}"/>
              </a:ext>
            </a:extLst>
          </p:cNvPr>
          <p:cNvSpPr>
            <a:spLocks noGrp="1"/>
          </p:cNvSpPr>
          <p:nvPr>
            <p:ph type="title"/>
          </p:nvPr>
        </p:nvSpPr>
        <p:spPr/>
        <p:txBody>
          <a:bodyPr/>
          <a:lstStyle/>
          <a:p>
            <a:r>
              <a:rPr lang="en-US"/>
              <a:t>Board Portal</a:t>
            </a:r>
          </a:p>
        </p:txBody>
      </p:sp>
      <p:sp>
        <p:nvSpPr>
          <p:cNvPr id="3" name="Content Placeholder 2">
            <a:extLst>
              <a:ext uri="{FF2B5EF4-FFF2-40B4-BE49-F238E27FC236}">
                <a16:creationId xmlns:a16="http://schemas.microsoft.com/office/drawing/2014/main" id="{C45A59EE-F09A-4DFF-A411-9F6A7F6EDCCC}"/>
              </a:ext>
            </a:extLst>
          </p:cNvPr>
          <p:cNvSpPr>
            <a:spLocks noGrp="1"/>
          </p:cNvSpPr>
          <p:nvPr>
            <p:ph idx="1"/>
          </p:nvPr>
        </p:nvSpPr>
        <p:spPr>
          <a:xfrm>
            <a:off x="628650" y="1448554"/>
            <a:ext cx="7886700" cy="4728409"/>
          </a:xfrm>
        </p:spPr>
        <p:txBody>
          <a:bodyPr>
            <a:normAutofit fontScale="92500" lnSpcReduction="20000"/>
          </a:bodyPr>
          <a:lstStyle/>
          <a:p>
            <a:pPr marL="571500" indent="-571500">
              <a:buFont typeface="Arial" panose="020B0604020202020204" pitchFamily="34" charset="0"/>
              <a:buChar char="•"/>
            </a:pPr>
            <a:r>
              <a:rPr lang="en-US"/>
              <a:t>Rosters – Board and Committees</a:t>
            </a:r>
          </a:p>
          <a:p>
            <a:pPr marL="571500" indent="-571500">
              <a:buFont typeface="Arial" panose="020B0604020202020204" pitchFamily="34" charset="0"/>
              <a:buChar char="•"/>
            </a:pPr>
            <a:r>
              <a:rPr lang="en-US"/>
              <a:t>Bylaws </a:t>
            </a:r>
          </a:p>
          <a:p>
            <a:pPr marL="571500" indent="-571500">
              <a:buFont typeface="Arial" panose="020B0604020202020204" pitchFamily="34" charset="0"/>
              <a:buChar char="•"/>
            </a:pPr>
            <a:r>
              <a:rPr lang="en-US"/>
              <a:t>Board Protocol</a:t>
            </a:r>
          </a:p>
          <a:p>
            <a:pPr marL="571500" indent="-571500">
              <a:buFont typeface="Arial" panose="020B0604020202020204" pitchFamily="34" charset="0"/>
              <a:buChar char="•"/>
            </a:pPr>
            <a:r>
              <a:rPr lang="en-US"/>
              <a:t>Board Committee Liaison </a:t>
            </a:r>
          </a:p>
          <a:p>
            <a:pPr marL="571500" indent="-571500">
              <a:buFont typeface="Arial" panose="020B0604020202020204" pitchFamily="34" charset="0"/>
              <a:buChar char="•"/>
            </a:pPr>
            <a:r>
              <a:rPr lang="en-US"/>
              <a:t>Policies</a:t>
            </a:r>
          </a:p>
          <a:p>
            <a:pPr marL="1257300" lvl="1" indent="-571500"/>
            <a:r>
              <a:rPr lang="en-US"/>
              <a:t>Antitrust (Penalty $10 million)</a:t>
            </a:r>
          </a:p>
          <a:p>
            <a:pPr marL="571500" indent="-571500">
              <a:buFont typeface="Arial" panose="020B0604020202020204" pitchFamily="34" charset="0"/>
              <a:buChar char="•"/>
            </a:pPr>
            <a:r>
              <a:rPr lang="en-US"/>
              <a:t>Budget</a:t>
            </a:r>
          </a:p>
          <a:p>
            <a:pPr marL="571500" indent="-571500">
              <a:buFont typeface="Arial" panose="020B0604020202020204" pitchFamily="34" charset="0"/>
              <a:buChar char="•"/>
            </a:pPr>
            <a:r>
              <a:rPr lang="en-US"/>
              <a:t>Annual Report</a:t>
            </a:r>
          </a:p>
          <a:p>
            <a:pPr marL="571500" indent="-571500">
              <a:buFont typeface="Arial" panose="020B0604020202020204" pitchFamily="34" charset="0"/>
              <a:buChar char="•"/>
            </a:pPr>
            <a:r>
              <a:rPr lang="en-US"/>
              <a:t>Board Packets</a:t>
            </a:r>
          </a:p>
          <a:p>
            <a:pPr marL="571500" indent="-571500">
              <a:buFont typeface="Arial" panose="020B0604020202020204" pitchFamily="34" charset="0"/>
              <a:buChar char="•"/>
            </a:pPr>
            <a:r>
              <a:rPr lang="en-US"/>
              <a:t>Forms </a:t>
            </a:r>
          </a:p>
          <a:p>
            <a:pPr marL="571500" indent="-571500">
              <a:buFont typeface="Arial" panose="020B0604020202020204" pitchFamily="34" charset="0"/>
              <a:buChar char="•"/>
            </a:pPr>
            <a:r>
              <a:rPr lang="en-US"/>
              <a:t>Strategic Plan documents</a:t>
            </a:r>
          </a:p>
          <a:p>
            <a:pPr marL="571500" indent="-571500">
              <a:buFont typeface="Arial" panose="020B0604020202020204" pitchFamily="34" charset="0"/>
              <a:buChar char="•"/>
            </a:pPr>
            <a:endParaRPr lang="en-US"/>
          </a:p>
          <a:p>
            <a:endParaRPr lang="en-US"/>
          </a:p>
        </p:txBody>
      </p:sp>
      <p:sp>
        <p:nvSpPr>
          <p:cNvPr id="4" name="Date Placeholder 3">
            <a:extLst>
              <a:ext uri="{FF2B5EF4-FFF2-40B4-BE49-F238E27FC236}">
                <a16:creationId xmlns:a16="http://schemas.microsoft.com/office/drawing/2014/main" id="{945F0A09-E4C7-40D0-A74D-4E4D73B28BA6}"/>
              </a:ext>
            </a:extLst>
          </p:cNvPr>
          <p:cNvSpPr>
            <a:spLocks noGrp="1"/>
          </p:cNvSpPr>
          <p:nvPr>
            <p:ph type="dt" sz="half" idx="10"/>
          </p:nvPr>
        </p:nvSpPr>
        <p:spPr/>
        <p:txBody>
          <a:bodyPr/>
          <a:lstStyle/>
          <a:p>
            <a:fld id="{78AEC135-36BD-4CB2-8302-5595D4E61782}" type="datetime1">
              <a:rPr lang="en-US" smtClean="0"/>
              <a:t>1/30/2025</a:t>
            </a:fld>
            <a:endParaRPr lang="en-US"/>
          </a:p>
        </p:txBody>
      </p:sp>
      <p:sp>
        <p:nvSpPr>
          <p:cNvPr id="5" name="Footer Placeholder 4">
            <a:extLst>
              <a:ext uri="{FF2B5EF4-FFF2-40B4-BE49-F238E27FC236}">
                <a16:creationId xmlns:a16="http://schemas.microsoft.com/office/drawing/2014/main" id="{E3442AC2-8FED-4041-9E29-17BD5EE17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A986CF-DC6E-437C-8418-C36388861EA7}"/>
              </a:ext>
            </a:extLst>
          </p:cNvPr>
          <p:cNvSpPr>
            <a:spLocks noGrp="1"/>
          </p:cNvSpPr>
          <p:nvPr>
            <p:ph type="sldNum" sz="quarter" idx="12"/>
          </p:nvPr>
        </p:nvSpPr>
        <p:spPr/>
        <p:txBody>
          <a:bodyPr/>
          <a:lstStyle/>
          <a:p>
            <a:fld id="{5CB7BCA1-6301-4CF3-8748-B4327E6865E9}" type="slidenum">
              <a:rPr lang="en-US" smtClean="0"/>
              <a:t>26</a:t>
            </a:fld>
            <a:endParaRPr lang="en-US"/>
          </a:p>
        </p:txBody>
      </p:sp>
    </p:spTree>
    <p:extLst>
      <p:ext uri="{BB962C8B-B14F-4D97-AF65-F5344CB8AC3E}">
        <p14:creationId xmlns:p14="http://schemas.microsoft.com/office/powerpoint/2010/main" val="2622181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Bylaws </a:t>
            </a:r>
          </a:p>
        </p:txBody>
      </p:sp>
      <p:sp>
        <p:nvSpPr>
          <p:cNvPr id="3" name="Content Placeholder 2"/>
          <p:cNvSpPr>
            <a:spLocks noGrp="1"/>
          </p:cNvSpPr>
          <p:nvPr>
            <p:ph idx="1"/>
          </p:nvPr>
        </p:nvSpPr>
        <p:spPr/>
        <p:txBody>
          <a:bodyPr/>
          <a:lstStyle/>
          <a:p>
            <a:pPr marL="571500" indent="-571500">
              <a:buFont typeface="Arial" panose="020B0604020202020204" pitchFamily="34" charset="0"/>
              <a:buChar char="•"/>
            </a:pPr>
            <a:r>
              <a:rPr lang="en-US">
                <a:solidFill>
                  <a:srgbClr val="E29334"/>
                </a:solidFill>
                <a:hlinkClick r:id="rId2">
                  <a:extLst>
                    <a:ext uri="{A12FA001-AC4F-418D-AE19-62706E023703}">
                      <ahyp:hlinkClr xmlns:ahyp="http://schemas.microsoft.com/office/drawing/2018/hyperlinkcolor" val="tx"/>
                    </a:ext>
                  </a:extLst>
                </a:hlinkClick>
              </a:rPr>
              <a:t>Bylaws Overview</a:t>
            </a:r>
            <a:endParaRPr lang="en-US" i="1">
              <a:solidFill>
                <a:srgbClr val="E29334"/>
              </a:solidFill>
              <a:highlight>
                <a:srgbClr val="FFFF00"/>
              </a:highlight>
            </a:endParaRPr>
          </a:p>
        </p:txBody>
      </p:sp>
      <p:sp>
        <p:nvSpPr>
          <p:cNvPr id="5" name="Footer Placeholder 4"/>
          <p:cNvSpPr>
            <a:spLocks noGrp="1"/>
          </p:cNvSpPr>
          <p:nvPr>
            <p:ph type="ftr" sz="quarter" idx="11"/>
          </p:nvPr>
        </p:nvSpPr>
        <p:spPr/>
        <p:txBody>
          <a:bodyPr/>
          <a:lstStyle/>
          <a:p>
            <a:r>
              <a:rPr lang="en-US"/>
              <a:t>MHCA Board Orientation</a:t>
            </a:r>
          </a:p>
        </p:txBody>
      </p:sp>
      <p:sp>
        <p:nvSpPr>
          <p:cNvPr id="6" name="Slide Number Placeholder 5"/>
          <p:cNvSpPr>
            <a:spLocks noGrp="1"/>
          </p:cNvSpPr>
          <p:nvPr>
            <p:ph type="sldNum" sz="quarter" idx="12"/>
          </p:nvPr>
        </p:nvSpPr>
        <p:spPr/>
        <p:txBody>
          <a:bodyPr/>
          <a:lstStyle/>
          <a:p>
            <a:fld id="{5261CD02-E67E-44C3-946B-08DCE2B3B4CC}" type="slidenum">
              <a:rPr lang="en-US" smtClean="0"/>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Committees of the Board</a:t>
            </a:r>
          </a:p>
        </p:txBody>
      </p:sp>
      <p:sp>
        <p:nvSpPr>
          <p:cNvPr id="5" name="Content Placeholder 4"/>
          <p:cNvSpPr>
            <a:spLocks noGrp="1"/>
          </p:cNvSpPr>
          <p:nvPr>
            <p:ph idx="1"/>
          </p:nvPr>
        </p:nvSpPr>
        <p:spPr/>
        <p:txBody>
          <a:bodyPr/>
          <a:lstStyle/>
          <a:p>
            <a:pPr marL="571500" indent="-571500">
              <a:buFont typeface="Arial" panose="020B0604020202020204" pitchFamily="34" charset="0"/>
              <a:buChar char="•"/>
            </a:pPr>
            <a:r>
              <a:rPr lang="en-US"/>
              <a:t>Executive Committee</a:t>
            </a:r>
          </a:p>
          <a:p>
            <a:pPr marL="571500" indent="-571500">
              <a:buFont typeface="Arial" panose="020B0604020202020204" pitchFamily="34" charset="0"/>
              <a:buChar char="•"/>
            </a:pPr>
            <a:r>
              <a:rPr lang="en-US"/>
              <a:t>Leadership Development Committee</a:t>
            </a:r>
          </a:p>
          <a:p>
            <a:pPr marL="571500" indent="-571500">
              <a:buFont typeface="Arial" panose="020B0604020202020204" pitchFamily="34" charset="0"/>
              <a:buChar char="•"/>
            </a:pPr>
            <a:r>
              <a:rPr lang="en-US"/>
              <a:t>Finance Committee</a:t>
            </a:r>
          </a:p>
          <a:p>
            <a:pPr marL="571500" indent="-571500">
              <a:buFont typeface="Arial" panose="020B0604020202020204" pitchFamily="34" charset="0"/>
              <a:buChar char="•"/>
            </a:pPr>
            <a:r>
              <a:rPr lang="en-US"/>
              <a:t>Standing/Ad-Hoc Committees</a:t>
            </a:r>
          </a:p>
        </p:txBody>
      </p:sp>
      <p:sp>
        <p:nvSpPr>
          <p:cNvPr id="8" name="Footer Placeholder 7"/>
          <p:cNvSpPr>
            <a:spLocks noGrp="1"/>
          </p:cNvSpPr>
          <p:nvPr>
            <p:ph type="ftr" sz="quarter" idx="11"/>
          </p:nvPr>
        </p:nvSpPr>
        <p:spPr>
          <a:prstGeom prst="rect">
            <a:avLst/>
          </a:prstGeom>
        </p:spPr>
        <p:txBody>
          <a:bodyPr/>
          <a:lstStyle/>
          <a:p>
            <a:r>
              <a:rPr lang="en-US"/>
              <a:t>MHCA Board Orientation</a:t>
            </a:r>
          </a:p>
        </p:txBody>
      </p:sp>
      <p:sp>
        <p:nvSpPr>
          <p:cNvPr id="7" name="Slide Number Placeholder 6"/>
          <p:cNvSpPr>
            <a:spLocks noGrp="1"/>
          </p:cNvSpPr>
          <p:nvPr>
            <p:ph type="sldNum" sz="quarter" idx="12"/>
          </p:nvPr>
        </p:nvSpPr>
        <p:spPr>
          <a:prstGeom prst="rect">
            <a:avLst/>
          </a:prstGeom>
        </p:spPr>
        <p:txBody>
          <a:bodyPr/>
          <a:lstStyle/>
          <a:p>
            <a:fld id="{95491687-B62E-4FD0-B9C2-E121B4AF68F7}" type="slidenum">
              <a:rPr lang="en-US" smtClean="0"/>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Executive Committee</a:t>
            </a:r>
          </a:p>
        </p:txBody>
      </p:sp>
      <p:sp>
        <p:nvSpPr>
          <p:cNvPr id="3" name="Content Placeholder 2"/>
          <p:cNvSpPr>
            <a:spLocks noGrp="1"/>
          </p:cNvSpPr>
          <p:nvPr>
            <p:ph idx="1"/>
          </p:nvPr>
        </p:nvSpPr>
        <p:spPr>
          <a:xfrm>
            <a:off x="628650" y="1475715"/>
            <a:ext cx="7886700" cy="4436198"/>
          </a:xfrm>
        </p:spPr>
        <p:txBody>
          <a:bodyPr>
            <a:normAutofit lnSpcReduction="10000"/>
          </a:bodyPr>
          <a:lstStyle/>
          <a:p>
            <a:pPr marL="571500" indent="-571500">
              <a:buFont typeface="Arial" panose="020B0604020202020204" pitchFamily="34" charset="0"/>
              <a:buChar char="•"/>
            </a:pPr>
            <a:r>
              <a:rPr lang="en-US"/>
              <a:t>Consists of the Chair, Vice Chair, the Secretary/Treasurer and the Immediate Past Chair.</a:t>
            </a:r>
          </a:p>
          <a:p>
            <a:pPr marL="571500" indent="-571500">
              <a:buFont typeface="Arial" panose="020B0604020202020204" pitchFamily="34" charset="0"/>
              <a:buChar char="•"/>
            </a:pPr>
            <a:r>
              <a:rPr lang="en-US"/>
              <a:t>Shall have the authority to act for the Board between meetings of the Board, except that the Executive Committee may not modify any action taken by the Board.  </a:t>
            </a:r>
          </a:p>
          <a:p>
            <a:pPr marL="571500" indent="-571500">
              <a:buFont typeface="Arial" panose="020B0604020202020204" pitchFamily="34" charset="0"/>
              <a:buChar char="•"/>
            </a:pPr>
            <a:r>
              <a:rPr lang="en-US"/>
              <a:t>Motions made in the Executive Committee need a majority vote to pass; a tie vote fails.</a:t>
            </a:r>
          </a:p>
          <a:p>
            <a:pPr marL="571500" indent="-571500">
              <a:buFont typeface="Arial" panose="020B0604020202020204" pitchFamily="34" charset="0"/>
              <a:buChar char="•"/>
            </a:pPr>
            <a:r>
              <a:rPr lang="en-US"/>
              <a:t>Actions taken by the Executive Committee are reviewed by the Board.</a:t>
            </a:r>
          </a:p>
        </p:txBody>
      </p:sp>
      <p:sp>
        <p:nvSpPr>
          <p:cNvPr id="8" name="Footer Placeholder 7"/>
          <p:cNvSpPr>
            <a:spLocks noGrp="1"/>
          </p:cNvSpPr>
          <p:nvPr>
            <p:ph type="ftr" sz="quarter" idx="11"/>
          </p:nvPr>
        </p:nvSpPr>
        <p:spPr>
          <a:prstGeom prst="rect">
            <a:avLst/>
          </a:prstGeom>
        </p:spPr>
        <p:txBody>
          <a:bodyPr/>
          <a:lstStyle/>
          <a:p>
            <a:r>
              <a:rPr lang="en-US"/>
              <a:t>MHCA Board Orientation</a:t>
            </a:r>
          </a:p>
        </p:txBody>
      </p:sp>
      <p:sp>
        <p:nvSpPr>
          <p:cNvPr id="7" name="Slide Number Placeholder 6"/>
          <p:cNvSpPr>
            <a:spLocks noGrp="1"/>
          </p:cNvSpPr>
          <p:nvPr>
            <p:ph type="sldNum" sz="quarter" idx="12"/>
          </p:nvPr>
        </p:nvSpPr>
        <p:spPr>
          <a:prstGeom prst="rect">
            <a:avLst/>
          </a:prstGeom>
        </p:spPr>
        <p:txBody>
          <a:bodyPr/>
          <a:lstStyle/>
          <a:p>
            <a:fld id="{95491687-B62E-4FD0-B9C2-E121B4AF68F7}" type="slidenum">
              <a:rPr lang="en-US" smtClean="0"/>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5EE39-E08F-83E1-F58F-0264D9B702A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B8A5754-AE4F-E867-04BE-D480E94FCABD}"/>
              </a:ext>
            </a:extLst>
          </p:cNvPr>
          <p:cNvSpPr>
            <a:spLocks noGrp="1"/>
          </p:cNvSpPr>
          <p:nvPr>
            <p:ph type="subTitle" idx="1"/>
          </p:nvPr>
        </p:nvSpPr>
        <p:spPr/>
        <p:txBody>
          <a:bodyPr/>
          <a:lstStyle/>
          <a:p>
            <a:endParaRPr lang="en-US"/>
          </a:p>
        </p:txBody>
      </p:sp>
      <p:graphicFrame>
        <p:nvGraphicFramePr>
          <p:cNvPr id="4" name="Table 4">
            <a:extLst>
              <a:ext uri="{FF2B5EF4-FFF2-40B4-BE49-F238E27FC236}">
                <a16:creationId xmlns:a16="http://schemas.microsoft.com/office/drawing/2014/main" id="{A2429894-2A1E-EF4E-3867-46A8FB85EFBA}"/>
              </a:ext>
            </a:extLst>
          </p:cNvPr>
          <p:cNvGraphicFramePr>
            <a:graphicFrameLocks noGrp="1"/>
          </p:cNvGraphicFramePr>
          <p:nvPr>
            <p:extLst>
              <p:ext uri="{D42A27DB-BD31-4B8C-83A1-F6EECF244321}">
                <p14:modId xmlns:p14="http://schemas.microsoft.com/office/powerpoint/2010/main" val="1307959870"/>
              </p:ext>
            </p:extLst>
          </p:nvPr>
        </p:nvGraphicFramePr>
        <p:xfrm>
          <a:off x="357188" y="1443695"/>
          <a:ext cx="8429624" cy="3970610"/>
        </p:xfrm>
        <a:graphic>
          <a:graphicData uri="http://schemas.openxmlformats.org/drawingml/2006/table">
            <a:tbl>
              <a:tblPr firstRow="1" bandRow="1">
                <a:tableStyleId>{5C22544A-7EE6-4342-B048-85BDC9FD1C3A}</a:tableStyleId>
              </a:tblPr>
              <a:tblGrid>
                <a:gridCol w="4171949">
                  <a:extLst>
                    <a:ext uri="{9D8B030D-6E8A-4147-A177-3AD203B41FA5}">
                      <a16:colId xmlns:a16="http://schemas.microsoft.com/office/drawing/2014/main" val="1444617479"/>
                    </a:ext>
                  </a:extLst>
                </a:gridCol>
                <a:gridCol w="2134464">
                  <a:extLst>
                    <a:ext uri="{9D8B030D-6E8A-4147-A177-3AD203B41FA5}">
                      <a16:colId xmlns:a16="http://schemas.microsoft.com/office/drawing/2014/main" val="3156055984"/>
                    </a:ext>
                  </a:extLst>
                </a:gridCol>
                <a:gridCol w="2123211">
                  <a:extLst>
                    <a:ext uri="{9D8B030D-6E8A-4147-A177-3AD203B41FA5}">
                      <a16:colId xmlns:a16="http://schemas.microsoft.com/office/drawing/2014/main" val="3416263277"/>
                    </a:ext>
                  </a:extLst>
                </a:gridCol>
              </a:tblGrid>
              <a:tr h="494878">
                <a:tc>
                  <a:txBody>
                    <a:bodyPr/>
                    <a:lstStyle/>
                    <a:p>
                      <a:r>
                        <a:rPr lang="en-US"/>
                        <a:t>Agency Type</a:t>
                      </a:r>
                    </a:p>
                  </a:txBody>
                  <a:tcPr>
                    <a:solidFill>
                      <a:srgbClr val="005450"/>
                    </a:solidFill>
                  </a:tcPr>
                </a:tc>
                <a:tc>
                  <a:txBody>
                    <a:bodyPr/>
                    <a:lstStyle/>
                    <a:p>
                      <a:r>
                        <a:rPr lang="en-US"/>
                        <a:t>Membership %</a:t>
                      </a:r>
                    </a:p>
                  </a:txBody>
                  <a:tcPr>
                    <a:solidFill>
                      <a:srgbClr val="005450"/>
                    </a:solidFill>
                  </a:tcPr>
                </a:tc>
                <a:tc>
                  <a:txBody>
                    <a:bodyPr/>
                    <a:lstStyle/>
                    <a:p>
                      <a:r>
                        <a:rPr lang="en-US"/>
                        <a:t># Members</a:t>
                      </a:r>
                    </a:p>
                  </a:txBody>
                  <a:tcPr>
                    <a:solidFill>
                      <a:srgbClr val="005450"/>
                    </a:solidFill>
                  </a:tcPr>
                </a:tc>
                <a:extLst>
                  <a:ext uri="{0D108BD9-81ED-4DB2-BD59-A6C34878D82A}">
                    <a16:rowId xmlns:a16="http://schemas.microsoft.com/office/drawing/2014/main" val="1776542807"/>
                  </a:ext>
                </a:extLst>
              </a:tr>
              <a:tr h="494878">
                <a:tc>
                  <a:txBody>
                    <a:bodyPr/>
                    <a:lstStyle/>
                    <a:p>
                      <a:r>
                        <a:rPr lang="en-US"/>
                        <a:t>Medicare Certified</a:t>
                      </a:r>
                    </a:p>
                  </a:txBody>
                  <a:tcPr anchor="ctr">
                    <a:solidFill>
                      <a:srgbClr val="5EEFEC"/>
                    </a:solidFill>
                  </a:tcPr>
                </a:tc>
                <a:tc>
                  <a:txBody>
                    <a:bodyPr/>
                    <a:lstStyle/>
                    <a:p>
                      <a:pPr algn="r"/>
                      <a:r>
                        <a:rPr lang="en-US"/>
                        <a:t>71%</a:t>
                      </a:r>
                    </a:p>
                  </a:txBody>
                  <a:tcPr anchor="ctr">
                    <a:solidFill>
                      <a:srgbClr val="5EEFEC"/>
                    </a:solidFill>
                  </a:tcPr>
                </a:tc>
                <a:tc>
                  <a:txBody>
                    <a:bodyPr/>
                    <a:lstStyle/>
                    <a:p>
                      <a:pPr algn="r"/>
                      <a:r>
                        <a:rPr lang="en-US"/>
                        <a:t>76</a:t>
                      </a:r>
                    </a:p>
                  </a:txBody>
                  <a:tcPr anchor="ctr">
                    <a:solidFill>
                      <a:srgbClr val="5EEFEC"/>
                    </a:solidFill>
                  </a:tcPr>
                </a:tc>
                <a:extLst>
                  <a:ext uri="{0D108BD9-81ED-4DB2-BD59-A6C34878D82A}">
                    <a16:rowId xmlns:a16="http://schemas.microsoft.com/office/drawing/2014/main" val="1728234071"/>
                  </a:ext>
                </a:extLst>
              </a:tr>
              <a:tr h="506464">
                <a:tc>
                  <a:txBody>
                    <a:bodyPr/>
                    <a:lstStyle/>
                    <a:p>
                      <a:r>
                        <a:rPr lang="en-US"/>
                        <a:t>Comprehensive Licensed (Includes HCN)</a:t>
                      </a:r>
                    </a:p>
                  </a:txBody>
                  <a:tcPr anchor="ctr">
                    <a:solidFill>
                      <a:schemeClr val="bg1"/>
                    </a:solidFill>
                  </a:tcPr>
                </a:tc>
                <a:tc>
                  <a:txBody>
                    <a:bodyPr/>
                    <a:lstStyle/>
                    <a:p>
                      <a:pPr algn="r"/>
                      <a:r>
                        <a:rPr lang="en-US"/>
                        <a:t>29%</a:t>
                      </a:r>
                    </a:p>
                  </a:txBody>
                  <a:tcPr anchor="ctr">
                    <a:solidFill>
                      <a:schemeClr val="bg1"/>
                    </a:solidFill>
                  </a:tcPr>
                </a:tc>
                <a:tc>
                  <a:txBody>
                    <a:bodyPr/>
                    <a:lstStyle/>
                    <a:p>
                      <a:pPr algn="r"/>
                      <a:r>
                        <a:rPr lang="en-US"/>
                        <a:t>31</a:t>
                      </a:r>
                    </a:p>
                  </a:txBody>
                  <a:tcPr anchor="ctr">
                    <a:solidFill>
                      <a:schemeClr val="bg1"/>
                    </a:solidFill>
                  </a:tcPr>
                </a:tc>
                <a:extLst>
                  <a:ext uri="{0D108BD9-81ED-4DB2-BD59-A6C34878D82A}">
                    <a16:rowId xmlns:a16="http://schemas.microsoft.com/office/drawing/2014/main" val="3528661977"/>
                  </a:ext>
                </a:extLst>
              </a:tr>
              <a:tr h="494878">
                <a:tc>
                  <a:txBody>
                    <a:bodyPr/>
                    <a:lstStyle/>
                    <a:p>
                      <a:r>
                        <a:rPr lang="en-US"/>
                        <a:t>Basic Home Care/Other</a:t>
                      </a:r>
                    </a:p>
                  </a:txBody>
                  <a:tcPr anchor="ctr">
                    <a:solidFill>
                      <a:srgbClr val="5EEFEC"/>
                    </a:solidFill>
                  </a:tcPr>
                </a:tc>
                <a:tc>
                  <a:txBody>
                    <a:bodyPr/>
                    <a:lstStyle/>
                    <a:p>
                      <a:pPr algn="r"/>
                      <a:r>
                        <a:rPr lang="en-US"/>
                        <a:t>4%</a:t>
                      </a:r>
                    </a:p>
                  </a:txBody>
                  <a:tcPr anchor="ctr">
                    <a:solidFill>
                      <a:srgbClr val="5EEFEC"/>
                    </a:solidFill>
                  </a:tcPr>
                </a:tc>
                <a:tc>
                  <a:txBody>
                    <a:bodyPr/>
                    <a:lstStyle/>
                    <a:p>
                      <a:pPr algn="r"/>
                      <a:r>
                        <a:rPr lang="en-US"/>
                        <a:t>4</a:t>
                      </a:r>
                    </a:p>
                  </a:txBody>
                  <a:tcPr anchor="ctr">
                    <a:solidFill>
                      <a:srgbClr val="5EEFEC"/>
                    </a:solidFill>
                  </a:tcPr>
                </a:tc>
                <a:extLst>
                  <a:ext uri="{0D108BD9-81ED-4DB2-BD59-A6C34878D82A}">
                    <a16:rowId xmlns:a16="http://schemas.microsoft.com/office/drawing/2014/main" val="1824363207"/>
                  </a:ext>
                </a:extLst>
              </a:tr>
              <a:tr h="494878">
                <a:tc>
                  <a:txBody>
                    <a:bodyPr/>
                    <a:lstStyle/>
                    <a:p>
                      <a:r>
                        <a:rPr lang="en-US"/>
                        <a:t>Hospice</a:t>
                      </a:r>
                    </a:p>
                  </a:txBody>
                  <a:tcPr anchor="ctr">
                    <a:solidFill>
                      <a:schemeClr val="bg1"/>
                    </a:solidFill>
                  </a:tcPr>
                </a:tc>
                <a:tc>
                  <a:txBody>
                    <a:bodyPr/>
                    <a:lstStyle/>
                    <a:p>
                      <a:pPr algn="r"/>
                      <a:r>
                        <a:rPr lang="en-US"/>
                        <a:t>28%</a:t>
                      </a:r>
                    </a:p>
                  </a:txBody>
                  <a:tcPr anchor="ctr">
                    <a:solidFill>
                      <a:schemeClr val="bg1"/>
                    </a:solidFill>
                  </a:tcPr>
                </a:tc>
                <a:tc>
                  <a:txBody>
                    <a:bodyPr/>
                    <a:lstStyle/>
                    <a:p>
                      <a:pPr algn="r"/>
                      <a:r>
                        <a:rPr lang="en-US"/>
                        <a:t>30</a:t>
                      </a:r>
                    </a:p>
                  </a:txBody>
                  <a:tcPr anchor="ctr">
                    <a:solidFill>
                      <a:schemeClr val="bg1"/>
                    </a:solidFill>
                  </a:tcPr>
                </a:tc>
                <a:extLst>
                  <a:ext uri="{0D108BD9-81ED-4DB2-BD59-A6C34878D82A}">
                    <a16:rowId xmlns:a16="http://schemas.microsoft.com/office/drawing/2014/main" val="1711609698"/>
                  </a:ext>
                </a:extLst>
              </a:tr>
              <a:tr h="494878">
                <a:tc>
                  <a:txBody>
                    <a:bodyPr/>
                    <a:lstStyle/>
                    <a:p>
                      <a:r>
                        <a:rPr lang="en-US"/>
                        <a:t>Palliative Care</a:t>
                      </a:r>
                    </a:p>
                  </a:txBody>
                  <a:tcPr anchor="ctr">
                    <a:solidFill>
                      <a:srgbClr val="5EEFEC"/>
                    </a:solidFill>
                  </a:tcPr>
                </a:tc>
                <a:tc>
                  <a:txBody>
                    <a:bodyPr/>
                    <a:lstStyle/>
                    <a:p>
                      <a:pPr algn="r"/>
                      <a:r>
                        <a:rPr lang="en-US"/>
                        <a:t>12%</a:t>
                      </a:r>
                    </a:p>
                  </a:txBody>
                  <a:tcPr anchor="ctr">
                    <a:solidFill>
                      <a:srgbClr val="5EEFEC"/>
                    </a:solidFill>
                  </a:tcPr>
                </a:tc>
                <a:tc>
                  <a:txBody>
                    <a:bodyPr/>
                    <a:lstStyle/>
                    <a:p>
                      <a:pPr algn="r"/>
                      <a:r>
                        <a:rPr lang="en-US"/>
                        <a:t>13</a:t>
                      </a:r>
                    </a:p>
                  </a:txBody>
                  <a:tcPr anchor="ctr">
                    <a:solidFill>
                      <a:srgbClr val="5EEFEC"/>
                    </a:solidFill>
                  </a:tcPr>
                </a:tc>
                <a:extLst>
                  <a:ext uri="{0D108BD9-81ED-4DB2-BD59-A6C34878D82A}">
                    <a16:rowId xmlns:a16="http://schemas.microsoft.com/office/drawing/2014/main" val="3008410848"/>
                  </a:ext>
                </a:extLst>
              </a:tr>
              <a:tr h="494878">
                <a:tc>
                  <a:txBody>
                    <a:bodyPr/>
                    <a:lstStyle/>
                    <a:p>
                      <a:r>
                        <a:rPr lang="en-US"/>
                        <a:t>PCA </a:t>
                      </a:r>
                    </a:p>
                  </a:txBody>
                  <a:tcPr anchor="ctr">
                    <a:solidFill>
                      <a:schemeClr val="bg1"/>
                    </a:solidFill>
                  </a:tcPr>
                </a:tc>
                <a:tc>
                  <a:txBody>
                    <a:bodyPr/>
                    <a:lstStyle/>
                    <a:p>
                      <a:pPr algn="r"/>
                      <a:r>
                        <a:rPr lang="en-US"/>
                        <a:t>23%</a:t>
                      </a:r>
                    </a:p>
                  </a:txBody>
                  <a:tcPr anchor="ctr">
                    <a:solidFill>
                      <a:schemeClr val="bg1"/>
                    </a:solidFill>
                  </a:tcPr>
                </a:tc>
                <a:tc>
                  <a:txBody>
                    <a:bodyPr/>
                    <a:lstStyle/>
                    <a:p>
                      <a:pPr algn="r"/>
                      <a:r>
                        <a:rPr lang="en-US"/>
                        <a:t>26</a:t>
                      </a:r>
                    </a:p>
                  </a:txBody>
                  <a:tcPr anchor="ctr">
                    <a:solidFill>
                      <a:schemeClr val="bg1"/>
                    </a:solidFill>
                  </a:tcPr>
                </a:tc>
                <a:extLst>
                  <a:ext uri="{0D108BD9-81ED-4DB2-BD59-A6C34878D82A}">
                    <a16:rowId xmlns:a16="http://schemas.microsoft.com/office/drawing/2014/main" val="2861171549"/>
                  </a:ext>
                </a:extLst>
              </a:tr>
              <a:tr h="494878">
                <a:tc>
                  <a:txBody>
                    <a:bodyPr/>
                    <a:lstStyle/>
                    <a:p>
                      <a:r>
                        <a:rPr lang="en-US" b="1"/>
                        <a:t>Total Agencies MHCA Serves</a:t>
                      </a:r>
                    </a:p>
                  </a:txBody>
                  <a:tcPr anchor="ctr">
                    <a:solidFill>
                      <a:srgbClr val="5EEFEC"/>
                    </a:solidFill>
                  </a:tcPr>
                </a:tc>
                <a:tc>
                  <a:txBody>
                    <a:bodyPr/>
                    <a:lstStyle/>
                    <a:p>
                      <a:pPr algn="r"/>
                      <a:endParaRPr lang="en-US" b="1"/>
                    </a:p>
                  </a:txBody>
                  <a:tcPr>
                    <a:solidFill>
                      <a:srgbClr val="5EEFEC"/>
                    </a:solidFill>
                  </a:tcPr>
                </a:tc>
                <a:tc>
                  <a:txBody>
                    <a:bodyPr/>
                    <a:lstStyle/>
                    <a:p>
                      <a:pPr algn="r"/>
                      <a:r>
                        <a:rPr lang="en-US" b="1"/>
                        <a:t>107</a:t>
                      </a:r>
                    </a:p>
                  </a:txBody>
                  <a:tcPr anchor="ctr">
                    <a:solidFill>
                      <a:srgbClr val="5EEFEC"/>
                    </a:solidFill>
                  </a:tcPr>
                </a:tc>
                <a:extLst>
                  <a:ext uri="{0D108BD9-81ED-4DB2-BD59-A6C34878D82A}">
                    <a16:rowId xmlns:a16="http://schemas.microsoft.com/office/drawing/2014/main" val="3335185820"/>
                  </a:ext>
                </a:extLst>
              </a:tr>
            </a:tbl>
          </a:graphicData>
        </a:graphic>
      </p:graphicFrame>
      <p:sp>
        <p:nvSpPr>
          <p:cNvPr id="5" name="Title 1">
            <a:extLst>
              <a:ext uri="{FF2B5EF4-FFF2-40B4-BE49-F238E27FC236}">
                <a16:creationId xmlns:a16="http://schemas.microsoft.com/office/drawing/2014/main" id="{0B20AABA-1327-AE0B-18BE-4F4BE31038F4}"/>
              </a:ext>
            </a:extLst>
          </p:cNvPr>
          <p:cNvSpPr txBox="1">
            <a:spLocks/>
          </p:cNvSpPr>
          <p:nvPr/>
        </p:nvSpPr>
        <p:spPr>
          <a:xfrm>
            <a:off x="-1028700" y="-55723"/>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005450"/>
                </a:solidFill>
                <a:latin typeface="Source Sans Pro" panose="020B0503030403020204" pitchFamily="34" charset="0"/>
                <a:ea typeface="Source Sans Pro" panose="020B0503030403020204" pitchFamily="34" charset="0"/>
                <a:cs typeface="+mj-cs"/>
              </a:defRPr>
            </a:lvl1pPr>
          </a:lstStyle>
          <a:p>
            <a:r>
              <a:rPr lang="en-US" sz="4400"/>
              <a:t>Members at a Glance</a:t>
            </a:r>
          </a:p>
        </p:txBody>
      </p:sp>
    </p:spTree>
    <p:extLst>
      <p:ext uri="{BB962C8B-B14F-4D97-AF65-F5344CB8AC3E}">
        <p14:creationId xmlns:p14="http://schemas.microsoft.com/office/powerpoint/2010/main" val="2480937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Leadership Development Committee</a:t>
            </a:r>
          </a:p>
        </p:txBody>
      </p:sp>
      <p:sp>
        <p:nvSpPr>
          <p:cNvPr id="3" name="Content Placeholder 2"/>
          <p:cNvSpPr>
            <a:spLocks noGrp="1"/>
          </p:cNvSpPr>
          <p:nvPr>
            <p:ph idx="1"/>
          </p:nvPr>
        </p:nvSpPr>
        <p:spPr/>
        <p:txBody>
          <a:bodyPr>
            <a:normAutofit/>
          </a:bodyPr>
          <a:lstStyle/>
          <a:p>
            <a:pPr marL="571500" indent="-571500">
              <a:buFont typeface="Arial" panose="020B0604020202020204" pitchFamily="34" charset="0"/>
              <a:buChar char="•"/>
            </a:pPr>
            <a:r>
              <a:rPr lang="en-US"/>
              <a:t>Appointed by Board Chair.</a:t>
            </a:r>
          </a:p>
          <a:p>
            <a:pPr marL="571500" indent="-571500">
              <a:buFont typeface="Arial" panose="020B0604020202020204" pitchFamily="34" charset="0"/>
              <a:buChar char="•"/>
            </a:pPr>
            <a:r>
              <a:rPr lang="en-US"/>
              <a:t>One year term.</a:t>
            </a:r>
          </a:p>
          <a:p>
            <a:pPr marL="571500" indent="-571500">
              <a:buFont typeface="Arial" panose="020B0604020202020204" pitchFamily="34" charset="0"/>
              <a:buChar char="•"/>
            </a:pPr>
            <a:r>
              <a:rPr lang="en-US"/>
              <a:t>Identify and cultivate leaders.</a:t>
            </a:r>
          </a:p>
          <a:p>
            <a:pPr marL="571500" indent="-571500">
              <a:buFont typeface="Arial" panose="020B0604020202020204" pitchFamily="34" charset="0"/>
              <a:buChar char="•"/>
            </a:pPr>
            <a:r>
              <a:rPr lang="en-US"/>
              <a:t>Present a slate of candidates for board positions at Annual Meeting.</a:t>
            </a:r>
          </a:p>
          <a:p>
            <a:pPr marL="571500" indent="-571500">
              <a:buFont typeface="Arial" panose="020B0604020202020204" pitchFamily="34" charset="0"/>
              <a:buChar char="•"/>
            </a:pPr>
            <a:r>
              <a:rPr lang="en-US"/>
              <a:t>Present slate of candidates for board officers</a:t>
            </a:r>
          </a:p>
          <a:p>
            <a:pPr marL="0" indent="0">
              <a:buNone/>
            </a:pPr>
            <a:endParaRPr lang="en-US"/>
          </a:p>
          <a:p>
            <a:pPr marL="571500" indent="-571500">
              <a:buFont typeface="Arial" panose="020B0604020202020204" pitchFamily="34" charset="0"/>
              <a:buChar char="•"/>
            </a:pPr>
            <a:r>
              <a:rPr lang="en-US" i="1"/>
              <a:t>Chair: Andrea Jung</a:t>
            </a:r>
            <a:endParaRPr lang="en-US"/>
          </a:p>
        </p:txBody>
      </p:sp>
      <p:sp>
        <p:nvSpPr>
          <p:cNvPr id="5" name="Footer Placeholder 4"/>
          <p:cNvSpPr>
            <a:spLocks noGrp="1"/>
          </p:cNvSpPr>
          <p:nvPr>
            <p:ph type="ftr" sz="quarter" idx="11"/>
          </p:nvPr>
        </p:nvSpPr>
        <p:spPr>
          <a:prstGeom prst="rect">
            <a:avLst/>
          </a:prstGeom>
        </p:spPr>
        <p:txBody>
          <a:bodyPr/>
          <a:lstStyle/>
          <a:p>
            <a:r>
              <a:rPr lang="en-US"/>
              <a:t>MHCA Board Orientation</a:t>
            </a:r>
          </a:p>
        </p:txBody>
      </p:sp>
      <p:sp>
        <p:nvSpPr>
          <p:cNvPr id="6" name="Slide Number Placeholder 5"/>
          <p:cNvSpPr>
            <a:spLocks noGrp="1"/>
          </p:cNvSpPr>
          <p:nvPr>
            <p:ph type="sldNum" sz="quarter" idx="12"/>
          </p:nvPr>
        </p:nvSpPr>
        <p:spPr>
          <a:prstGeom prst="rect">
            <a:avLst/>
          </a:prstGeom>
        </p:spPr>
        <p:txBody>
          <a:bodyPr/>
          <a:lstStyle/>
          <a:p>
            <a:fld id="{5261CD02-E67E-44C3-946B-08DCE2B3B4CC}" type="slidenum">
              <a:rPr lang="en-US" smtClean="0"/>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Finance Committee</a:t>
            </a:r>
          </a:p>
        </p:txBody>
      </p:sp>
      <p:sp>
        <p:nvSpPr>
          <p:cNvPr id="3" name="Content Placeholder 2"/>
          <p:cNvSpPr>
            <a:spLocks noGrp="1"/>
          </p:cNvSpPr>
          <p:nvPr>
            <p:ph idx="1"/>
          </p:nvPr>
        </p:nvSpPr>
        <p:spPr/>
        <p:txBody>
          <a:bodyPr>
            <a:normAutofit/>
          </a:bodyPr>
          <a:lstStyle/>
          <a:p>
            <a:pPr marL="571500" indent="-571500">
              <a:buFont typeface="Arial" panose="020B0604020202020204" pitchFamily="34" charset="0"/>
              <a:buChar char="•"/>
            </a:pPr>
            <a:r>
              <a:rPr lang="en-US"/>
              <a:t>Minimum of three persons, including the Secretary/Treasurer as a chairperson and at least 2 persons elected by board. </a:t>
            </a:r>
            <a:r>
              <a:rPr lang="en-US" i="1"/>
              <a:t>Executive Committee, Jim Serakos</a:t>
            </a:r>
          </a:p>
          <a:p>
            <a:pPr marL="571500" indent="-571500">
              <a:buFont typeface="Arial" panose="020B0604020202020204" pitchFamily="34" charset="0"/>
              <a:buChar char="•"/>
            </a:pPr>
            <a:r>
              <a:rPr lang="en-US"/>
              <a:t>Present a proposed annual budget to the Board prior to the close of the fiscal year, recommend fiscal policies, review financial requests that have potentially significant impact on MHCA, assure reports are filed.</a:t>
            </a:r>
          </a:p>
        </p:txBody>
      </p:sp>
      <p:sp>
        <p:nvSpPr>
          <p:cNvPr id="5" name="Footer Placeholder 4"/>
          <p:cNvSpPr>
            <a:spLocks noGrp="1"/>
          </p:cNvSpPr>
          <p:nvPr>
            <p:ph type="ftr" sz="quarter" idx="11"/>
          </p:nvPr>
        </p:nvSpPr>
        <p:spPr>
          <a:prstGeom prst="rect">
            <a:avLst/>
          </a:prstGeom>
        </p:spPr>
        <p:txBody>
          <a:bodyPr/>
          <a:lstStyle/>
          <a:p>
            <a:r>
              <a:rPr lang="en-US"/>
              <a:t>MHCA Board Orientation</a:t>
            </a:r>
          </a:p>
        </p:txBody>
      </p:sp>
      <p:sp>
        <p:nvSpPr>
          <p:cNvPr id="6" name="Slide Number Placeholder 5"/>
          <p:cNvSpPr>
            <a:spLocks noGrp="1"/>
          </p:cNvSpPr>
          <p:nvPr>
            <p:ph type="sldNum" sz="quarter" idx="12"/>
          </p:nvPr>
        </p:nvSpPr>
        <p:spPr>
          <a:prstGeom prst="rect">
            <a:avLst/>
          </a:prstGeom>
        </p:spPr>
        <p:txBody>
          <a:bodyPr/>
          <a:lstStyle/>
          <a:p>
            <a:fld id="{5261CD02-E67E-44C3-946B-08DCE2B3B4CC}" type="slidenum">
              <a:rPr lang="en-US" smtClean="0"/>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387" y="390603"/>
            <a:ext cx="8679920" cy="701731"/>
          </a:xfrm>
        </p:spPr>
        <p:txBody>
          <a:bodyPr/>
          <a:lstStyle/>
          <a:p>
            <a:r>
              <a:rPr lang="en-US"/>
              <a:t>Standing/Ad-Hoc Committees</a:t>
            </a:r>
          </a:p>
        </p:txBody>
      </p:sp>
      <p:sp>
        <p:nvSpPr>
          <p:cNvPr id="3" name="Content Placeholder 2"/>
          <p:cNvSpPr>
            <a:spLocks noGrp="1"/>
          </p:cNvSpPr>
          <p:nvPr>
            <p:ph idx="1"/>
          </p:nvPr>
        </p:nvSpPr>
        <p:spPr>
          <a:xfrm>
            <a:off x="253387" y="1600200"/>
            <a:ext cx="8670275" cy="3929882"/>
          </a:xfrm>
        </p:spPr>
        <p:txBody>
          <a:bodyPr>
            <a:normAutofit/>
          </a:bodyPr>
          <a:lstStyle/>
          <a:p>
            <a:pPr marL="571500" indent="-571500">
              <a:buFont typeface="Arial" panose="020B0604020202020204" pitchFamily="34" charset="0"/>
              <a:buChar char="•"/>
            </a:pPr>
            <a:r>
              <a:rPr lang="en-US"/>
              <a:t>The Board has the ability to form standing and ad-hoc committee/task forces(s) as deemed necessary or expedient.</a:t>
            </a:r>
          </a:p>
          <a:p>
            <a:pPr marL="571500" indent="-571500">
              <a:buFont typeface="Arial" panose="020B0604020202020204" pitchFamily="34" charset="0"/>
              <a:buChar char="•"/>
            </a:pPr>
            <a:r>
              <a:rPr lang="en-US"/>
              <a:t>These “committees” will work at the direction of the Board.</a:t>
            </a:r>
          </a:p>
          <a:p>
            <a:pPr marL="571500" indent="-571500">
              <a:buFont typeface="Arial" panose="020B0604020202020204" pitchFamily="34" charset="0"/>
              <a:buChar char="•"/>
            </a:pPr>
            <a:r>
              <a:rPr lang="en-US"/>
              <a:t>The Board reserves the right to guide and/or dissolve any “committees” at any time for any reason.</a:t>
            </a:r>
          </a:p>
          <a:p>
            <a:pPr marL="571500" indent="-571500">
              <a:buFont typeface="Arial" panose="020B0604020202020204" pitchFamily="34" charset="0"/>
              <a:buChar char="•"/>
            </a:pPr>
            <a:r>
              <a:rPr lang="en-US"/>
              <a:t>Structure is aligned with Strategic Plan</a:t>
            </a:r>
          </a:p>
        </p:txBody>
      </p:sp>
      <p:sp>
        <p:nvSpPr>
          <p:cNvPr id="5" name="Footer Placeholder 4"/>
          <p:cNvSpPr>
            <a:spLocks noGrp="1"/>
          </p:cNvSpPr>
          <p:nvPr>
            <p:ph type="ftr" sz="quarter" idx="11"/>
          </p:nvPr>
        </p:nvSpPr>
        <p:spPr>
          <a:prstGeom prst="rect">
            <a:avLst/>
          </a:prstGeom>
        </p:spPr>
        <p:txBody>
          <a:bodyPr/>
          <a:lstStyle/>
          <a:p>
            <a:r>
              <a:rPr lang="en-US"/>
              <a:t>MHCA Board Orientation</a:t>
            </a:r>
          </a:p>
        </p:txBody>
      </p:sp>
      <p:sp>
        <p:nvSpPr>
          <p:cNvPr id="6" name="Slide Number Placeholder 5"/>
          <p:cNvSpPr>
            <a:spLocks noGrp="1"/>
          </p:cNvSpPr>
          <p:nvPr>
            <p:ph type="sldNum" sz="quarter" idx="12"/>
          </p:nvPr>
        </p:nvSpPr>
        <p:spPr>
          <a:prstGeom prst="rect">
            <a:avLst/>
          </a:prstGeom>
        </p:spPr>
        <p:txBody>
          <a:bodyPr/>
          <a:lstStyle/>
          <a:p>
            <a:fld id="{5261CD02-E67E-44C3-946B-08DCE2B3B4CC}" type="slidenum">
              <a:rPr lang="en-US" smtClean="0"/>
              <a:pPr/>
              <a:t>32</a:t>
            </a:fld>
            <a:endParaRPr lang="en-US"/>
          </a:p>
        </p:txBody>
      </p:sp>
      <p:cxnSp>
        <p:nvCxnSpPr>
          <p:cNvPr id="7" name="Straight Connector 6">
            <a:extLst>
              <a:ext uri="{FF2B5EF4-FFF2-40B4-BE49-F238E27FC236}">
                <a16:creationId xmlns:a16="http://schemas.microsoft.com/office/drawing/2014/main" id="{3EC01637-5463-4CFA-9B80-3CBEB38AA376}"/>
              </a:ext>
            </a:extLst>
          </p:cNvPr>
          <p:cNvCxnSpPr/>
          <p:nvPr/>
        </p:nvCxnSpPr>
        <p:spPr>
          <a:xfrm>
            <a:off x="-1377" y="1371600"/>
            <a:ext cx="9144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a:gsLst>
            <a:gs pos="86000">
              <a:srgbClr val="17C1C1"/>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Freeform 2"/>
          <p:cNvSpPr/>
          <p:nvPr/>
        </p:nvSpPr>
        <p:spPr>
          <a:xfrm rot="5400000">
            <a:off x="869322" y="2380902"/>
            <a:ext cx="1616977" cy="141568"/>
          </a:xfrm>
          <a:custGeom>
            <a:avLst/>
            <a:gdLst/>
            <a:ahLst/>
            <a:cxnLst/>
            <a:rect l="l" t="t" r="r" b="b"/>
            <a:pathLst>
              <a:path w="1724775" h="151006">
                <a:moveTo>
                  <a:pt x="0" y="0"/>
                </a:moveTo>
                <a:lnTo>
                  <a:pt x="1724776" y="0"/>
                </a:lnTo>
                <a:lnTo>
                  <a:pt x="1724776" y="151006"/>
                </a:lnTo>
                <a:lnTo>
                  <a:pt x="0" y="151006"/>
                </a:lnTo>
                <a:lnTo>
                  <a:pt x="0" y="0"/>
                </a:lnTo>
                <a:close/>
              </a:path>
            </a:pathLst>
          </a:custGeom>
          <a:blipFill>
            <a:blip r:embed="rId2">
              <a:extLst>
                <a:ext uri="{96DAC541-7B7A-43D3-8B79-37D633B846F1}">
                  <asvg:svgBlip xmlns:asvg="http://schemas.microsoft.com/office/drawing/2016/SVG/main" r:embed="rId3"/>
                </a:ext>
              </a:extLst>
            </a:blip>
            <a:stretch>
              <a:fillRect r="-39822" b="-35747"/>
            </a:stretch>
          </a:blipFill>
        </p:spPr>
        <p:txBody>
          <a:bodyPr/>
          <a:lstStyle/>
          <a:p>
            <a:endParaRPr lang="en-US" sz="1688"/>
          </a:p>
        </p:txBody>
      </p:sp>
      <p:grpSp>
        <p:nvGrpSpPr>
          <p:cNvPr id="3" name="Group 3"/>
          <p:cNvGrpSpPr/>
          <p:nvPr/>
        </p:nvGrpSpPr>
        <p:grpSpPr>
          <a:xfrm>
            <a:off x="198812" y="1448914"/>
            <a:ext cx="2816428" cy="529478"/>
            <a:chOff x="0" y="0"/>
            <a:chExt cx="2161747" cy="406400"/>
          </a:xfrm>
        </p:grpSpPr>
        <p:sp>
          <p:nvSpPr>
            <p:cNvPr id="4" name="Freeform 4"/>
            <p:cNvSpPr/>
            <p:nvPr/>
          </p:nvSpPr>
          <p:spPr>
            <a:xfrm>
              <a:off x="17780" y="22860"/>
              <a:ext cx="2136347" cy="360680"/>
            </a:xfrm>
            <a:custGeom>
              <a:avLst/>
              <a:gdLst/>
              <a:ahLst/>
              <a:cxnLst/>
              <a:rect l="l" t="t" r="r" b="b"/>
              <a:pathLst>
                <a:path w="2136347" h="360680">
                  <a:moveTo>
                    <a:pt x="2136347" y="180340"/>
                  </a:moveTo>
                  <a:cubicBezTo>
                    <a:pt x="2136347" y="81280"/>
                    <a:pt x="2056338" y="0"/>
                    <a:pt x="1956007" y="0"/>
                  </a:cubicBezTo>
                  <a:lnTo>
                    <a:pt x="172720" y="0"/>
                  </a:lnTo>
                  <a:lnTo>
                    <a:pt x="172720" y="1270"/>
                  </a:lnTo>
                  <a:cubicBezTo>
                    <a:pt x="76200" y="5080"/>
                    <a:pt x="0" y="83820"/>
                    <a:pt x="0" y="180340"/>
                  </a:cubicBezTo>
                  <a:cubicBezTo>
                    <a:pt x="0" y="276860"/>
                    <a:pt x="77470" y="355600"/>
                    <a:pt x="172720" y="359410"/>
                  </a:cubicBezTo>
                  <a:lnTo>
                    <a:pt x="172720" y="360680"/>
                  </a:lnTo>
                  <a:lnTo>
                    <a:pt x="1956007" y="360680"/>
                  </a:lnTo>
                  <a:cubicBezTo>
                    <a:pt x="2055067" y="360680"/>
                    <a:pt x="2136347" y="279400"/>
                    <a:pt x="2136347" y="180340"/>
                  </a:cubicBezTo>
                  <a:close/>
                </a:path>
              </a:pathLst>
            </a:custGeom>
            <a:solidFill>
              <a:srgbClr val="005450"/>
            </a:solidFill>
          </p:spPr>
          <p:txBody>
            <a:bodyPr/>
            <a:lstStyle/>
            <a:p>
              <a:endParaRPr lang="en-US" sz="1688"/>
            </a:p>
          </p:txBody>
        </p:sp>
      </p:grpSp>
      <p:sp>
        <p:nvSpPr>
          <p:cNvPr id="5" name="TextBox 5"/>
          <p:cNvSpPr txBox="1"/>
          <p:nvPr/>
        </p:nvSpPr>
        <p:spPr>
          <a:xfrm>
            <a:off x="736942" y="1616409"/>
            <a:ext cx="2266113" cy="166199"/>
          </a:xfrm>
          <a:prstGeom prst="rect">
            <a:avLst/>
          </a:prstGeom>
        </p:spPr>
        <p:txBody>
          <a:bodyPr lIns="0" tIns="0" rIns="0" bIns="0" rtlCol="0" anchor="t">
            <a:spAutoFit/>
          </a:bodyPr>
          <a:lstStyle/>
          <a:p>
            <a:pPr>
              <a:lnSpc>
                <a:spcPts val="1358"/>
              </a:lnSpc>
            </a:pPr>
            <a:r>
              <a:rPr lang="en-US" sz="943" b="1" spc="188">
                <a:solidFill>
                  <a:srgbClr val="FFFFFF"/>
                </a:solidFill>
                <a:latin typeface="Source Sans Pro Bold"/>
                <a:ea typeface="Source Sans Pro Bold"/>
                <a:cs typeface="Source Sans Pro Bold"/>
                <a:sym typeface="Source Sans Pro Bold"/>
              </a:rPr>
              <a:t>ADVOCACY COMMITTEE</a:t>
            </a:r>
          </a:p>
        </p:txBody>
      </p:sp>
      <p:sp>
        <p:nvSpPr>
          <p:cNvPr id="6" name="Freeform 6"/>
          <p:cNvSpPr/>
          <p:nvPr/>
        </p:nvSpPr>
        <p:spPr>
          <a:xfrm>
            <a:off x="0" y="-447241"/>
            <a:ext cx="9144000" cy="1971495"/>
          </a:xfrm>
          <a:custGeom>
            <a:avLst/>
            <a:gdLst/>
            <a:ahLst/>
            <a:cxnLst/>
            <a:rect l="l" t="t" r="r" b="b"/>
            <a:pathLst>
              <a:path w="11483533" h="1832346">
                <a:moveTo>
                  <a:pt x="0" y="0"/>
                </a:moveTo>
                <a:lnTo>
                  <a:pt x="11483533" y="0"/>
                </a:lnTo>
                <a:lnTo>
                  <a:pt x="11483533" y="1832346"/>
                </a:lnTo>
                <a:lnTo>
                  <a:pt x="0" y="1832346"/>
                </a:lnTo>
                <a:lnTo>
                  <a:pt x="0" y="0"/>
                </a:lnTo>
                <a:close/>
              </a:path>
            </a:pathLst>
          </a:custGeom>
          <a:blipFill>
            <a:blip r:embed="rId4">
              <a:extLst>
                <a:ext uri="{96DAC541-7B7A-43D3-8B79-37D633B846F1}">
                  <asvg:svgBlip xmlns:asvg="http://schemas.microsoft.com/office/drawing/2016/SVG/main" r:embed="rId5"/>
                </a:ext>
              </a:extLst>
            </a:blip>
            <a:stretch>
              <a:fillRect l="-2008" t="-260056" b="-279240"/>
            </a:stretch>
          </a:blipFill>
        </p:spPr>
        <p:txBody>
          <a:bodyPr/>
          <a:lstStyle/>
          <a:p>
            <a:endParaRPr lang="en-US" sz="1688"/>
          </a:p>
        </p:txBody>
      </p:sp>
      <p:sp>
        <p:nvSpPr>
          <p:cNvPr id="7" name="Freeform 7"/>
          <p:cNvSpPr/>
          <p:nvPr/>
        </p:nvSpPr>
        <p:spPr>
          <a:xfrm rot="5400000">
            <a:off x="3861929" y="2377253"/>
            <a:ext cx="1616977" cy="141568"/>
          </a:xfrm>
          <a:custGeom>
            <a:avLst/>
            <a:gdLst/>
            <a:ahLst/>
            <a:cxnLst/>
            <a:rect l="l" t="t" r="r" b="b"/>
            <a:pathLst>
              <a:path w="1724775" h="151006">
                <a:moveTo>
                  <a:pt x="0" y="0"/>
                </a:moveTo>
                <a:lnTo>
                  <a:pt x="1724775" y="0"/>
                </a:lnTo>
                <a:lnTo>
                  <a:pt x="1724775" y="151007"/>
                </a:lnTo>
                <a:lnTo>
                  <a:pt x="0" y="151007"/>
                </a:lnTo>
                <a:lnTo>
                  <a:pt x="0" y="0"/>
                </a:lnTo>
                <a:close/>
              </a:path>
            </a:pathLst>
          </a:custGeom>
          <a:blipFill>
            <a:blip r:embed="rId2">
              <a:extLst>
                <a:ext uri="{96DAC541-7B7A-43D3-8B79-37D633B846F1}">
                  <asvg:svgBlip xmlns:asvg="http://schemas.microsoft.com/office/drawing/2016/SVG/main" r:embed="rId3"/>
                </a:ext>
              </a:extLst>
            </a:blip>
            <a:stretch>
              <a:fillRect r="-39822" b="-35747"/>
            </a:stretch>
          </a:blipFill>
        </p:spPr>
        <p:txBody>
          <a:bodyPr/>
          <a:lstStyle/>
          <a:p>
            <a:endParaRPr lang="en-US" sz="1688"/>
          </a:p>
        </p:txBody>
      </p:sp>
      <p:grpSp>
        <p:nvGrpSpPr>
          <p:cNvPr id="8" name="Group 8"/>
          <p:cNvGrpSpPr/>
          <p:nvPr/>
        </p:nvGrpSpPr>
        <p:grpSpPr>
          <a:xfrm rot="-5400000">
            <a:off x="3993112" y="1965071"/>
            <a:ext cx="1354612" cy="1928496"/>
            <a:chOff x="0" y="0"/>
            <a:chExt cx="4794887" cy="6826250"/>
          </a:xfrm>
        </p:grpSpPr>
        <p:sp>
          <p:nvSpPr>
            <p:cNvPr id="9" name="Freeform 9"/>
            <p:cNvSpPr/>
            <p:nvPr/>
          </p:nvSpPr>
          <p:spPr>
            <a:xfrm>
              <a:off x="0" y="0"/>
              <a:ext cx="4794887" cy="6826250"/>
            </a:xfrm>
            <a:custGeom>
              <a:avLst/>
              <a:gdLst/>
              <a:ahLst/>
              <a:cxnLst/>
              <a:rect l="l" t="t" r="r" b="b"/>
              <a:pathLst>
                <a:path w="4794887" h="6826250">
                  <a:moveTo>
                    <a:pt x="2489837" y="0"/>
                  </a:moveTo>
                  <a:lnTo>
                    <a:pt x="2489837" y="6826250"/>
                  </a:lnTo>
                  <a:cubicBezTo>
                    <a:pt x="3763647" y="6826250"/>
                    <a:pt x="4794887" y="5298440"/>
                    <a:pt x="4794887" y="3412490"/>
                  </a:cubicBezTo>
                  <a:cubicBezTo>
                    <a:pt x="4794887" y="1527810"/>
                    <a:pt x="3762377" y="0"/>
                    <a:pt x="2489837" y="0"/>
                  </a:cubicBezTo>
                  <a:close/>
                  <a:moveTo>
                    <a:pt x="0" y="0"/>
                  </a:moveTo>
                  <a:lnTo>
                    <a:pt x="2489837" y="0"/>
                  </a:lnTo>
                  <a:lnTo>
                    <a:pt x="2489837" y="6826250"/>
                  </a:lnTo>
                  <a:lnTo>
                    <a:pt x="0" y="6826250"/>
                  </a:lnTo>
                  <a:lnTo>
                    <a:pt x="0" y="0"/>
                  </a:lnTo>
                  <a:close/>
                </a:path>
              </a:pathLst>
            </a:custGeom>
            <a:solidFill>
              <a:srgbClr val="EFF0F2"/>
            </a:solidFill>
          </p:spPr>
          <p:txBody>
            <a:bodyPr/>
            <a:lstStyle/>
            <a:p>
              <a:endParaRPr lang="en-US" sz="1688"/>
            </a:p>
          </p:txBody>
        </p:sp>
      </p:grpSp>
      <p:sp>
        <p:nvSpPr>
          <p:cNvPr id="10" name="TextBox 10"/>
          <p:cNvSpPr txBox="1"/>
          <p:nvPr/>
        </p:nvSpPr>
        <p:spPr>
          <a:xfrm>
            <a:off x="321285" y="232224"/>
            <a:ext cx="5143838" cy="846386"/>
          </a:xfrm>
          <a:prstGeom prst="rect">
            <a:avLst/>
          </a:prstGeom>
        </p:spPr>
        <p:txBody>
          <a:bodyPr lIns="0" tIns="0" rIns="0" bIns="0" rtlCol="0" anchor="t">
            <a:spAutoFit/>
          </a:bodyPr>
          <a:lstStyle/>
          <a:p>
            <a:pPr>
              <a:lnSpc>
                <a:spcPts val="3251"/>
              </a:lnSpc>
            </a:pPr>
            <a:r>
              <a:rPr lang="en-US" sz="2903" b="1" spc="580">
                <a:solidFill>
                  <a:srgbClr val="FFFFFF"/>
                </a:solidFill>
                <a:latin typeface="Source Sans Pro Bold"/>
                <a:ea typeface="Source Sans Pro Bold"/>
                <a:cs typeface="Source Sans Pro Bold"/>
                <a:sym typeface="Source Sans Pro Bold"/>
              </a:rPr>
              <a:t>MHCA'S COMMITTEES &amp; WORKGROUPS</a:t>
            </a:r>
          </a:p>
        </p:txBody>
      </p:sp>
      <p:sp>
        <p:nvSpPr>
          <p:cNvPr id="11" name="TextBox 11"/>
          <p:cNvSpPr txBox="1"/>
          <p:nvPr/>
        </p:nvSpPr>
        <p:spPr>
          <a:xfrm>
            <a:off x="131198" y="1306828"/>
            <a:ext cx="3671015" cy="211083"/>
          </a:xfrm>
          <a:prstGeom prst="rect">
            <a:avLst/>
          </a:prstGeom>
        </p:spPr>
        <p:txBody>
          <a:bodyPr lIns="0" tIns="0" rIns="0" bIns="0" rtlCol="0" anchor="t">
            <a:spAutoFit/>
          </a:bodyPr>
          <a:lstStyle/>
          <a:p>
            <a:pPr>
              <a:lnSpc>
                <a:spcPts val="1626"/>
              </a:lnSpc>
            </a:pPr>
            <a:endParaRPr sz="1688"/>
          </a:p>
        </p:txBody>
      </p:sp>
      <p:sp>
        <p:nvSpPr>
          <p:cNvPr id="12" name="TextBox 12"/>
          <p:cNvSpPr txBox="1"/>
          <p:nvPr/>
        </p:nvSpPr>
        <p:spPr>
          <a:xfrm>
            <a:off x="5404218" y="24724"/>
            <a:ext cx="3739782" cy="1156663"/>
          </a:xfrm>
          <a:prstGeom prst="rect">
            <a:avLst/>
          </a:prstGeom>
        </p:spPr>
        <p:txBody>
          <a:bodyPr lIns="0" tIns="0" rIns="0" bIns="0" rtlCol="0" anchor="t">
            <a:spAutoFit/>
          </a:bodyPr>
          <a:lstStyle/>
          <a:p>
            <a:pPr>
              <a:lnSpc>
                <a:spcPts val="1349"/>
              </a:lnSpc>
            </a:pPr>
            <a:r>
              <a:rPr lang="en-US" sz="938" b="1" spc="103">
                <a:solidFill>
                  <a:srgbClr val="FFFFFF"/>
                </a:solidFill>
                <a:latin typeface="Source Sans Pro Bold"/>
                <a:ea typeface="Source Sans Pro Bold"/>
                <a:cs typeface="Source Sans Pro Bold"/>
                <a:sym typeface="Source Sans Pro Bold"/>
              </a:rPr>
              <a:t>Vision</a:t>
            </a:r>
          </a:p>
          <a:p>
            <a:pPr>
              <a:lnSpc>
                <a:spcPts val="1349"/>
              </a:lnSpc>
            </a:pPr>
            <a:r>
              <a:rPr lang="en-US" sz="938" spc="103">
                <a:solidFill>
                  <a:srgbClr val="FFFFFF"/>
                </a:solidFill>
                <a:latin typeface="Source Sans Pro"/>
                <a:ea typeface="Source Sans Pro"/>
                <a:cs typeface="Source Sans Pro"/>
                <a:sym typeface="Source Sans Pro"/>
              </a:rPr>
              <a:t>Home care services across Minnesota will be high-quality &amp; sustainable.</a:t>
            </a:r>
          </a:p>
          <a:p>
            <a:pPr>
              <a:lnSpc>
                <a:spcPts val="1349"/>
              </a:lnSpc>
            </a:pPr>
            <a:endParaRPr lang="en-US" sz="938" spc="103">
              <a:solidFill>
                <a:srgbClr val="FFFFFF"/>
              </a:solidFill>
              <a:latin typeface="Source Sans Pro"/>
              <a:ea typeface="Source Sans Pro"/>
              <a:cs typeface="Source Sans Pro"/>
              <a:sym typeface="Source Sans Pro"/>
            </a:endParaRPr>
          </a:p>
          <a:p>
            <a:pPr>
              <a:lnSpc>
                <a:spcPts val="1349"/>
              </a:lnSpc>
            </a:pPr>
            <a:r>
              <a:rPr lang="en-US" sz="938" b="1" spc="103">
                <a:solidFill>
                  <a:srgbClr val="FFFFFF"/>
                </a:solidFill>
                <a:latin typeface="Source Sans Pro Bold"/>
                <a:ea typeface="Source Sans Pro Bold"/>
                <a:cs typeface="Source Sans Pro Bold"/>
                <a:sym typeface="Source Sans Pro Bold"/>
              </a:rPr>
              <a:t>Mission</a:t>
            </a:r>
          </a:p>
          <a:p>
            <a:pPr>
              <a:lnSpc>
                <a:spcPts val="1349"/>
              </a:lnSpc>
            </a:pPr>
            <a:r>
              <a:rPr lang="en-US" sz="938" spc="103">
                <a:solidFill>
                  <a:srgbClr val="FFFFFF"/>
                </a:solidFill>
                <a:latin typeface="Source Sans Pro"/>
                <a:ea typeface="Source Sans Pro"/>
                <a:cs typeface="Source Sans Pro"/>
                <a:sym typeface="Source Sans Pro"/>
              </a:rPr>
              <a:t>MHCA serves home care providers through advocacy, education, resources, and collaborations. </a:t>
            </a:r>
          </a:p>
        </p:txBody>
      </p:sp>
      <p:grpSp>
        <p:nvGrpSpPr>
          <p:cNvPr id="13" name="Group 13"/>
          <p:cNvGrpSpPr/>
          <p:nvPr/>
        </p:nvGrpSpPr>
        <p:grpSpPr>
          <a:xfrm>
            <a:off x="3163786" y="1448914"/>
            <a:ext cx="2816428" cy="529478"/>
            <a:chOff x="0" y="0"/>
            <a:chExt cx="2161747" cy="406400"/>
          </a:xfrm>
        </p:grpSpPr>
        <p:sp>
          <p:nvSpPr>
            <p:cNvPr id="14" name="Freeform 14"/>
            <p:cNvSpPr/>
            <p:nvPr/>
          </p:nvSpPr>
          <p:spPr>
            <a:xfrm>
              <a:off x="17780" y="22860"/>
              <a:ext cx="2136347" cy="360680"/>
            </a:xfrm>
            <a:custGeom>
              <a:avLst/>
              <a:gdLst/>
              <a:ahLst/>
              <a:cxnLst/>
              <a:rect l="l" t="t" r="r" b="b"/>
              <a:pathLst>
                <a:path w="2136347" h="360680">
                  <a:moveTo>
                    <a:pt x="2136347" y="180340"/>
                  </a:moveTo>
                  <a:cubicBezTo>
                    <a:pt x="2136347" y="81280"/>
                    <a:pt x="2056338" y="0"/>
                    <a:pt x="1956007" y="0"/>
                  </a:cubicBezTo>
                  <a:lnTo>
                    <a:pt x="172720" y="0"/>
                  </a:lnTo>
                  <a:lnTo>
                    <a:pt x="172720" y="1270"/>
                  </a:lnTo>
                  <a:cubicBezTo>
                    <a:pt x="76200" y="5080"/>
                    <a:pt x="0" y="83820"/>
                    <a:pt x="0" y="180340"/>
                  </a:cubicBezTo>
                  <a:cubicBezTo>
                    <a:pt x="0" y="276860"/>
                    <a:pt x="77470" y="355600"/>
                    <a:pt x="172720" y="359410"/>
                  </a:cubicBezTo>
                  <a:lnTo>
                    <a:pt x="172720" y="360680"/>
                  </a:lnTo>
                  <a:lnTo>
                    <a:pt x="1956007" y="360680"/>
                  </a:lnTo>
                  <a:cubicBezTo>
                    <a:pt x="2055067" y="360680"/>
                    <a:pt x="2136347" y="279400"/>
                    <a:pt x="2136347" y="180340"/>
                  </a:cubicBezTo>
                  <a:close/>
                </a:path>
              </a:pathLst>
            </a:custGeom>
            <a:solidFill>
              <a:srgbClr val="005450"/>
            </a:solidFill>
          </p:spPr>
          <p:txBody>
            <a:bodyPr/>
            <a:lstStyle/>
            <a:p>
              <a:endParaRPr lang="en-US" sz="1688"/>
            </a:p>
          </p:txBody>
        </p:sp>
      </p:grpSp>
      <p:sp>
        <p:nvSpPr>
          <p:cNvPr id="15" name="Freeform 15"/>
          <p:cNvSpPr/>
          <p:nvPr/>
        </p:nvSpPr>
        <p:spPr>
          <a:xfrm rot="5400000">
            <a:off x="6854801" y="2186619"/>
            <a:ext cx="1616977" cy="141568"/>
          </a:xfrm>
          <a:custGeom>
            <a:avLst/>
            <a:gdLst/>
            <a:ahLst/>
            <a:cxnLst/>
            <a:rect l="l" t="t" r="r" b="b"/>
            <a:pathLst>
              <a:path w="1724775" h="151006">
                <a:moveTo>
                  <a:pt x="0" y="0"/>
                </a:moveTo>
                <a:lnTo>
                  <a:pt x="1724775" y="0"/>
                </a:lnTo>
                <a:lnTo>
                  <a:pt x="1724775" y="151006"/>
                </a:lnTo>
                <a:lnTo>
                  <a:pt x="0" y="151006"/>
                </a:lnTo>
                <a:lnTo>
                  <a:pt x="0" y="0"/>
                </a:lnTo>
                <a:close/>
              </a:path>
            </a:pathLst>
          </a:custGeom>
          <a:blipFill>
            <a:blip r:embed="rId2">
              <a:extLst>
                <a:ext uri="{96DAC541-7B7A-43D3-8B79-37D633B846F1}">
                  <asvg:svgBlip xmlns:asvg="http://schemas.microsoft.com/office/drawing/2016/SVG/main" r:embed="rId3"/>
                </a:ext>
              </a:extLst>
            </a:blip>
            <a:stretch>
              <a:fillRect r="-39822" b="-35747"/>
            </a:stretch>
          </a:blipFill>
        </p:spPr>
        <p:txBody>
          <a:bodyPr/>
          <a:lstStyle/>
          <a:p>
            <a:endParaRPr lang="en-US" sz="1688"/>
          </a:p>
        </p:txBody>
      </p:sp>
      <p:grpSp>
        <p:nvGrpSpPr>
          <p:cNvPr id="16" name="Group 16"/>
          <p:cNvGrpSpPr/>
          <p:nvPr/>
        </p:nvGrpSpPr>
        <p:grpSpPr>
          <a:xfrm>
            <a:off x="6158250" y="1448914"/>
            <a:ext cx="2816428" cy="529478"/>
            <a:chOff x="0" y="0"/>
            <a:chExt cx="2161747" cy="406400"/>
          </a:xfrm>
        </p:grpSpPr>
        <p:sp>
          <p:nvSpPr>
            <p:cNvPr id="17" name="Freeform 17"/>
            <p:cNvSpPr/>
            <p:nvPr/>
          </p:nvSpPr>
          <p:spPr>
            <a:xfrm>
              <a:off x="17780" y="22860"/>
              <a:ext cx="2136347" cy="360680"/>
            </a:xfrm>
            <a:custGeom>
              <a:avLst/>
              <a:gdLst/>
              <a:ahLst/>
              <a:cxnLst/>
              <a:rect l="l" t="t" r="r" b="b"/>
              <a:pathLst>
                <a:path w="2136347" h="360680">
                  <a:moveTo>
                    <a:pt x="2136347" y="180340"/>
                  </a:moveTo>
                  <a:cubicBezTo>
                    <a:pt x="2136347" y="81280"/>
                    <a:pt x="2056338" y="0"/>
                    <a:pt x="1956007" y="0"/>
                  </a:cubicBezTo>
                  <a:lnTo>
                    <a:pt x="172720" y="0"/>
                  </a:lnTo>
                  <a:lnTo>
                    <a:pt x="172720" y="1270"/>
                  </a:lnTo>
                  <a:cubicBezTo>
                    <a:pt x="76200" y="5080"/>
                    <a:pt x="0" y="83820"/>
                    <a:pt x="0" y="180340"/>
                  </a:cubicBezTo>
                  <a:cubicBezTo>
                    <a:pt x="0" y="276860"/>
                    <a:pt x="77470" y="355600"/>
                    <a:pt x="172720" y="359410"/>
                  </a:cubicBezTo>
                  <a:lnTo>
                    <a:pt x="172720" y="360680"/>
                  </a:lnTo>
                  <a:lnTo>
                    <a:pt x="1956007" y="360680"/>
                  </a:lnTo>
                  <a:cubicBezTo>
                    <a:pt x="2055067" y="360680"/>
                    <a:pt x="2136347" y="279400"/>
                    <a:pt x="2136347" y="180340"/>
                  </a:cubicBezTo>
                  <a:close/>
                </a:path>
              </a:pathLst>
            </a:custGeom>
            <a:solidFill>
              <a:srgbClr val="005450"/>
            </a:solidFill>
          </p:spPr>
          <p:txBody>
            <a:bodyPr/>
            <a:lstStyle/>
            <a:p>
              <a:endParaRPr lang="en-US" sz="1688"/>
            </a:p>
          </p:txBody>
        </p:sp>
      </p:grpSp>
      <p:sp>
        <p:nvSpPr>
          <p:cNvPr id="18" name="TextBox 18"/>
          <p:cNvSpPr txBox="1"/>
          <p:nvPr/>
        </p:nvSpPr>
        <p:spPr>
          <a:xfrm>
            <a:off x="3438944" y="1531577"/>
            <a:ext cx="2266113" cy="345736"/>
          </a:xfrm>
          <a:prstGeom prst="rect">
            <a:avLst/>
          </a:prstGeom>
        </p:spPr>
        <p:txBody>
          <a:bodyPr lIns="0" tIns="0" rIns="0" bIns="0" rtlCol="0" anchor="t">
            <a:spAutoFit/>
          </a:bodyPr>
          <a:lstStyle/>
          <a:p>
            <a:pPr algn="ctr">
              <a:lnSpc>
                <a:spcPts val="1358"/>
              </a:lnSpc>
            </a:pPr>
            <a:r>
              <a:rPr lang="en-US" sz="943" b="1" spc="188">
                <a:solidFill>
                  <a:srgbClr val="FFFFFF"/>
                </a:solidFill>
                <a:latin typeface="Source Sans Pro Bold"/>
                <a:ea typeface="Source Sans Pro Bold"/>
                <a:cs typeface="Source Sans Pro Bold"/>
                <a:sym typeface="Source Sans Pro Bold"/>
              </a:rPr>
              <a:t>CLINICAL, REHAB AND REGULATORY COMMITTEE</a:t>
            </a:r>
          </a:p>
        </p:txBody>
      </p:sp>
      <p:sp>
        <p:nvSpPr>
          <p:cNvPr id="19" name="TextBox 19"/>
          <p:cNvSpPr txBox="1"/>
          <p:nvPr/>
        </p:nvSpPr>
        <p:spPr>
          <a:xfrm>
            <a:off x="6253852" y="1531577"/>
            <a:ext cx="2677306" cy="345736"/>
          </a:xfrm>
          <a:prstGeom prst="rect">
            <a:avLst/>
          </a:prstGeom>
        </p:spPr>
        <p:txBody>
          <a:bodyPr lIns="0" tIns="0" rIns="0" bIns="0" rtlCol="0" anchor="t">
            <a:spAutoFit/>
          </a:bodyPr>
          <a:lstStyle/>
          <a:p>
            <a:pPr algn="ctr">
              <a:lnSpc>
                <a:spcPts val="1358"/>
              </a:lnSpc>
            </a:pPr>
            <a:r>
              <a:rPr lang="en-US" sz="943" b="1" spc="188">
                <a:solidFill>
                  <a:srgbClr val="FFFFFF"/>
                </a:solidFill>
                <a:latin typeface="Source Sans Pro Bold"/>
                <a:ea typeface="Source Sans Pro Bold"/>
                <a:cs typeface="Source Sans Pro Bold"/>
                <a:sym typeface="Source Sans Pro Bold"/>
              </a:rPr>
              <a:t>MEMBER RELATIONS &amp; EDUCATION COMMITTEE</a:t>
            </a:r>
          </a:p>
        </p:txBody>
      </p:sp>
      <p:sp>
        <p:nvSpPr>
          <p:cNvPr id="20" name="TextBox 20"/>
          <p:cNvSpPr txBox="1"/>
          <p:nvPr/>
        </p:nvSpPr>
        <p:spPr>
          <a:xfrm>
            <a:off x="3746188" y="2640332"/>
            <a:ext cx="1844840" cy="948721"/>
          </a:xfrm>
          <a:prstGeom prst="rect">
            <a:avLst/>
          </a:prstGeom>
        </p:spPr>
        <p:txBody>
          <a:bodyPr lIns="0" tIns="0" rIns="0" bIns="0" rtlCol="0" anchor="t">
            <a:spAutoFit/>
          </a:bodyPr>
          <a:lstStyle/>
          <a:p>
            <a:pPr algn="ctr">
              <a:lnSpc>
                <a:spcPts val="1508"/>
              </a:lnSpc>
              <a:spcBef>
                <a:spcPct val="0"/>
              </a:spcBef>
            </a:pPr>
            <a:r>
              <a:rPr lang="en-US" sz="1077" i="1">
                <a:solidFill>
                  <a:srgbClr val="000000"/>
                </a:solidFill>
                <a:latin typeface="Source Sans Pro Italics"/>
                <a:ea typeface="Source Sans Pro Italics"/>
                <a:cs typeface="Source Sans Pro Italics"/>
                <a:sym typeface="Source Sans Pro Italics"/>
              </a:rPr>
              <a:t>Chair: </a:t>
            </a:r>
            <a:r>
              <a:rPr lang="en-US" sz="1077">
                <a:solidFill>
                  <a:srgbClr val="000000"/>
                </a:solidFill>
                <a:latin typeface="Source Sans Pro"/>
                <a:ea typeface="Source Sans Pro"/>
                <a:cs typeface="Source Sans Pro"/>
                <a:sym typeface="Source Sans Pro"/>
              </a:rPr>
              <a:t>Kristin DeBoer</a:t>
            </a:r>
          </a:p>
          <a:p>
            <a:pPr algn="ctr">
              <a:lnSpc>
                <a:spcPts val="1508"/>
              </a:lnSpc>
              <a:spcBef>
                <a:spcPct val="0"/>
              </a:spcBef>
            </a:pPr>
            <a:r>
              <a:rPr lang="en-US" sz="1077" i="1">
                <a:solidFill>
                  <a:srgbClr val="000000"/>
                </a:solidFill>
                <a:latin typeface="Source Sans Pro Italics"/>
                <a:ea typeface="Source Sans Pro Italics"/>
                <a:cs typeface="Source Sans Pro Italics"/>
                <a:sym typeface="Source Sans Pro Italics"/>
              </a:rPr>
              <a:t>Vice Chair: </a:t>
            </a:r>
            <a:r>
              <a:rPr lang="en-US" sz="1077">
                <a:solidFill>
                  <a:srgbClr val="000000"/>
                </a:solidFill>
                <a:latin typeface="Source Sans Pro"/>
                <a:ea typeface="Source Sans Pro"/>
                <a:cs typeface="Source Sans Pro"/>
                <a:sym typeface="Source Sans Pro"/>
              </a:rPr>
              <a:t>Kristin Sundgaard</a:t>
            </a:r>
          </a:p>
          <a:p>
            <a:pPr algn="ctr">
              <a:lnSpc>
                <a:spcPts val="1508"/>
              </a:lnSpc>
              <a:spcBef>
                <a:spcPct val="0"/>
              </a:spcBef>
            </a:pPr>
            <a:r>
              <a:rPr lang="en-US" sz="1077" i="1">
                <a:solidFill>
                  <a:srgbClr val="000000"/>
                </a:solidFill>
                <a:latin typeface="Source Sans Pro Italics"/>
                <a:ea typeface="Source Sans Pro Italics"/>
                <a:cs typeface="Source Sans Pro Italics"/>
                <a:sym typeface="Source Sans Pro Italics"/>
              </a:rPr>
              <a:t>Board Liaison:</a:t>
            </a:r>
            <a:r>
              <a:rPr lang="en-US" sz="1077">
                <a:solidFill>
                  <a:srgbClr val="000000"/>
                </a:solidFill>
                <a:latin typeface="Source Sans Pro"/>
                <a:ea typeface="Source Sans Pro"/>
                <a:cs typeface="Source Sans Pro"/>
                <a:sym typeface="Source Sans Pro"/>
              </a:rPr>
              <a:t> Jessica Kuehlwein</a:t>
            </a:r>
          </a:p>
          <a:p>
            <a:pPr algn="ctr">
              <a:lnSpc>
                <a:spcPts val="1508"/>
              </a:lnSpc>
              <a:spcBef>
                <a:spcPct val="0"/>
              </a:spcBef>
            </a:pPr>
            <a:r>
              <a:rPr lang="en-US" sz="1077" i="1">
                <a:solidFill>
                  <a:srgbClr val="000000"/>
                </a:solidFill>
                <a:latin typeface="Source Sans Pro Italics"/>
                <a:ea typeface="Source Sans Pro Italics"/>
                <a:cs typeface="Source Sans Pro Italics"/>
                <a:sym typeface="Source Sans Pro Italics"/>
              </a:rPr>
              <a:t>Staff Liaison:</a:t>
            </a:r>
            <a:r>
              <a:rPr lang="en-US" sz="1077">
                <a:solidFill>
                  <a:srgbClr val="000000"/>
                </a:solidFill>
                <a:latin typeface="Source Sans Pro"/>
                <a:ea typeface="Source Sans Pro"/>
                <a:cs typeface="Source Sans Pro"/>
                <a:sym typeface="Source Sans Pro"/>
              </a:rPr>
              <a:t> Paulette Duncan</a:t>
            </a:r>
          </a:p>
        </p:txBody>
      </p:sp>
      <p:grpSp>
        <p:nvGrpSpPr>
          <p:cNvPr id="21" name="Group 21"/>
          <p:cNvGrpSpPr/>
          <p:nvPr/>
        </p:nvGrpSpPr>
        <p:grpSpPr>
          <a:xfrm rot="-5400000">
            <a:off x="6961415" y="1967765"/>
            <a:ext cx="1349222" cy="1928496"/>
            <a:chOff x="0" y="0"/>
            <a:chExt cx="4775809" cy="6826250"/>
          </a:xfrm>
        </p:grpSpPr>
        <p:sp>
          <p:nvSpPr>
            <p:cNvPr id="22" name="Freeform 22"/>
            <p:cNvSpPr/>
            <p:nvPr/>
          </p:nvSpPr>
          <p:spPr>
            <a:xfrm>
              <a:off x="0" y="0"/>
              <a:ext cx="4775809" cy="6826250"/>
            </a:xfrm>
            <a:custGeom>
              <a:avLst/>
              <a:gdLst/>
              <a:ahLst/>
              <a:cxnLst/>
              <a:rect l="l" t="t" r="r" b="b"/>
              <a:pathLst>
                <a:path w="4775809" h="6826250">
                  <a:moveTo>
                    <a:pt x="2470759" y="0"/>
                  </a:moveTo>
                  <a:lnTo>
                    <a:pt x="2470759" y="6826250"/>
                  </a:lnTo>
                  <a:cubicBezTo>
                    <a:pt x="3744569" y="6826250"/>
                    <a:pt x="4775809" y="5298440"/>
                    <a:pt x="4775809" y="3412490"/>
                  </a:cubicBezTo>
                  <a:cubicBezTo>
                    <a:pt x="4775809" y="1527810"/>
                    <a:pt x="3743299" y="0"/>
                    <a:pt x="2470759" y="0"/>
                  </a:cubicBezTo>
                  <a:close/>
                  <a:moveTo>
                    <a:pt x="0" y="0"/>
                  </a:moveTo>
                  <a:lnTo>
                    <a:pt x="2470759" y="0"/>
                  </a:lnTo>
                  <a:lnTo>
                    <a:pt x="2470759" y="6826250"/>
                  </a:lnTo>
                  <a:lnTo>
                    <a:pt x="0" y="6826250"/>
                  </a:lnTo>
                  <a:lnTo>
                    <a:pt x="0" y="0"/>
                  </a:lnTo>
                  <a:close/>
                </a:path>
              </a:pathLst>
            </a:custGeom>
            <a:solidFill>
              <a:srgbClr val="EFF0F2"/>
            </a:solidFill>
          </p:spPr>
          <p:txBody>
            <a:bodyPr/>
            <a:lstStyle/>
            <a:p>
              <a:endParaRPr lang="en-US" sz="1688"/>
            </a:p>
          </p:txBody>
        </p:sp>
      </p:grpSp>
      <p:sp>
        <p:nvSpPr>
          <p:cNvPr id="23" name="TextBox 23"/>
          <p:cNvSpPr txBox="1"/>
          <p:nvPr/>
        </p:nvSpPr>
        <p:spPr>
          <a:xfrm>
            <a:off x="6734736" y="2592915"/>
            <a:ext cx="1802579" cy="949684"/>
          </a:xfrm>
          <a:prstGeom prst="rect">
            <a:avLst/>
          </a:prstGeom>
        </p:spPr>
        <p:txBody>
          <a:bodyPr lIns="0" tIns="0" rIns="0" bIns="0" rtlCol="0" anchor="t">
            <a:spAutoFit/>
          </a:bodyPr>
          <a:lstStyle/>
          <a:p>
            <a:pPr algn="ctr">
              <a:lnSpc>
                <a:spcPts val="1508"/>
              </a:lnSpc>
              <a:spcBef>
                <a:spcPct val="0"/>
              </a:spcBef>
            </a:pPr>
            <a:r>
              <a:rPr lang="en-US" sz="1077" i="1">
                <a:solidFill>
                  <a:srgbClr val="000000"/>
                </a:solidFill>
                <a:latin typeface="Source Sans Pro Italics"/>
                <a:ea typeface="Source Sans Pro Italics"/>
                <a:cs typeface="Source Sans Pro Italics"/>
                <a:sym typeface="Source Sans Pro Italics"/>
              </a:rPr>
              <a:t>Chair:</a:t>
            </a:r>
            <a:r>
              <a:rPr lang="en-US" sz="1077">
                <a:solidFill>
                  <a:srgbClr val="000000"/>
                </a:solidFill>
                <a:latin typeface="Source Sans Pro"/>
                <a:ea typeface="Source Sans Pro"/>
                <a:cs typeface="Source Sans Pro"/>
                <a:sym typeface="Source Sans Pro"/>
              </a:rPr>
              <a:t> Stephanie Thiede</a:t>
            </a:r>
          </a:p>
          <a:p>
            <a:pPr algn="ctr">
              <a:lnSpc>
                <a:spcPts val="1508"/>
              </a:lnSpc>
              <a:spcBef>
                <a:spcPct val="0"/>
              </a:spcBef>
            </a:pPr>
            <a:r>
              <a:rPr lang="en-US" sz="1077" i="1">
                <a:solidFill>
                  <a:srgbClr val="000000"/>
                </a:solidFill>
                <a:latin typeface="Source Sans Pro Italics"/>
                <a:ea typeface="Source Sans Pro Italics"/>
                <a:cs typeface="Source Sans Pro Italics"/>
                <a:sym typeface="Source Sans Pro Italics"/>
              </a:rPr>
              <a:t>Vice Chair</a:t>
            </a:r>
            <a:r>
              <a:rPr lang="en-US" sz="1077">
                <a:solidFill>
                  <a:srgbClr val="000000"/>
                </a:solidFill>
                <a:latin typeface="Source Sans Pro"/>
                <a:ea typeface="Source Sans Pro"/>
                <a:cs typeface="Source Sans Pro"/>
                <a:sym typeface="Source Sans Pro"/>
              </a:rPr>
              <a:t>: Heather Scherping</a:t>
            </a:r>
          </a:p>
          <a:p>
            <a:pPr algn="ctr">
              <a:lnSpc>
                <a:spcPts val="1508"/>
              </a:lnSpc>
              <a:spcBef>
                <a:spcPct val="0"/>
              </a:spcBef>
            </a:pPr>
            <a:r>
              <a:rPr lang="en-US" sz="1077" i="1">
                <a:solidFill>
                  <a:srgbClr val="000000"/>
                </a:solidFill>
                <a:latin typeface="Source Sans Pro Italics"/>
                <a:ea typeface="Source Sans Pro Italics"/>
                <a:cs typeface="Source Sans Pro Italics"/>
                <a:sym typeface="Source Sans Pro Italics"/>
              </a:rPr>
              <a:t>Board Liaison</a:t>
            </a:r>
            <a:r>
              <a:rPr lang="en-US" sz="1077">
                <a:solidFill>
                  <a:srgbClr val="000000"/>
                </a:solidFill>
                <a:latin typeface="Source Sans Pro"/>
                <a:ea typeface="Source Sans Pro"/>
                <a:cs typeface="Source Sans Pro"/>
                <a:sym typeface="Source Sans Pro"/>
              </a:rPr>
              <a:t>: Toni Diede</a:t>
            </a:r>
          </a:p>
          <a:p>
            <a:pPr algn="ctr">
              <a:lnSpc>
                <a:spcPts val="1508"/>
              </a:lnSpc>
              <a:spcBef>
                <a:spcPct val="0"/>
              </a:spcBef>
            </a:pPr>
            <a:r>
              <a:rPr lang="en-US" sz="1077" i="1">
                <a:solidFill>
                  <a:srgbClr val="000000"/>
                </a:solidFill>
                <a:latin typeface="Source Sans Pro Italics"/>
                <a:ea typeface="Source Sans Pro Italics"/>
                <a:cs typeface="Source Sans Pro Italics"/>
                <a:sym typeface="Source Sans Pro Italics"/>
              </a:rPr>
              <a:t>Staff Liaison:</a:t>
            </a:r>
            <a:r>
              <a:rPr lang="en-US" sz="1077">
                <a:solidFill>
                  <a:srgbClr val="000000"/>
                </a:solidFill>
                <a:latin typeface="Source Sans Pro"/>
                <a:ea typeface="Source Sans Pro"/>
                <a:cs typeface="Source Sans Pro"/>
                <a:sym typeface="Source Sans Pro"/>
              </a:rPr>
              <a:t>  Melissa Stenberg &amp; Dan Atwood</a:t>
            </a:r>
          </a:p>
        </p:txBody>
      </p:sp>
      <p:sp>
        <p:nvSpPr>
          <p:cNvPr id="24" name="Freeform 24"/>
          <p:cNvSpPr/>
          <p:nvPr/>
        </p:nvSpPr>
        <p:spPr>
          <a:xfrm rot="-5400000">
            <a:off x="-205066" y="4700180"/>
            <a:ext cx="2079662" cy="176771"/>
          </a:xfrm>
          <a:custGeom>
            <a:avLst/>
            <a:gdLst/>
            <a:ahLst/>
            <a:cxnLst/>
            <a:rect l="l" t="t" r="r" b="b"/>
            <a:pathLst>
              <a:path w="2218306" h="188556">
                <a:moveTo>
                  <a:pt x="0" y="0"/>
                </a:moveTo>
                <a:lnTo>
                  <a:pt x="2218306" y="0"/>
                </a:lnTo>
                <a:lnTo>
                  <a:pt x="2218306" y="188556"/>
                </a:lnTo>
                <a:lnTo>
                  <a:pt x="0" y="1885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688"/>
          </a:p>
        </p:txBody>
      </p:sp>
      <p:grpSp>
        <p:nvGrpSpPr>
          <p:cNvPr id="25" name="Group 25"/>
          <p:cNvGrpSpPr/>
          <p:nvPr/>
        </p:nvGrpSpPr>
        <p:grpSpPr>
          <a:xfrm rot="-10800000">
            <a:off x="263655" y="4131371"/>
            <a:ext cx="1203734" cy="2545043"/>
            <a:chOff x="0" y="0"/>
            <a:chExt cx="2354580" cy="4978265"/>
          </a:xfrm>
        </p:grpSpPr>
        <p:sp>
          <p:nvSpPr>
            <p:cNvPr id="26" name="Freeform 26"/>
            <p:cNvSpPr/>
            <p:nvPr/>
          </p:nvSpPr>
          <p:spPr>
            <a:xfrm>
              <a:off x="0" y="0"/>
              <a:ext cx="2353310" cy="4978265"/>
            </a:xfrm>
            <a:custGeom>
              <a:avLst/>
              <a:gdLst/>
              <a:ahLst/>
              <a:cxnLst/>
              <a:rect l="l" t="t" r="r" b="b"/>
              <a:pathLst>
                <a:path w="2353310" h="4978265">
                  <a:moveTo>
                    <a:pt x="784860" y="4910955"/>
                  </a:moveTo>
                  <a:cubicBezTo>
                    <a:pt x="905510" y="4951595"/>
                    <a:pt x="1042670" y="4978265"/>
                    <a:pt x="1177290" y="4978265"/>
                  </a:cubicBezTo>
                  <a:cubicBezTo>
                    <a:pt x="1311910" y="4978265"/>
                    <a:pt x="1441450" y="4955405"/>
                    <a:pt x="1560830" y="4914765"/>
                  </a:cubicBezTo>
                  <a:cubicBezTo>
                    <a:pt x="1563370" y="4913495"/>
                    <a:pt x="1565910" y="4913495"/>
                    <a:pt x="1568450" y="4912225"/>
                  </a:cubicBezTo>
                  <a:cubicBezTo>
                    <a:pt x="2016760" y="4749665"/>
                    <a:pt x="2346960" y="4320405"/>
                    <a:pt x="2353310" y="3812265"/>
                  </a:cubicBezTo>
                  <a:lnTo>
                    <a:pt x="2353310" y="0"/>
                  </a:lnTo>
                  <a:lnTo>
                    <a:pt x="0" y="0"/>
                  </a:lnTo>
                  <a:lnTo>
                    <a:pt x="0" y="3809372"/>
                  </a:lnTo>
                  <a:cubicBezTo>
                    <a:pt x="6350" y="4322945"/>
                    <a:pt x="331470" y="4752205"/>
                    <a:pt x="784860" y="4910955"/>
                  </a:cubicBezTo>
                  <a:close/>
                </a:path>
              </a:pathLst>
            </a:custGeom>
            <a:solidFill>
              <a:srgbClr val="FFFFFF"/>
            </a:solidFill>
          </p:spPr>
          <p:txBody>
            <a:bodyPr/>
            <a:lstStyle/>
            <a:p>
              <a:endParaRPr lang="en-US" sz="1688"/>
            </a:p>
          </p:txBody>
        </p:sp>
      </p:grpSp>
      <p:sp>
        <p:nvSpPr>
          <p:cNvPr id="27" name="Freeform 27"/>
          <p:cNvSpPr/>
          <p:nvPr/>
        </p:nvSpPr>
        <p:spPr>
          <a:xfrm rot="-5400000">
            <a:off x="1628257" y="4700180"/>
            <a:ext cx="2079662" cy="176771"/>
          </a:xfrm>
          <a:custGeom>
            <a:avLst/>
            <a:gdLst/>
            <a:ahLst/>
            <a:cxnLst/>
            <a:rect l="l" t="t" r="r" b="b"/>
            <a:pathLst>
              <a:path w="2218306" h="188556">
                <a:moveTo>
                  <a:pt x="0" y="0"/>
                </a:moveTo>
                <a:lnTo>
                  <a:pt x="2218306" y="0"/>
                </a:lnTo>
                <a:lnTo>
                  <a:pt x="2218306" y="188556"/>
                </a:lnTo>
                <a:lnTo>
                  <a:pt x="0" y="1885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688"/>
          </a:p>
        </p:txBody>
      </p:sp>
      <p:sp>
        <p:nvSpPr>
          <p:cNvPr id="28" name="Freeform 28"/>
          <p:cNvSpPr/>
          <p:nvPr/>
        </p:nvSpPr>
        <p:spPr>
          <a:xfrm rot="-5400000">
            <a:off x="3427094" y="4700180"/>
            <a:ext cx="2079662" cy="176771"/>
          </a:xfrm>
          <a:custGeom>
            <a:avLst/>
            <a:gdLst/>
            <a:ahLst/>
            <a:cxnLst/>
            <a:rect l="l" t="t" r="r" b="b"/>
            <a:pathLst>
              <a:path w="2218306" h="188556">
                <a:moveTo>
                  <a:pt x="0" y="0"/>
                </a:moveTo>
                <a:lnTo>
                  <a:pt x="2218305" y="0"/>
                </a:lnTo>
                <a:lnTo>
                  <a:pt x="2218305" y="188556"/>
                </a:lnTo>
                <a:lnTo>
                  <a:pt x="0" y="1885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688"/>
          </a:p>
        </p:txBody>
      </p:sp>
      <p:sp>
        <p:nvSpPr>
          <p:cNvPr id="29" name="Freeform 29"/>
          <p:cNvSpPr/>
          <p:nvPr/>
        </p:nvSpPr>
        <p:spPr>
          <a:xfrm rot="-5400000">
            <a:off x="5282107" y="4700180"/>
            <a:ext cx="2079662" cy="176771"/>
          </a:xfrm>
          <a:custGeom>
            <a:avLst/>
            <a:gdLst/>
            <a:ahLst/>
            <a:cxnLst/>
            <a:rect l="l" t="t" r="r" b="b"/>
            <a:pathLst>
              <a:path w="2218306" h="188556">
                <a:moveTo>
                  <a:pt x="0" y="0"/>
                </a:moveTo>
                <a:lnTo>
                  <a:pt x="2218306" y="0"/>
                </a:lnTo>
                <a:lnTo>
                  <a:pt x="2218306" y="188556"/>
                </a:lnTo>
                <a:lnTo>
                  <a:pt x="0" y="1885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688"/>
          </a:p>
        </p:txBody>
      </p:sp>
      <p:sp>
        <p:nvSpPr>
          <p:cNvPr id="30" name="Freeform 30"/>
          <p:cNvSpPr/>
          <p:nvPr/>
        </p:nvSpPr>
        <p:spPr>
          <a:xfrm rot="-5400000">
            <a:off x="7133633" y="4700180"/>
            <a:ext cx="2079662" cy="176771"/>
          </a:xfrm>
          <a:custGeom>
            <a:avLst/>
            <a:gdLst/>
            <a:ahLst/>
            <a:cxnLst/>
            <a:rect l="l" t="t" r="r" b="b"/>
            <a:pathLst>
              <a:path w="2218306" h="188556">
                <a:moveTo>
                  <a:pt x="0" y="0"/>
                </a:moveTo>
                <a:lnTo>
                  <a:pt x="2218306" y="0"/>
                </a:lnTo>
                <a:lnTo>
                  <a:pt x="2218306" y="188556"/>
                </a:lnTo>
                <a:lnTo>
                  <a:pt x="0" y="1885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688"/>
          </a:p>
        </p:txBody>
      </p:sp>
      <p:sp>
        <p:nvSpPr>
          <p:cNvPr id="31" name="TextBox 31"/>
          <p:cNvSpPr txBox="1"/>
          <p:nvPr/>
        </p:nvSpPr>
        <p:spPr>
          <a:xfrm>
            <a:off x="179497" y="4658485"/>
            <a:ext cx="1438021" cy="1994841"/>
          </a:xfrm>
          <a:prstGeom prst="rect">
            <a:avLst/>
          </a:prstGeom>
        </p:spPr>
        <p:txBody>
          <a:bodyPr lIns="0" tIns="0" rIns="0" bIns="0" rtlCol="0" anchor="t">
            <a:spAutoFit/>
          </a:bodyPr>
          <a:lstStyle/>
          <a:p>
            <a:pPr algn="ctr">
              <a:lnSpc>
                <a:spcPts val="1296"/>
              </a:lnSpc>
              <a:spcBef>
                <a:spcPct val="0"/>
              </a:spcBef>
            </a:pPr>
            <a:endParaRPr sz="1688"/>
          </a:p>
          <a:p>
            <a:pPr algn="ctr">
              <a:lnSpc>
                <a:spcPts val="1293"/>
              </a:lnSpc>
            </a:pPr>
            <a:r>
              <a:rPr lang="en-US" sz="1077" i="1">
                <a:solidFill>
                  <a:srgbClr val="000000"/>
                </a:solidFill>
                <a:latin typeface="Source Sans Pro Italics"/>
                <a:ea typeface="Source Sans Pro Italics"/>
                <a:cs typeface="Source Sans Pro Italics"/>
                <a:sym typeface="Source Sans Pro Italics"/>
              </a:rPr>
              <a:t>Chair:</a:t>
            </a:r>
          </a:p>
          <a:p>
            <a:pPr algn="ctr">
              <a:lnSpc>
                <a:spcPts val="1294"/>
              </a:lnSpc>
            </a:pPr>
            <a:r>
              <a:rPr lang="en-US" sz="1078">
                <a:solidFill>
                  <a:srgbClr val="000000"/>
                </a:solidFill>
                <a:latin typeface="Source Sans Pro"/>
                <a:ea typeface="Source Sans Pro"/>
                <a:cs typeface="Source Sans Pro"/>
                <a:sym typeface="Source Sans Pro"/>
              </a:rPr>
              <a:t>Vicki Gerrits</a:t>
            </a:r>
          </a:p>
          <a:p>
            <a:pPr algn="ctr">
              <a:lnSpc>
                <a:spcPts val="1294"/>
              </a:lnSpc>
            </a:pPr>
            <a:endParaRPr lang="en-US" sz="1078">
              <a:solidFill>
                <a:srgbClr val="000000"/>
              </a:solidFill>
              <a:latin typeface="Source Sans Pro"/>
              <a:ea typeface="Source Sans Pro"/>
              <a:cs typeface="Source Sans Pro"/>
              <a:sym typeface="Source Sans Pro"/>
            </a:endParaRPr>
          </a:p>
          <a:p>
            <a:pPr algn="ctr">
              <a:lnSpc>
                <a:spcPts val="1293"/>
              </a:lnSpc>
            </a:pPr>
            <a:r>
              <a:rPr lang="en-US" sz="1077" i="1">
                <a:solidFill>
                  <a:srgbClr val="000000"/>
                </a:solidFill>
                <a:latin typeface="Source Sans Pro Italics"/>
                <a:ea typeface="Source Sans Pro Italics"/>
                <a:cs typeface="Source Sans Pro Italics"/>
                <a:sym typeface="Source Sans Pro Italics"/>
              </a:rPr>
              <a:t>Vice Chair:</a:t>
            </a:r>
          </a:p>
          <a:p>
            <a:pPr algn="ctr">
              <a:lnSpc>
                <a:spcPts val="1293"/>
              </a:lnSpc>
            </a:pPr>
            <a:r>
              <a:rPr lang="en-US" sz="1077">
                <a:solidFill>
                  <a:srgbClr val="000000"/>
                </a:solidFill>
                <a:latin typeface="Source Sans Pro"/>
                <a:ea typeface="Source Sans Pro"/>
                <a:cs typeface="Source Sans Pro"/>
                <a:sym typeface="Source Sans Pro"/>
              </a:rPr>
              <a:t>Amanda Whitmore</a:t>
            </a:r>
          </a:p>
          <a:p>
            <a:pPr algn="ctr">
              <a:lnSpc>
                <a:spcPts val="1293"/>
              </a:lnSpc>
            </a:pPr>
            <a:endParaRPr lang="en-US" sz="1077">
              <a:solidFill>
                <a:srgbClr val="000000"/>
              </a:solidFill>
              <a:latin typeface="Source Sans Pro"/>
              <a:ea typeface="Source Sans Pro"/>
              <a:cs typeface="Source Sans Pro"/>
              <a:sym typeface="Source Sans Pro"/>
            </a:endParaRPr>
          </a:p>
          <a:p>
            <a:pPr algn="ctr">
              <a:lnSpc>
                <a:spcPts val="1304"/>
              </a:lnSpc>
            </a:pPr>
            <a:r>
              <a:rPr lang="en-US" sz="1077" i="1">
                <a:solidFill>
                  <a:srgbClr val="000000"/>
                </a:solidFill>
                <a:latin typeface="Source Sans Pro Italics"/>
                <a:ea typeface="Source Sans Pro Italics"/>
                <a:cs typeface="Source Sans Pro Italics"/>
                <a:sym typeface="Source Sans Pro Italics"/>
              </a:rPr>
              <a:t>Board Liaison:</a:t>
            </a:r>
          </a:p>
          <a:p>
            <a:pPr algn="ctr">
              <a:lnSpc>
                <a:spcPts val="1304"/>
              </a:lnSpc>
            </a:pPr>
            <a:r>
              <a:rPr lang="en-US" sz="1077">
                <a:solidFill>
                  <a:srgbClr val="000000"/>
                </a:solidFill>
                <a:latin typeface="Source Sans Pro"/>
                <a:ea typeface="Source Sans Pro"/>
                <a:cs typeface="Source Sans Pro"/>
                <a:sym typeface="Source Sans Pro"/>
              </a:rPr>
              <a:t>Rochelle </a:t>
            </a:r>
            <a:r>
              <a:rPr lang="en-US" sz="1077" err="1">
                <a:solidFill>
                  <a:srgbClr val="000000"/>
                </a:solidFill>
                <a:latin typeface="Source Sans Pro"/>
                <a:ea typeface="Source Sans Pro"/>
                <a:cs typeface="Source Sans Pro"/>
                <a:sym typeface="Source Sans Pro"/>
              </a:rPr>
              <a:t>Wodarz</a:t>
            </a:r>
            <a:endParaRPr lang="en-US" sz="1077">
              <a:solidFill>
                <a:srgbClr val="000000"/>
              </a:solidFill>
              <a:latin typeface="Source Sans Pro"/>
              <a:ea typeface="Source Sans Pro"/>
              <a:cs typeface="Source Sans Pro"/>
              <a:sym typeface="Source Sans Pro"/>
            </a:endParaRPr>
          </a:p>
          <a:p>
            <a:pPr algn="ctr">
              <a:lnSpc>
                <a:spcPts val="1293"/>
              </a:lnSpc>
            </a:pPr>
            <a:endParaRPr lang="en-US" sz="1077">
              <a:solidFill>
                <a:srgbClr val="000000"/>
              </a:solidFill>
              <a:latin typeface="Source Sans Pro"/>
              <a:ea typeface="Source Sans Pro"/>
              <a:cs typeface="Source Sans Pro"/>
              <a:sym typeface="Source Sans Pro"/>
            </a:endParaRPr>
          </a:p>
          <a:p>
            <a:pPr algn="ctr">
              <a:lnSpc>
                <a:spcPts val="1304"/>
              </a:lnSpc>
            </a:pPr>
            <a:r>
              <a:rPr lang="en-US" sz="1077" i="1">
                <a:solidFill>
                  <a:srgbClr val="000000"/>
                </a:solidFill>
                <a:latin typeface="Source Sans Pro Italics"/>
                <a:ea typeface="Source Sans Pro Italics"/>
                <a:cs typeface="Source Sans Pro Italics"/>
                <a:sym typeface="Source Sans Pro Italics"/>
              </a:rPr>
              <a:t>Staff Liaison:</a:t>
            </a:r>
          </a:p>
          <a:p>
            <a:pPr algn="ctr">
              <a:lnSpc>
                <a:spcPts val="1304"/>
              </a:lnSpc>
            </a:pPr>
            <a:r>
              <a:rPr lang="en-US" sz="1077">
                <a:solidFill>
                  <a:srgbClr val="000000"/>
                </a:solidFill>
                <a:latin typeface="Source Sans Pro"/>
                <a:ea typeface="Source Sans Pro"/>
                <a:cs typeface="Source Sans Pro"/>
                <a:sym typeface="Source Sans Pro"/>
              </a:rPr>
              <a:t>Paulette Duncan</a:t>
            </a:r>
          </a:p>
        </p:txBody>
      </p:sp>
      <p:grpSp>
        <p:nvGrpSpPr>
          <p:cNvPr id="32" name="Group 32"/>
          <p:cNvGrpSpPr/>
          <p:nvPr/>
        </p:nvGrpSpPr>
        <p:grpSpPr>
          <a:xfrm rot="-10800000">
            <a:off x="5730285" y="4131371"/>
            <a:ext cx="1203734" cy="2545043"/>
            <a:chOff x="0" y="0"/>
            <a:chExt cx="2354580" cy="4978265"/>
          </a:xfrm>
        </p:grpSpPr>
        <p:sp>
          <p:nvSpPr>
            <p:cNvPr id="33" name="Freeform 33"/>
            <p:cNvSpPr/>
            <p:nvPr/>
          </p:nvSpPr>
          <p:spPr>
            <a:xfrm>
              <a:off x="0" y="0"/>
              <a:ext cx="2353310" cy="4978265"/>
            </a:xfrm>
            <a:custGeom>
              <a:avLst/>
              <a:gdLst/>
              <a:ahLst/>
              <a:cxnLst/>
              <a:rect l="l" t="t" r="r" b="b"/>
              <a:pathLst>
                <a:path w="2353310" h="4978265">
                  <a:moveTo>
                    <a:pt x="784860" y="4910955"/>
                  </a:moveTo>
                  <a:cubicBezTo>
                    <a:pt x="905510" y="4951595"/>
                    <a:pt x="1042670" y="4978265"/>
                    <a:pt x="1177290" y="4978265"/>
                  </a:cubicBezTo>
                  <a:cubicBezTo>
                    <a:pt x="1311910" y="4978265"/>
                    <a:pt x="1441450" y="4955405"/>
                    <a:pt x="1560830" y="4914765"/>
                  </a:cubicBezTo>
                  <a:cubicBezTo>
                    <a:pt x="1563370" y="4913495"/>
                    <a:pt x="1565910" y="4913495"/>
                    <a:pt x="1568450" y="4912225"/>
                  </a:cubicBezTo>
                  <a:cubicBezTo>
                    <a:pt x="2016760" y="4749665"/>
                    <a:pt x="2346960" y="4320405"/>
                    <a:pt x="2353310" y="3812265"/>
                  </a:cubicBezTo>
                  <a:lnTo>
                    <a:pt x="2353310" y="0"/>
                  </a:lnTo>
                  <a:lnTo>
                    <a:pt x="0" y="0"/>
                  </a:lnTo>
                  <a:lnTo>
                    <a:pt x="0" y="3809372"/>
                  </a:lnTo>
                  <a:cubicBezTo>
                    <a:pt x="6350" y="4322945"/>
                    <a:pt x="331470" y="4752205"/>
                    <a:pt x="784860" y="4910955"/>
                  </a:cubicBezTo>
                  <a:close/>
                </a:path>
              </a:pathLst>
            </a:custGeom>
            <a:solidFill>
              <a:srgbClr val="FFFFFF"/>
            </a:solidFill>
          </p:spPr>
          <p:txBody>
            <a:bodyPr/>
            <a:lstStyle/>
            <a:p>
              <a:endParaRPr lang="en-US" sz="1688"/>
            </a:p>
          </p:txBody>
        </p:sp>
      </p:grpSp>
      <p:sp>
        <p:nvSpPr>
          <p:cNvPr id="34" name="TextBox 34"/>
          <p:cNvSpPr txBox="1"/>
          <p:nvPr/>
        </p:nvSpPr>
        <p:spPr>
          <a:xfrm>
            <a:off x="5730284" y="4351785"/>
            <a:ext cx="1237063" cy="333425"/>
          </a:xfrm>
          <a:prstGeom prst="rect">
            <a:avLst/>
          </a:prstGeom>
        </p:spPr>
        <p:txBody>
          <a:bodyPr lIns="0" tIns="0" rIns="0" bIns="0" rtlCol="0" anchor="t">
            <a:spAutoFit/>
          </a:bodyPr>
          <a:lstStyle/>
          <a:p>
            <a:pPr algn="ctr">
              <a:lnSpc>
                <a:spcPts val="1281"/>
              </a:lnSpc>
            </a:pPr>
            <a:r>
              <a:rPr lang="en-US" sz="1144" b="1">
                <a:solidFill>
                  <a:srgbClr val="000000"/>
                </a:solidFill>
                <a:latin typeface="Source Sans Pro Bold"/>
                <a:ea typeface="Source Sans Pro Bold"/>
                <a:cs typeface="Source Sans Pro Bold"/>
                <a:sym typeface="Source Sans Pro Bold"/>
              </a:rPr>
              <a:t>Payer Liaison Workgroup</a:t>
            </a:r>
          </a:p>
        </p:txBody>
      </p:sp>
      <p:grpSp>
        <p:nvGrpSpPr>
          <p:cNvPr id="35" name="Group 35"/>
          <p:cNvGrpSpPr/>
          <p:nvPr/>
        </p:nvGrpSpPr>
        <p:grpSpPr>
          <a:xfrm rot="-10800000">
            <a:off x="7566465" y="4131371"/>
            <a:ext cx="1203734" cy="2545043"/>
            <a:chOff x="0" y="0"/>
            <a:chExt cx="2354580" cy="4978265"/>
          </a:xfrm>
        </p:grpSpPr>
        <p:sp>
          <p:nvSpPr>
            <p:cNvPr id="36" name="Freeform 36"/>
            <p:cNvSpPr/>
            <p:nvPr/>
          </p:nvSpPr>
          <p:spPr>
            <a:xfrm>
              <a:off x="0" y="0"/>
              <a:ext cx="2353310" cy="4978265"/>
            </a:xfrm>
            <a:custGeom>
              <a:avLst/>
              <a:gdLst/>
              <a:ahLst/>
              <a:cxnLst/>
              <a:rect l="l" t="t" r="r" b="b"/>
              <a:pathLst>
                <a:path w="2353310" h="4978265">
                  <a:moveTo>
                    <a:pt x="784860" y="4910955"/>
                  </a:moveTo>
                  <a:cubicBezTo>
                    <a:pt x="905510" y="4951595"/>
                    <a:pt x="1042670" y="4978265"/>
                    <a:pt x="1177290" y="4978265"/>
                  </a:cubicBezTo>
                  <a:cubicBezTo>
                    <a:pt x="1311910" y="4978265"/>
                    <a:pt x="1441450" y="4955405"/>
                    <a:pt x="1560830" y="4914765"/>
                  </a:cubicBezTo>
                  <a:cubicBezTo>
                    <a:pt x="1563370" y="4913495"/>
                    <a:pt x="1565910" y="4913495"/>
                    <a:pt x="1568450" y="4912225"/>
                  </a:cubicBezTo>
                  <a:cubicBezTo>
                    <a:pt x="2016760" y="4749665"/>
                    <a:pt x="2346960" y="4320405"/>
                    <a:pt x="2353310" y="3812265"/>
                  </a:cubicBezTo>
                  <a:lnTo>
                    <a:pt x="2353310" y="0"/>
                  </a:lnTo>
                  <a:lnTo>
                    <a:pt x="0" y="0"/>
                  </a:lnTo>
                  <a:lnTo>
                    <a:pt x="0" y="3809372"/>
                  </a:lnTo>
                  <a:cubicBezTo>
                    <a:pt x="6350" y="4322945"/>
                    <a:pt x="331470" y="4752205"/>
                    <a:pt x="784860" y="4910955"/>
                  </a:cubicBezTo>
                  <a:close/>
                </a:path>
              </a:pathLst>
            </a:custGeom>
            <a:solidFill>
              <a:srgbClr val="FFFFFF"/>
            </a:solidFill>
          </p:spPr>
          <p:txBody>
            <a:bodyPr/>
            <a:lstStyle/>
            <a:p>
              <a:endParaRPr lang="en-US" sz="1688"/>
            </a:p>
          </p:txBody>
        </p:sp>
      </p:grpSp>
      <p:sp>
        <p:nvSpPr>
          <p:cNvPr id="37" name="TextBox 37"/>
          <p:cNvSpPr txBox="1"/>
          <p:nvPr/>
        </p:nvSpPr>
        <p:spPr>
          <a:xfrm>
            <a:off x="7554298" y="4325060"/>
            <a:ext cx="1247618" cy="333425"/>
          </a:xfrm>
          <a:prstGeom prst="rect">
            <a:avLst/>
          </a:prstGeom>
        </p:spPr>
        <p:txBody>
          <a:bodyPr lIns="0" tIns="0" rIns="0" bIns="0" rtlCol="0" anchor="t">
            <a:spAutoFit/>
          </a:bodyPr>
          <a:lstStyle/>
          <a:p>
            <a:pPr algn="ctr">
              <a:lnSpc>
                <a:spcPts val="1281"/>
              </a:lnSpc>
            </a:pPr>
            <a:r>
              <a:rPr lang="en-US" sz="1144" b="1">
                <a:solidFill>
                  <a:srgbClr val="000000"/>
                </a:solidFill>
                <a:latin typeface="Source Sans Pro Bold"/>
                <a:ea typeface="Source Sans Pro Bold"/>
                <a:cs typeface="Source Sans Pro Bold"/>
                <a:sym typeface="Source Sans Pro Bold"/>
              </a:rPr>
              <a:t>Workforce Workgroup</a:t>
            </a:r>
          </a:p>
        </p:txBody>
      </p:sp>
      <p:grpSp>
        <p:nvGrpSpPr>
          <p:cNvPr id="38" name="Group 38"/>
          <p:cNvGrpSpPr/>
          <p:nvPr/>
        </p:nvGrpSpPr>
        <p:grpSpPr>
          <a:xfrm rot="-10800000">
            <a:off x="3865058" y="4131372"/>
            <a:ext cx="1203734" cy="2541458"/>
            <a:chOff x="0" y="0"/>
            <a:chExt cx="2354580" cy="4971255"/>
          </a:xfrm>
        </p:grpSpPr>
        <p:sp>
          <p:nvSpPr>
            <p:cNvPr id="39" name="Freeform 39"/>
            <p:cNvSpPr/>
            <p:nvPr/>
          </p:nvSpPr>
          <p:spPr>
            <a:xfrm>
              <a:off x="0" y="0"/>
              <a:ext cx="2353310" cy="4971255"/>
            </a:xfrm>
            <a:custGeom>
              <a:avLst/>
              <a:gdLst/>
              <a:ahLst/>
              <a:cxnLst/>
              <a:rect l="l" t="t" r="r" b="b"/>
              <a:pathLst>
                <a:path w="2353310" h="4971255">
                  <a:moveTo>
                    <a:pt x="784860" y="4903946"/>
                  </a:moveTo>
                  <a:cubicBezTo>
                    <a:pt x="905510" y="4944585"/>
                    <a:pt x="1042670" y="4971255"/>
                    <a:pt x="1177290" y="4971255"/>
                  </a:cubicBezTo>
                  <a:cubicBezTo>
                    <a:pt x="1311910" y="4971255"/>
                    <a:pt x="1441450" y="4948396"/>
                    <a:pt x="1560830" y="4907755"/>
                  </a:cubicBezTo>
                  <a:cubicBezTo>
                    <a:pt x="1563370" y="4906485"/>
                    <a:pt x="1565910" y="4906485"/>
                    <a:pt x="1568450" y="4905216"/>
                  </a:cubicBezTo>
                  <a:cubicBezTo>
                    <a:pt x="2016760" y="4742655"/>
                    <a:pt x="2346960" y="4313396"/>
                    <a:pt x="2353310" y="3805277"/>
                  </a:cubicBezTo>
                  <a:lnTo>
                    <a:pt x="2353310" y="0"/>
                  </a:lnTo>
                  <a:lnTo>
                    <a:pt x="0" y="0"/>
                  </a:lnTo>
                  <a:lnTo>
                    <a:pt x="0" y="3802390"/>
                  </a:lnTo>
                  <a:cubicBezTo>
                    <a:pt x="6350" y="4315935"/>
                    <a:pt x="331470" y="4745196"/>
                    <a:pt x="784860" y="4903946"/>
                  </a:cubicBezTo>
                  <a:close/>
                </a:path>
              </a:pathLst>
            </a:custGeom>
            <a:solidFill>
              <a:srgbClr val="FFFFFF"/>
            </a:solidFill>
          </p:spPr>
          <p:txBody>
            <a:bodyPr/>
            <a:lstStyle/>
            <a:p>
              <a:endParaRPr lang="en-US" sz="1688"/>
            </a:p>
          </p:txBody>
        </p:sp>
      </p:grpSp>
      <p:sp>
        <p:nvSpPr>
          <p:cNvPr id="40" name="TextBox 40"/>
          <p:cNvSpPr txBox="1"/>
          <p:nvPr/>
        </p:nvSpPr>
        <p:spPr>
          <a:xfrm>
            <a:off x="3973019" y="4360540"/>
            <a:ext cx="987812" cy="333425"/>
          </a:xfrm>
          <a:prstGeom prst="rect">
            <a:avLst/>
          </a:prstGeom>
        </p:spPr>
        <p:txBody>
          <a:bodyPr lIns="0" tIns="0" rIns="0" bIns="0" rtlCol="0" anchor="t">
            <a:spAutoFit/>
          </a:bodyPr>
          <a:lstStyle/>
          <a:p>
            <a:pPr algn="ctr">
              <a:lnSpc>
                <a:spcPts val="1281"/>
              </a:lnSpc>
            </a:pPr>
            <a:r>
              <a:rPr lang="en-US" sz="1144" b="1">
                <a:solidFill>
                  <a:srgbClr val="000000"/>
                </a:solidFill>
                <a:latin typeface="Source Sans Pro Bold"/>
                <a:ea typeface="Source Sans Pro Bold"/>
                <a:cs typeface="Source Sans Pro Bold"/>
                <a:sym typeface="Source Sans Pro Bold"/>
              </a:rPr>
              <a:t>Medicare/CMS &amp; NGS Liaison</a:t>
            </a:r>
          </a:p>
        </p:txBody>
      </p:sp>
      <p:grpSp>
        <p:nvGrpSpPr>
          <p:cNvPr id="41" name="Group 41"/>
          <p:cNvGrpSpPr/>
          <p:nvPr/>
        </p:nvGrpSpPr>
        <p:grpSpPr>
          <a:xfrm rot="-10800000">
            <a:off x="2066222" y="4131372"/>
            <a:ext cx="1203734" cy="2541458"/>
            <a:chOff x="0" y="0"/>
            <a:chExt cx="2354580" cy="4971255"/>
          </a:xfrm>
        </p:grpSpPr>
        <p:sp>
          <p:nvSpPr>
            <p:cNvPr id="42" name="Freeform 42"/>
            <p:cNvSpPr/>
            <p:nvPr/>
          </p:nvSpPr>
          <p:spPr>
            <a:xfrm>
              <a:off x="0" y="0"/>
              <a:ext cx="2353310" cy="4971255"/>
            </a:xfrm>
            <a:custGeom>
              <a:avLst/>
              <a:gdLst/>
              <a:ahLst/>
              <a:cxnLst/>
              <a:rect l="l" t="t" r="r" b="b"/>
              <a:pathLst>
                <a:path w="2353310" h="4971255">
                  <a:moveTo>
                    <a:pt x="784860" y="4903946"/>
                  </a:moveTo>
                  <a:cubicBezTo>
                    <a:pt x="905510" y="4944585"/>
                    <a:pt x="1042670" y="4971255"/>
                    <a:pt x="1177290" y="4971255"/>
                  </a:cubicBezTo>
                  <a:cubicBezTo>
                    <a:pt x="1311910" y="4971255"/>
                    <a:pt x="1441450" y="4948396"/>
                    <a:pt x="1560830" y="4907755"/>
                  </a:cubicBezTo>
                  <a:cubicBezTo>
                    <a:pt x="1563370" y="4906485"/>
                    <a:pt x="1565910" y="4906485"/>
                    <a:pt x="1568450" y="4905216"/>
                  </a:cubicBezTo>
                  <a:cubicBezTo>
                    <a:pt x="2016760" y="4742655"/>
                    <a:pt x="2346960" y="4313396"/>
                    <a:pt x="2353310" y="3805277"/>
                  </a:cubicBezTo>
                  <a:lnTo>
                    <a:pt x="2353310" y="0"/>
                  </a:lnTo>
                  <a:lnTo>
                    <a:pt x="0" y="0"/>
                  </a:lnTo>
                  <a:lnTo>
                    <a:pt x="0" y="3802390"/>
                  </a:lnTo>
                  <a:cubicBezTo>
                    <a:pt x="6350" y="4315935"/>
                    <a:pt x="331470" y="4745196"/>
                    <a:pt x="784860" y="4903946"/>
                  </a:cubicBezTo>
                  <a:close/>
                </a:path>
              </a:pathLst>
            </a:custGeom>
            <a:solidFill>
              <a:srgbClr val="FFFFFF"/>
            </a:solidFill>
          </p:spPr>
          <p:txBody>
            <a:bodyPr/>
            <a:lstStyle/>
            <a:p>
              <a:endParaRPr lang="en-US" sz="1688"/>
            </a:p>
          </p:txBody>
        </p:sp>
      </p:grpSp>
      <p:sp>
        <p:nvSpPr>
          <p:cNvPr id="43" name="TextBox 43"/>
          <p:cNvSpPr txBox="1"/>
          <p:nvPr/>
        </p:nvSpPr>
        <p:spPr>
          <a:xfrm>
            <a:off x="2203218" y="4352569"/>
            <a:ext cx="929740" cy="333425"/>
          </a:xfrm>
          <a:prstGeom prst="rect">
            <a:avLst/>
          </a:prstGeom>
        </p:spPr>
        <p:txBody>
          <a:bodyPr lIns="0" tIns="0" rIns="0" bIns="0" rtlCol="0" anchor="t">
            <a:spAutoFit/>
          </a:bodyPr>
          <a:lstStyle/>
          <a:p>
            <a:pPr algn="ctr">
              <a:lnSpc>
                <a:spcPts val="1278"/>
              </a:lnSpc>
            </a:pPr>
            <a:r>
              <a:rPr lang="en-US" sz="1141" b="1">
                <a:solidFill>
                  <a:srgbClr val="000000"/>
                </a:solidFill>
                <a:latin typeface="Source Sans Pro Bold"/>
                <a:ea typeface="Source Sans Pro Bold"/>
                <a:cs typeface="Source Sans Pro Bold"/>
                <a:sym typeface="Source Sans Pro Bold"/>
              </a:rPr>
              <a:t>MDH Liaison Workgroup</a:t>
            </a:r>
          </a:p>
        </p:txBody>
      </p:sp>
      <p:sp>
        <p:nvSpPr>
          <p:cNvPr id="44" name="Freeform 44"/>
          <p:cNvSpPr/>
          <p:nvPr/>
        </p:nvSpPr>
        <p:spPr>
          <a:xfrm rot="5400000">
            <a:off x="936531" y="2986126"/>
            <a:ext cx="1444751" cy="179376"/>
          </a:xfrm>
          <a:custGeom>
            <a:avLst/>
            <a:gdLst/>
            <a:ahLst/>
            <a:cxnLst/>
            <a:rect l="l" t="t" r="r" b="b"/>
            <a:pathLst>
              <a:path w="1541068" h="191334">
                <a:moveTo>
                  <a:pt x="0" y="0"/>
                </a:moveTo>
                <a:lnTo>
                  <a:pt x="1541068" y="0"/>
                </a:lnTo>
                <a:lnTo>
                  <a:pt x="1541068" y="191334"/>
                </a:lnTo>
                <a:lnTo>
                  <a:pt x="0" y="191334"/>
                </a:lnTo>
                <a:lnTo>
                  <a:pt x="0" y="0"/>
                </a:lnTo>
                <a:close/>
              </a:path>
            </a:pathLst>
          </a:custGeom>
          <a:blipFill>
            <a:blip r:embed="rId2">
              <a:extLst>
                <a:ext uri="{96DAC541-7B7A-43D3-8B79-37D633B846F1}">
                  <asvg:svgBlip xmlns:asvg="http://schemas.microsoft.com/office/drawing/2016/SVG/main" r:embed="rId3"/>
                </a:ext>
              </a:extLst>
            </a:blip>
            <a:stretch>
              <a:fillRect r="-56490" b="-7135"/>
            </a:stretch>
          </a:blipFill>
        </p:spPr>
        <p:txBody>
          <a:bodyPr/>
          <a:lstStyle/>
          <a:p>
            <a:endParaRPr lang="en-US" sz="1688"/>
          </a:p>
        </p:txBody>
      </p:sp>
      <p:grpSp>
        <p:nvGrpSpPr>
          <p:cNvPr id="45" name="Group 45"/>
          <p:cNvGrpSpPr/>
          <p:nvPr/>
        </p:nvGrpSpPr>
        <p:grpSpPr>
          <a:xfrm rot="-5400000">
            <a:off x="1023884" y="1965071"/>
            <a:ext cx="1354612" cy="1928496"/>
            <a:chOff x="0" y="0"/>
            <a:chExt cx="4794887" cy="6826250"/>
          </a:xfrm>
        </p:grpSpPr>
        <p:sp>
          <p:nvSpPr>
            <p:cNvPr id="46" name="Freeform 46"/>
            <p:cNvSpPr/>
            <p:nvPr/>
          </p:nvSpPr>
          <p:spPr>
            <a:xfrm>
              <a:off x="0" y="0"/>
              <a:ext cx="4794887" cy="6826250"/>
            </a:xfrm>
            <a:custGeom>
              <a:avLst/>
              <a:gdLst/>
              <a:ahLst/>
              <a:cxnLst/>
              <a:rect l="l" t="t" r="r" b="b"/>
              <a:pathLst>
                <a:path w="4794887" h="6826250">
                  <a:moveTo>
                    <a:pt x="2489837" y="0"/>
                  </a:moveTo>
                  <a:lnTo>
                    <a:pt x="2489837" y="6826250"/>
                  </a:lnTo>
                  <a:cubicBezTo>
                    <a:pt x="3763647" y="6826250"/>
                    <a:pt x="4794887" y="5298440"/>
                    <a:pt x="4794887" y="3412490"/>
                  </a:cubicBezTo>
                  <a:cubicBezTo>
                    <a:pt x="4794887" y="1527810"/>
                    <a:pt x="3762377" y="0"/>
                    <a:pt x="2489837" y="0"/>
                  </a:cubicBezTo>
                  <a:close/>
                  <a:moveTo>
                    <a:pt x="0" y="0"/>
                  </a:moveTo>
                  <a:lnTo>
                    <a:pt x="2489837" y="0"/>
                  </a:lnTo>
                  <a:lnTo>
                    <a:pt x="2489837" y="6826250"/>
                  </a:lnTo>
                  <a:lnTo>
                    <a:pt x="0" y="6826250"/>
                  </a:lnTo>
                  <a:lnTo>
                    <a:pt x="0" y="0"/>
                  </a:lnTo>
                  <a:close/>
                </a:path>
              </a:pathLst>
            </a:custGeom>
            <a:solidFill>
              <a:srgbClr val="EFF0F2"/>
            </a:solidFill>
          </p:spPr>
          <p:txBody>
            <a:bodyPr/>
            <a:lstStyle/>
            <a:p>
              <a:endParaRPr lang="en-US" sz="1688"/>
            </a:p>
          </p:txBody>
        </p:sp>
      </p:grpSp>
      <p:sp>
        <p:nvSpPr>
          <p:cNvPr id="47" name="TextBox 47"/>
          <p:cNvSpPr txBox="1"/>
          <p:nvPr/>
        </p:nvSpPr>
        <p:spPr>
          <a:xfrm>
            <a:off x="275082" y="2635565"/>
            <a:ext cx="2852217" cy="756426"/>
          </a:xfrm>
          <a:prstGeom prst="rect">
            <a:avLst/>
          </a:prstGeom>
        </p:spPr>
        <p:txBody>
          <a:bodyPr lIns="0" tIns="0" rIns="0" bIns="0" rtlCol="0" anchor="t">
            <a:spAutoFit/>
          </a:bodyPr>
          <a:lstStyle/>
          <a:p>
            <a:pPr algn="ctr">
              <a:lnSpc>
                <a:spcPts val="1508"/>
              </a:lnSpc>
              <a:spcBef>
                <a:spcPct val="0"/>
              </a:spcBef>
            </a:pPr>
            <a:r>
              <a:rPr lang="en-US" sz="1078" i="1">
                <a:solidFill>
                  <a:srgbClr val="000000"/>
                </a:solidFill>
                <a:latin typeface="Source Sans Pro Italics"/>
                <a:ea typeface="Source Sans Pro Italics"/>
                <a:cs typeface="Source Sans Pro Italics"/>
                <a:sym typeface="Source Sans Pro Italics"/>
              </a:rPr>
              <a:t>Chair</a:t>
            </a:r>
            <a:r>
              <a:rPr lang="en-US" sz="1078">
                <a:solidFill>
                  <a:srgbClr val="000000"/>
                </a:solidFill>
                <a:latin typeface="Source Sans Pro"/>
                <a:ea typeface="Source Sans Pro"/>
                <a:cs typeface="Source Sans Pro"/>
                <a:sym typeface="Source Sans Pro"/>
              </a:rPr>
              <a:t>: Angie Andresen</a:t>
            </a:r>
          </a:p>
          <a:p>
            <a:pPr algn="ctr">
              <a:lnSpc>
                <a:spcPts val="1508"/>
              </a:lnSpc>
              <a:spcBef>
                <a:spcPct val="0"/>
              </a:spcBef>
            </a:pPr>
            <a:r>
              <a:rPr lang="en-US" sz="1077" i="1">
                <a:solidFill>
                  <a:srgbClr val="000000"/>
                </a:solidFill>
                <a:latin typeface="Source Sans Pro Italics"/>
                <a:ea typeface="Source Sans Pro Italics"/>
                <a:cs typeface="Source Sans Pro Italics"/>
                <a:sym typeface="Source Sans Pro Italics"/>
              </a:rPr>
              <a:t>Board Liaison</a:t>
            </a:r>
            <a:r>
              <a:rPr lang="en-US" sz="1077">
                <a:solidFill>
                  <a:srgbClr val="000000"/>
                </a:solidFill>
                <a:latin typeface="Source Sans Pro"/>
                <a:ea typeface="Source Sans Pro"/>
                <a:cs typeface="Source Sans Pro"/>
                <a:sym typeface="Source Sans Pro"/>
              </a:rPr>
              <a:t>: Olga Baumberger</a:t>
            </a:r>
          </a:p>
          <a:p>
            <a:pPr algn="ctr">
              <a:lnSpc>
                <a:spcPts val="1508"/>
              </a:lnSpc>
              <a:spcBef>
                <a:spcPct val="0"/>
              </a:spcBef>
            </a:pPr>
            <a:r>
              <a:rPr lang="en-US" sz="1077">
                <a:solidFill>
                  <a:srgbClr val="000000"/>
                </a:solidFill>
                <a:latin typeface="Source Sans Pro"/>
                <a:ea typeface="Source Sans Pro"/>
                <a:cs typeface="Source Sans Pro"/>
                <a:sym typeface="Source Sans Pro"/>
              </a:rPr>
              <a:t>&amp; Darla Thompson</a:t>
            </a:r>
          </a:p>
          <a:p>
            <a:pPr algn="ctr">
              <a:lnSpc>
                <a:spcPts val="1508"/>
              </a:lnSpc>
              <a:spcBef>
                <a:spcPct val="0"/>
              </a:spcBef>
            </a:pPr>
            <a:r>
              <a:rPr lang="en-US" sz="1078" i="1">
                <a:solidFill>
                  <a:srgbClr val="000000"/>
                </a:solidFill>
                <a:latin typeface="Source Sans Pro Italics"/>
                <a:ea typeface="Source Sans Pro Italics"/>
                <a:cs typeface="Source Sans Pro Italics"/>
                <a:sym typeface="Source Sans Pro Italics"/>
              </a:rPr>
              <a:t> Staff Liaison</a:t>
            </a:r>
            <a:r>
              <a:rPr lang="en-US" sz="1078">
                <a:solidFill>
                  <a:srgbClr val="000000"/>
                </a:solidFill>
                <a:latin typeface="Source Sans Pro"/>
                <a:ea typeface="Source Sans Pro"/>
                <a:cs typeface="Source Sans Pro"/>
                <a:sym typeface="Source Sans Pro"/>
              </a:rPr>
              <a:t>: Kathy Messerli</a:t>
            </a:r>
          </a:p>
        </p:txBody>
      </p:sp>
      <p:sp>
        <p:nvSpPr>
          <p:cNvPr id="48" name="Freeform 48"/>
          <p:cNvSpPr/>
          <p:nvPr/>
        </p:nvSpPr>
        <p:spPr>
          <a:xfrm rot="-10800000">
            <a:off x="736942" y="3748735"/>
            <a:ext cx="2079662" cy="176771"/>
          </a:xfrm>
          <a:custGeom>
            <a:avLst/>
            <a:gdLst/>
            <a:ahLst/>
            <a:cxnLst/>
            <a:rect l="l" t="t" r="r" b="b"/>
            <a:pathLst>
              <a:path w="2218306" h="188556">
                <a:moveTo>
                  <a:pt x="0" y="0"/>
                </a:moveTo>
                <a:lnTo>
                  <a:pt x="2218306" y="0"/>
                </a:lnTo>
                <a:lnTo>
                  <a:pt x="2218306" y="188556"/>
                </a:lnTo>
                <a:lnTo>
                  <a:pt x="0" y="1885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688"/>
          </a:p>
        </p:txBody>
      </p:sp>
      <p:sp>
        <p:nvSpPr>
          <p:cNvPr id="49" name="Freeform 49"/>
          <p:cNvSpPr/>
          <p:nvPr/>
        </p:nvSpPr>
        <p:spPr>
          <a:xfrm rot="-10800000">
            <a:off x="2590756" y="3748735"/>
            <a:ext cx="2079662" cy="176771"/>
          </a:xfrm>
          <a:custGeom>
            <a:avLst/>
            <a:gdLst/>
            <a:ahLst/>
            <a:cxnLst/>
            <a:rect l="l" t="t" r="r" b="b"/>
            <a:pathLst>
              <a:path w="2218306" h="188556">
                <a:moveTo>
                  <a:pt x="0" y="0"/>
                </a:moveTo>
                <a:lnTo>
                  <a:pt x="2218306" y="0"/>
                </a:lnTo>
                <a:lnTo>
                  <a:pt x="2218306" y="188556"/>
                </a:lnTo>
                <a:lnTo>
                  <a:pt x="0" y="1885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688"/>
          </a:p>
        </p:txBody>
      </p:sp>
      <p:sp>
        <p:nvSpPr>
          <p:cNvPr id="50" name="Freeform 50"/>
          <p:cNvSpPr/>
          <p:nvPr/>
        </p:nvSpPr>
        <p:spPr>
          <a:xfrm rot="-10800000">
            <a:off x="4449066" y="3748735"/>
            <a:ext cx="2079662" cy="176771"/>
          </a:xfrm>
          <a:custGeom>
            <a:avLst/>
            <a:gdLst/>
            <a:ahLst/>
            <a:cxnLst/>
            <a:rect l="l" t="t" r="r" b="b"/>
            <a:pathLst>
              <a:path w="2218306" h="188556">
                <a:moveTo>
                  <a:pt x="0" y="0"/>
                </a:moveTo>
                <a:lnTo>
                  <a:pt x="2218305" y="0"/>
                </a:lnTo>
                <a:lnTo>
                  <a:pt x="2218305" y="188556"/>
                </a:lnTo>
                <a:lnTo>
                  <a:pt x="0" y="1885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688"/>
          </a:p>
        </p:txBody>
      </p:sp>
      <p:sp>
        <p:nvSpPr>
          <p:cNvPr id="51" name="Freeform 51"/>
          <p:cNvSpPr/>
          <p:nvPr/>
        </p:nvSpPr>
        <p:spPr>
          <a:xfrm rot="-10800000">
            <a:off x="6311192" y="3792619"/>
            <a:ext cx="1866915" cy="132887"/>
          </a:xfrm>
          <a:custGeom>
            <a:avLst/>
            <a:gdLst/>
            <a:ahLst/>
            <a:cxnLst/>
            <a:rect l="l" t="t" r="r" b="b"/>
            <a:pathLst>
              <a:path w="1991376" h="141746">
                <a:moveTo>
                  <a:pt x="0" y="0"/>
                </a:moveTo>
                <a:lnTo>
                  <a:pt x="1991376" y="0"/>
                </a:lnTo>
                <a:lnTo>
                  <a:pt x="1991376" y="141747"/>
                </a:lnTo>
                <a:lnTo>
                  <a:pt x="0" y="141747"/>
                </a:lnTo>
                <a:lnTo>
                  <a:pt x="0" y="0"/>
                </a:lnTo>
                <a:close/>
              </a:path>
            </a:pathLst>
          </a:custGeom>
          <a:blipFill>
            <a:blip r:embed="rId2">
              <a:extLst>
                <a:ext uri="{96DAC541-7B7A-43D3-8B79-37D633B846F1}">
                  <asvg:svgBlip xmlns:asvg="http://schemas.microsoft.com/office/drawing/2016/SVG/main" r:embed="rId3"/>
                </a:ext>
              </a:extLst>
            </a:blip>
            <a:stretch>
              <a:fillRect l="-11395" b="-33023"/>
            </a:stretch>
          </a:blipFill>
        </p:spPr>
        <p:txBody>
          <a:bodyPr/>
          <a:lstStyle/>
          <a:p>
            <a:endParaRPr lang="en-US" sz="1688"/>
          </a:p>
        </p:txBody>
      </p:sp>
      <p:sp>
        <p:nvSpPr>
          <p:cNvPr id="52" name="TextBox 52"/>
          <p:cNvSpPr txBox="1"/>
          <p:nvPr/>
        </p:nvSpPr>
        <p:spPr>
          <a:xfrm>
            <a:off x="348071" y="4360231"/>
            <a:ext cx="1034901" cy="333425"/>
          </a:xfrm>
          <a:prstGeom prst="rect">
            <a:avLst/>
          </a:prstGeom>
        </p:spPr>
        <p:txBody>
          <a:bodyPr lIns="0" tIns="0" rIns="0" bIns="0" rtlCol="0" anchor="t">
            <a:spAutoFit/>
          </a:bodyPr>
          <a:lstStyle/>
          <a:p>
            <a:pPr algn="ctr">
              <a:lnSpc>
                <a:spcPts val="1283"/>
              </a:lnSpc>
            </a:pPr>
            <a:r>
              <a:rPr lang="en-US" sz="1145" b="1">
                <a:solidFill>
                  <a:srgbClr val="000000"/>
                </a:solidFill>
                <a:latin typeface="Source Sans Pro Bold"/>
                <a:ea typeface="Source Sans Pro Bold"/>
                <a:cs typeface="Source Sans Pro Bold"/>
                <a:sym typeface="Source Sans Pro Bold"/>
              </a:rPr>
              <a:t>DHS Liaison Workgroup</a:t>
            </a:r>
          </a:p>
        </p:txBody>
      </p:sp>
      <p:sp>
        <p:nvSpPr>
          <p:cNvPr id="53" name="TextBox 53"/>
          <p:cNvSpPr txBox="1"/>
          <p:nvPr/>
        </p:nvSpPr>
        <p:spPr>
          <a:xfrm>
            <a:off x="2077086" y="4184468"/>
            <a:ext cx="1202428" cy="1719125"/>
          </a:xfrm>
          <a:prstGeom prst="rect">
            <a:avLst/>
          </a:prstGeom>
        </p:spPr>
        <p:txBody>
          <a:bodyPr lIns="0" tIns="0" rIns="0" bIns="0" rtlCol="0" anchor="t">
            <a:spAutoFit/>
          </a:bodyPr>
          <a:lstStyle/>
          <a:p>
            <a:pPr algn="ctr">
              <a:lnSpc>
                <a:spcPts val="1508"/>
              </a:lnSpc>
              <a:spcBef>
                <a:spcPct val="0"/>
              </a:spcBef>
            </a:pPr>
            <a:endParaRPr sz="1688"/>
          </a:p>
          <a:p>
            <a:pPr algn="ctr">
              <a:lnSpc>
                <a:spcPts val="1508"/>
              </a:lnSpc>
              <a:spcBef>
                <a:spcPct val="0"/>
              </a:spcBef>
            </a:pPr>
            <a:endParaRPr sz="1688"/>
          </a:p>
          <a:p>
            <a:pPr algn="ctr">
              <a:lnSpc>
                <a:spcPts val="1508"/>
              </a:lnSpc>
              <a:spcBef>
                <a:spcPct val="0"/>
              </a:spcBef>
            </a:pPr>
            <a:endParaRPr sz="1688"/>
          </a:p>
          <a:p>
            <a:pPr algn="ctr">
              <a:lnSpc>
                <a:spcPts val="1508"/>
              </a:lnSpc>
              <a:spcBef>
                <a:spcPct val="0"/>
              </a:spcBef>
            </a:pPr>
            <a:r>
              <a:rPr lang="en-US" sz="1077" i="1">
                <a:solidFill>
                  <a:srgbClr val="000000"/>
                </a:solidFill>
                <a:latin typeface="Source Sans Pro Italics"/>
                <a:ea typeface="Source Sans Pro Italics"/>
                <a:cs typeface="Source Sans Pro Italics"/>
                <a:sym typeface="Source Sans Pro Italics"/>
              </a:rPr>
              <a:t>Staff Liaison</a:t>
            </a:r>
            <a:r>
              <a:rPr lang="en-US" sz="1077">
                <a:solidFill>
                  <a:srgbClr val="000000"/>
                </a:solidFill>
                <a:latin typeface="Source Sans Pro"/>
                <a:ea typeface="Source Sans Pro"/>
                <a:cs typeface="Source Sans Pro"/>
                <a:sym typeface="Source Sans Pro"/>
              </a:rPr>
              <a:t>:</a:t>
            </a:r>
          </a:p>
          <a:p>
            <a:pPr algn="ctr">
              <a:lnSpc>
                <a:spcPts val="1508"/>
              </a:lnSpc>
              <a:spcBef>
                <a:spcPct val="0"/>
              </a:spcBef>
            </a:pPr>
            <a:r>
              <a:rPr lang="en-US" sz="1077">
                <a:solidFill>
                  <a:srgbClr val="000000"/>
                </a:solidFill>
                <a:latin typeface="Source Sans Pro"/>
                <a:ea typeface="Source Sans Pro"/>
                <a:cs typeface="Source Sans Pro"/>
                <a:sym typeface="Source Sans Pro"/>
              </a:rPr>
              <a:t>Paulette Duncan</a:t>
            </a:r>
          </a:p>
          <a:p>
            <a:pPr algn="ctr">
              <a:lnSpc>
                <a:spcPts val="1508"/>
              </a:lnSpc>
              <a:spcBef>
                <a:spcPct val="0"/>
              </a:spcBef>
            </a:pPr>
            <a:endParaRPr lang="en-US" sz="1077">
              <a:solidFill>
                <a:srgbClr val="000000"/>
              </a:solidFill>
              <a:latin typeface="Source Sans Pro"/>
              <a:ea typeface="Source Sans Pro"/>
              <a:cs typeface="Source Sans Pro"/>
              <a:sym typeface="Source Sans Pro"/>
            </a:endParaRPr>
          </a:p>
          <a:p>
            <a:pPr algn="ctr">
              <a:lnSpc>
                <a:spcPts val="1508"/>
              </a:lnSpc>
              <a:spcBef>
                <a:spcPct val="0"/>
              </a:spcBef>
            </a:pPr>
            <a:r>
              <a:rPr lang="en-US" sz="1077">
                <a:solidFill>
                  <a:srgbClr val="000000"/>
                </a:solidFill>
                <a:latin typeface="Source Sans Pro"/>
                <a:ea typeface="Source Sans Pro"/>
                <a:cs typeface="Source Sans Pro"/>
                <a:sym typeface="Source Sans Pro"/>
              </a:rPr>
              <a:t>Staff Liaison:</a:t>
            </a:r>
          </a:p>
          <a:p>
            <a:pPr algn="ctr">
              <a:lnSpc>
                <a:spcPts val="1508"/>
              </a:lnSpc>
              <a:spcBef>
                <a:spcPct val="0"/>
              </a:spcBef>
            </a:pPr>
            <a:r>
              <a:rPr lang="en-US" sz="1077">
                <a:solidFill>
                  <a:srgbClr val="000000"/>
                </a:solidFill>
                <a:latin typeface="Source Sans Pro"/>
                <a:ea typeface="Source Sans Pro"/>
                <a:cs typeface="Source Sans Pro"/>
                <a:sym typeface="Source Sans Pro"/>
              </a:rPr>
              <a:t>Kathy Messerli</a:t>
            </a:r>
          </a:p>
          <a:p>
            <a:pPr algn="ctr">
              <a:lnSpc>
                <a:spcPts val="1508"/>
              </a:lnSpc>
              <a:spcBef>
                <a:spcPct val="0"/>
              </a:spcBef>
            </a:pPr>
            <a:endParaRPr lang="en-US" sz="1077">
              <a:solidFill>
                <a:srgbClr val="000000"/>
              </a:solidFill>
              <a:latin typeface="Source Sans Pro"/>
              <a:ea typeface="Source Sans Pro"/>
              <a:cs typeface="Source Sans Pro"/>
              <a:sym typeface="Source Sans Pro"/>
            </a:endParaRPr>
          </a:p>
        </p:txBody>
      </p:sp>
      <p:sp>
        <p:nvSpPr>
          <p:cNvPr id="54" name="TextBox 54"/>
          <p:cNvSpPr txBox="1"/>
          <p:nvPr/>
        </p:nvSpPr>
        <p:spPr>
          <a:xfrm>
            <a:off x="3772069" y="4586304"/>
            <a:ext cx="1389713" cy="2020553"/>
          </a:xfrm>
          <a:prstGeom prst="rect">
            <a:avLst/>
          </a:prstGeom>
        </p:spPr>
        <p:txBody>
          <a:bodyPr lIns="0" tIns="0" rIns="0" bIns="0" rtlCol="0" anchor="t">
            <a:spAutoFit/>
          </a:bodyPr>
          <a:lstStyle/>
          <a:p>
            <a:pPr algn="ctr">
              <a:lnSpc>
                <a:spcPts val="1508"/>
              </a:lnSpc>
              <a:spcBef>
                <a:spcPct val="0"/>
              </a:spcBef>
            </a:pPr>
            <a:endParaRPr sz="1688"/>
          </a:p>
          <a:p>
            <a:pPr algn="ctr">
              <a:lnSpc>
                <a:spcPts val="1294"/>
              </a:lnSpc>
            </a:pPr>
            <a:r>
              <a:rPr lang="en-US" sz="1078" i="1">
                <a:solidFill>
                  <a:srgbClr val="000000"/>
                </a:solidFill>
                <a:latin typeface="Source Sans Pro Italics"/>
                <a:ea typeface="Source Sans Pro Italics"/>
                <a:cs typeface="Source Sans Pro Italics"/>
                <a:sym typeface="Source Sans Pro Italics"/>
              </a:rPr>
              <a:t>Chair:</a:t>
            </a:r>
          </a:p>
          <a:p>
            <a:pPr algn="ctr">
              <a:lnSpc>
                <a:spcPts val="1294"/>
              </a:lnSpc>
            </a:pPr>
            <a:r>
              <a:rPr lang="en-US" sz="1078">
                <a:solidFill>
                  <a:srgbClr val="000000"/>
                </a:solidFill>
                <a:latin typeface="Source Sans Pro"/>
                <a:ea typeface="Source Sans Pro"/>
                <a:cs typeface="Source Sans Pro"/>
                <a:sym typeface="Source Sans Pro"/>
              </a:rPr>
              <a:t>Barb Jezorski</a:t>
            </a:r>
          </a:p>
          <a:p>
            <a:pPr algn="ctr">
              <a:lnSpc>
                <a:spcPts val="1294"/>
              </a:lnSpc>
            </a:pPr>
            <a:endParaRPr lang="en-US" sz="1078">
              <a:solidFill>
                <a:srgbClr val="000000"/>
              </a:solidFill>
              <a:latin typeface="Source Sans Pro"/>
              <a:ea typeface="Source Sans Pro"/>
              <a:cs typeface="Source Sans Pro"/>
              <a:sym typeface="Source Sans Pro"/>
            </a:endParaRPr>
          </a:p>
          <a:p>
            <a:pPr algn="ctr">
              <a:lnSpc>
                <a:spcPts val="1294"/>
              </a:lnSpc>
            </a:pPr>
            <a:r>
              <a:rPr lang="en-US" sz="1078" i="1">
                <a:solidFill>
                  <a:srgbClr val="000000"/>
                </a:solidFill>
                <a:latin typeface="Source Sans Pro Italics"/>
                <a:ea typeface="Source Sans Pro Italics"/>
                <a:cs typeface="Source Sans Pro Italics"/>
                <a:sym typeface="Source Sans Pro Italics"/>
              </a:rPr>
              <a:t>Vice Chair: </a:t>
            </a:r>
          </a:p>
          <a:p>
            <a:pPr algn="ctr">
              <a:lnSpc>
                <a:spcPts val="1294"/>
              </a:lnSpc>
            </a:pPr>
            <a:r>
              <a:rPr lang="en-US" sz="1078">
                <a:solidFill>
                  <a:srgbClr val="000000"/>
                </a:solidFill>
                <a:latin typeface="Source Sans Pro"/>
                <a:ea typeface="Source Sans Pro"/>
                <a:cs typeface="Source Sans Pro"/>
                <a:sym typeface="Source Sans Pro"/>
              </a:rPr>
              <a:t>Rachel Eastwood</a:t>
            </a:r>
          </a:p>
          <a:p>
            <a:pPr algn="ctr">
              <a:lnSpc>
                <a:spcPts val="1294"/>
              </a:lnSpc>
            </a:pPr>
            <a:endParaRPr lang="en-US" sz="1078">
              <a:solidFill>
                <a:srgbClr val="000000"/>
              </a:solidFill>
              <a:latin typeface="Source Sans Pro"/>
              <a:ea typeface="Source Sans Pro"/>
              <a:cs typeface="Source Sans Pro"/>
              <a:sym typeface="Source Sans Pro"/>
            </a:endParaRPr>
          </a:p>
          <a:p>
            <a:pPr algn="ctr">
              <a:lnSpc>
                <a:spcPts val="1294"/>
              </a:lnSpc>
            </a:pPr>
            <a:r>
              <a:rPr lang="en-US" sz="1078" i="1">
                <a:solidFill>
                  <a:srgbClr val="000000"/>
                </a:solidFill>
                <a:latin typeface="Source Sans Pro Italics"/>
                <a:ea typeface="Source Sans Pro Italics"/>
                <a:cs typeface="Source Sans Pro Italics"/>
                <a:sym typeface="Source Sans Pro Italics"/>
              </a:rPr>
              <a:t>Board Liaison:</a:t>
            </a:r>
          </a:p>
          <a:p>
            <a:pPr algn="ctr">
              <a:lnSpc>
                <a:spcPts val="1294"/>
              </a:lnSpc>
            </a:pPr>
            <a:r>
              <a:rPr lang="en-US" sz="1078">
                <a:solidFill>
                  <a:srgbClr val="000000"/>
                </a:solidFill>
                <a:latin typeface="Source Sans Pro"/>
                <a:ea typeface="Source Sans Pro"/>
                <a:cs typeface="Source Sans Pro"/>
                <a:sym typeface="Source Sans Pro"/>
              </a:rPr>
              <a:t>Katie Troumbly</a:t>
            </a:r>
          </a:p>
          <a:p>
            <a:pPr algn="ctr">
              <a:lnSpc>
                <a:spcPts val="1294"/>
              </a:lnSpc>
            </a:pPr>
            <a:endParaRPr lang="en-US" sz="1078">
              <a:solidFill>
                <a:srgbClr val="000000"/>
              </a:solidFill>
              <a:latin typeface="Source Sans Pro"/>
              <a:ea typeface="Source Sans Pro"/>
              <a:cs typeface="Source Sans Pro"/>
              <a:sym typeface="Source Sans Pro"/>
            </a:endParaRPr>
          </a:p>
          <a:p>
            <a:pPr algn="ctr">
              <a:lnSpc>
                <a:spcPts val="1294"/>
              </a:lnSpc>
            </a:pPr>
            <a:r>
              <a:rPr lang="en-US" sz="1078" i="1">
                <a:solidFill>
                  <a:srgbClr val="000000"/>
                </a:solidFill>
                <a:latin typeface="Source Sans Pro Italics"/>
                <a:ea typeface="Source Sans Pro Italics"/>
                <a:cs typeface="Source Sans Pro Italics"/>
                <a:sym typeface="Source Sans Pro Italics"/>
              </a:rPr>
              <a:t>Staff Liaison:</a:t>
            </a:r>
          </a:p>
          <a:p>
            <a:pPr algn="ctr">
              <a:lnSpc>
                <a:spcPts val="1294"/>
              </a:lnSpc>
            </a:pPr>
            <a:r>
              <a:rPr lang="en-US" sz="1078">
                <a:solidFill>
                  <a:srgbClr val="000000"/>
                </a:solidFill>
                <a:latin typeface="Source Sans Pro"/>
                <a:ea typeface="Source Sans Pro"/>
                <a:cs typeface="Source Sans Pro"/>
                <a:sym typeface="Source Sans Pro"/>
              </a:rPr>
              <a:t>Paulette Duncan</a:t>
            </a:r>
          </a:p>
        </p:txBody>
      </p:sp>
      <p:sp>
        <p:nvSpPr>
          <p:cNvPr id="55" name="TextBox 55"/>
          <p:cNvSpPr txBox="1"/>
          <p:nvPr/>
        </p:nvSpPr>
        <p:spPr>
          <a:xfrm>
            <a:off x="5733129" y="4586304"/>
            <a:ext cx="1198044" cy="2020490"/>
          </a:xfrm>
          <a:prstGeom prst="rect">
            <a:avLst/>
          </a:prstGeom>
        </p:spPr>
        <p:txBody>
          <a:bodyPr lIns="0" tIns="0" rIns="0" bIns="0" rtlCol="0" anchor="t">
            <a:spAutoFit/>
          </a:bodyPr>
          <a:lstStyle/>
          <a:p>
            <a:pPr algn="ctr">
              <a:lnSpc>
                <a:spcPts val="1507"/>
              </a:lnSpc>
              <a:spcBef>
                <a:spcPct val="0"/>
              </a:spcBef>
            </a:pPr>
            <a:endParaRPr sz="1688"/>
          </a:p>
          <a:p>
            <a:pPr algn="ctr">
              <a:lnSpc>
                <a:spcPts val="1292"/>
              </a:lnSpc>
            </a:pPr>
            <a:r>
              <a:rPr lang="en-US" sz="1077" i="1">
                <a:solidFill>
                  <a:srgbClr val="000000"/>
                </a:solidFill>
                <a:latin typeface="Source Sans Pro Italics"/>
                <a:ea typeface="Source Sans Pro Italics"/>
                <a:cs typeface="Source Sans Pro Italics"/>
                <a:sym typeface="Source Sans Pro Italics"/>
              </a:rPr>
              <a:t>Chair:</a:t>
            </a:r>
          </a:p>
          <a:p>
            <a:pPr algn="ctr">
              <a:lnSpc>
                <a:spcPts val="1292"/>
              </a:lnSpc>
            </a:pPr>
            <a:r>
              <a:rPr lang="en-US" sz="1077">
                <a:solidFill>
                  <a:srgbClr val="000000"/>
                </a:solidFill>
                <a:latin typeface="Source Sans Pro"/>
                <a:ea typeface="Source Sans Pro"/>
                <a:cs typeface="Source Sans Pro"/>
                <a:sym typeface="Source Sans Pro"/>
              </a:rPr>
              <a:t>Katie Wagner</a:t>
            </a:r>
          </a:p>
          <a:p>
            <a:pPr algn="ctr">
              <a:lnSpc>
                <a:spcPts val="1292"/>
              </a:lnSpc>
            </a:pPr>
            <a:endParaRPr lang="en-US" sz="1077">
              <a:solidFill>
                <a:srgbClr val="000000"/>
              </a:solidFill>
              <a:latin typeface="Source Sans Pro"/>
              <a:ea typeface="Source Sans Pro"/>
              <a:cs typeface="Source Sans Pro"/>
              <a:sym typeface="Source Sans Pro"/>
            </a:endParaRPr>
          </a:p>
          <a:p>
            <a:pPr algn="ctr">
              <a:lnSpc>
                <a:spcPts val="1292"/>
              </a:lnSpc>
            </a:pPr>
            <a:r>
              <a:rPr lang="en-US" sz="1077" i="1">
                <a:solidFill>
                  <a:srgbClr val="000000"/>
                </a:solidFill>
                <a:latin typeface="Source Sans Pro Italics"/>
                <a:ea typeface="Source Sans Pro Italics"/>
                <a:cs typeface="Source Sans Pro Italics"/>
                <a:sym typeface="Source Sans Pro Italics"/>
              </a:rPr>
              <a:t>Vice Chair:</a:t>
            </a:r>
          </a:p>
          <a:p>
            <a:pPr algn="ctr">
              <a:lnSpc>
                <a:spcPts val="1292"/>
              </a:lnSpc>
            </a:pPr>
            <a:r>
              <a:rPr lang="en-US" sz="1077">
                <a:solidFill>
                  <a:srgbClr val="000000"/>
                </a:solidFill>
                <a:latin typeface="Source Sans Pro"/>
                <a:ea typeface="Source Sans Pro"/>
                <a:cs typeface="Source Sans Pro"/>
                <a:sym typeface="Source Sans Pro"/>
              </a:rPr>
              <a:t>Marnie Pogreba</a:t>
            </a:r>
          </a:p>
          <a:p>
            <a:pPr algn="ctr">
              <a:lnSpc>
                <a:spcPts val="1292"/>
              </a:lnSpc>
            </a:pPr>
            <a:endParaRPr lang="en-US" sz="1077">
              <a:solidFill>
                <a:srgbClr val="000000"/>
              </a:solidFill>
              <a:latin typeface="Source Sans Pro"/>
              <a:ea typeface="Source Sans Pro"/>
              <a:cs typeface="Source Sans Pro"/>
              <a:sym typeface="Source Sans Pro"/>
            </a:endParaRPr>
          </a:p>
          <a:p>
            <a:pPr algn="ctr">
              <a:lnSpc>
                <a:spcPts val="1292"/>
              </a:lnSpc>
            </a:pPr>
            <a:r>
              <a:rPr lang="en-US" sz="1077" i="1">
                <a:solidFill>
                  <a:srgbClr val="000000"/>
                </a:solidFill>
                <a:latin typeface="Source Sans Pro Italics"/>
                <a:ea typeface="Source Sans Pro Italics"/>
                <a:cs typeface="Source Sans Pro Italics"/>
                <a:sym typeface="Source Sans Pro Italics"/>
              </a:rPr>
              <a:t>Board Liaison:</a:t>
            </a:r>
          </a:p>
          <a:p>
            <a:pPr algn="ctr">
              <a:lnSpc>
                <a:spcPts val="1292"/>
              </a:lnSpc>
            </a:pPr>
            <a:r>
              <a:rPr lang="en-US" sz="1077">
                <a:solidFill>
                  <a:srgbClr val="000000"/>
                </a:solidFill>
                <a:latin typeface="Source Sans Pro"/>
                <a:ea typeface="Source Sans Pro"/>
                <a:cs typeface="Source Sans Pro"/>
                <a:sym typeface="Source Sans Pro"/>
              </a:rPr>
              <a:t>Jaime Kummer</a:t>
            </a:r>
          </a:p>
          <a:p>
            <a:pPr algn="ctr">
              <a:lnSpc>
                <a:spcPts val="1292"/>
              </a:lnSpc>
            </a:pPr>
            <a:endParaRPr lang="en-US" sz="1077">
              <a:solidFill>
                <a:srgbClr val="000000"/>
              </a:solidFill>
              <a:latin typeface="Source Sans Pro"/>
              <a:ea typeface="Source Sans Pro"/>
              <a:cs typeface="Source Sans Pro"/>
              <a:sym typeface="Source Sans Pro"/>
            </a:endParaRPr>
          </a:p>
          <a:p>
            <a:pPr algn="ctr">
              <a:lnSpc>
                <a:spcPts val="1292"/>
              </a:lnSpc>
            </a:pPr>
            <a:r>
              <a:rPr lang="en-US" sz="1077" i="1">
                <a:solidFill>
                  <a:srgbClr val="000000"/>
                </a:solidFill>
                <a:latin typeface="Source Sans Pro Italics"/>
                <a:ea typeface="Source Sans Pro Italics"/>
                <a:cs typeface="Source Sans Pro Italics"/>
                <a:sym typeface="Source Sans Pro Italics"/>
              </a:rPr>
              <a:t>Staff Liaison:</a:t>
            </a:r>
          </a:p>
          <a:p>
            <a:pPr algn="ctr">
              <a:lnSpc>
                <a:spcPts val="1292"/>
              </a:lnSpc>
            </a:pPr>
            <a:r>
              <a:rPr lang="en-US" sz="1077">
                <a:solidFill>
                  <a:srgbClr val="000000"/>
                </a:solidFill>
                <a:latin typeface="Source Sans Pro"/>
                <a:ea typeface="Source Sans Pro"/>
                <a:cs typeface="Source Sans Pro"/>
                <a:sym typeface="Source Sans Pro"/>
              </a:rPr>
              <a:t>Paulette Duncan</a:t>
            </a:r>
          </a:p>
        </p:txBody>
      </p:sp>
      <p:sp>
        <p:nvSpPr>
          <p:cNvPr id="56" name="TextBox 56"/>
          <p:cNvSpPr txBox="1"/>
          <p:nvPr/>
        </p:nvSpPr>
        <p:spPr>
          <a:xfrm>
            <a:off x="7579085" y="4586304"/>
            <a:ext cx="1198044" cy="2097434"/>
          </a:xfrm>
          <a:prstGeom prst="rect">
            <a:avLst/>
          </a:prstGeom>
        </p:spPr>
        <p:txBody>
          <a:bodyPr lIns="0" tIns="0" rIns="0" bIns="0" rtlCol="0" anchor="t">
            <a:spAutoFit/>
          </a:bodyPr>
          <a:lstStyle/>
          <a:p>
            <a:pPr algn="ctr">
              <a:lnSpc>
                <a:spcPts val="1507"/>
              </a:lnSpc>
              <a:spcBef>
                <a:spcPct val="0"/>
              </a:spcBef>
            </a:pPr>
            <a:endParaRPr sz="1688"/>
          </a:p>
          <a:p>
            <a:pPr algn="ctr">
              <a:lnSpc>
                <a:spcPts val="1292"/>
              </a:lnSpc>
            </a:pPr>
            <a:r>
              <a:rPr lang="en-US" sz="1077" i="1">
                <a:solidFill>
                  <a:srgbClr val="000000"/>
                </a:solidFill>
                <a:latin typeface="Source Sans Pro Italics"/>
                <a:ea typeface="Source Sans Pro Italics"/>
                <a:cs typeface="Source Sans Pro Italics"/>
                <a:sym typeface="Source Sans Pro Italics"/>
              </a:rPr>
              <a:t>Chair:</a:t>
            </a:r>
          </a:p>
          <a:p>
            <a:pPr algn="ctr">
              <a:lnSpc>
                <a:spcPts val="1292"/>
              </a:lnSpc>
            </a:pPr>
            <a:r>
              <a:rPr lang="en-US" sz="1077">
                <a:solidFill>
                  <a:srgbClr val="000000"/>
                </a:solidFill>
                <a:latin typeface="Source Sans Pro"/>
                <a:ea typeface="Source Sans Pro"/>
                <a:cs typeface="Source Sans Pro"/>
                <a:sym typeface="Source Sans Pro"/>
              </a:rPr>
              <a:t>Angela Swanson</a:t>
            </a:r>
          </a:p>
          <a:p>
            <a:pPr algn="ctr">
              <a:lnSpc>
                <a:spcPts val="1507"/>
              </a:lnSpc>
              <a:spcBef>
                <a:spcPct val="0"/>
              </a:spcBef>
            </a:pPr>
            <a:endParaRPr lang="en-US" sz="1077">
              <a:solidFill>
                <a:srgbClr val="000000"/>
              </a:solidFill>
              <a:latin typeface="Source Sans Pro"/>
              <a:ea typeface="Source Sans Pro"/>
              <a:cs typeface="Source Sans Pro"/>
              <a:sym typeface="Source Sans Pro"/>
            </a:endParaRPr>
          </a:p>
          <a:p>
            <a:pPr algn="ctr">
              <a:lnSpc>
                <a:spcPts val="1292"/>
              </a:lnSpc>
            </a:pPr>
            <a:r>
              <a:rPr lang="en-US" sz="1077" i="1">
                <a:solidFill>
                  <a:srgbClr val="000000"/>
                </a:solidFill>
                <a:latin typeface="Source Sans Pro Italics"/>
                <a:ea typeface="Source Sans Pro Italics"/>
                <a:cs typeface="Source Sans Pro Italics"/>
                <a:sym typeface="Source Sans Pro Italics"/>
              </a:rPr>
              <a:t>Vice Chair: </a:t>
            </a:r>
          </a:p>
          <a:p>
            <a:pPr algn="ctr">
              <a:lnSpc>
                <a:spcPts val="1292"/>
              </a:lnSpc>
            </a:pPr>
            <a:r>
              <a:rPr lang="en-US" sz="1077">
                <a:solidFill>
                  <a:srgbClr val="000000"/>
                </a:solidFill>
                <a:latin typeface="Source Sans Pro"/>
                <a:ea typeface="Source Sans Pro"/>
                <a:cs typeface="Source Sans Pro"/>
                <a:sym typeface="Source Sans Pro"/>
              </a:rPr>
              <a:t>KC Ferk</a:t>
            </a:r>
          </a:p>
          <a:p>
            <a:pPr algn="ctr">
              <a:lnSpc>
                <a:spcPts val="1507"/>
              </a:lnSpc>
              <a:spcBef>
                <a:spcPct val="0"/>
              </a:spcBef>
            </a:pPr>
            <a:endParaRPr lang="en-US" sz="1077">
              <a:solidFill>
                <a:srgbClr val="000000"/>
              </a:solidFill>
              <a:latin typeface="Source Sans Pro"/>
              <a:ea typeface="Source Sans Pro"/>
              <a:cs typeface="Source Sans Pro"/>
              <a:sym typeface="Source Sans Pro"/>
            </a:endParaRPr>
          </a:p>
          <a:p>
            <a:pPr algn="ctr">
              <a:lnSpc>
                <a:spcPts val="1292"/>
              </a:lnSpc>
            </a:pPr>
            <a:r>
              <a:rPr lang="en-US" sz="1077" i="1">
                <a:solidFill>
                  <a:srgbClr val="000000"/>
                </a:solidFill>
                <a:latin typeface="Source Sans Pro Italics"/>
                <a:ea typeface="Source Sans Pro Italics"/>
                <a:cs typeface="Source Sans Pro Italics"/>
                <a:sym typeface="Source Sans Pro Italics"/>
              </a:rPr>
              <a:t>Board Liaison:</a:t>
            </a:r>
          </a:p>
          <a:p>
            <a:pPr algn="ctr">
              <a:lnSpc>
                <a:spcPts val="1292"/>
              </a:lnSpc>
            </a:pPr>
            <a:r>
              <a:rPr lang="en-US" sz="1077">
                <a:solidFill>
                  <a:srgbClr val="000000"/>
                </a:solidFill>
                <a:latin typeface="Source Sans Pro"/>
                <a:ea typeface="Source Sans Pro"/>
                <a:cs typeface="Source Sans Pro"/>
                <a:sym typeface="Source Sans Pro"/>
              </a:rPr>
              <a:t>Nicoleen Meyer</a:t>
            </a:r>
          </a:p>
          <a:p>
            <a:pPr algn="ctr">
              <a:lnSpc>
                <a:spcPts val="1507"/>
              </a:lnSpc>
              <a:spcBef>
                <a:spcPct val="0"/>
              </a:spcBef>
            </a:pPr>
            <a:endParaRPr lang="en-US" sz="1077">
              <a:solidFill>
                <a:srgbClr val="000000"/>
              </a:solidFill>
              <a:latin typeface="Source Sans Pro"/>
              <a:ea typeface="Source Sans Pro"/>
              <a:cs typeface="Source Sans Pro"/>
              <a:sym typeface="Source Sans Pro"/>
            </a:endParaRPr>
          </a:p>
          <a:p>
            <a:pPr algn="ctr">
              <a:lnSpc>
                <a:spcPts val="1292"/>
              </a:lnSpc>
            </a:pPr>
            <a:r>
              <a:rPr lang="en-US" sz="1077" i="1">
                <a:solidFill>
                  <a:srgbClr val="000000"/>
                </a:solidFill>
                <a:latin typeface="Source Sans Pro Italics"/>
                <a:ea typeface="Source Sans Pro Italics"/>
                <a:cs typeface="Source Sans Pro Italics"/>
                <a:sym typeface="Source Sans Pro Italics"/>
              </a:rPr>
              <a:t>Staff Liaison:</a:t>
            </a:r>
          </a:p>
          <a:p>
            <a:pPr algn="ctr">
              <a:lnSpc>
                <a:spcPts val="1292"/>
              </a:lnSpc>
            </a:pPr>
            <a:r>
              <a:rPr lang="en-US" sz="1077">
                <a:solidFill>
                  <a:srgbClr val="000000"/>
                </a:solidFill>
                <a:latin typeface="Source Sans Pro"/>
                <a:ea typeface="Source Sans Pro"/>
                <a:cs typeface="Source Sans Pro"/>
                <a:sym typeface="Source Sans Pro"/>
              </a:rPr>
              <a:t>Kathy Messerli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diagram of a group of individuals&#10;&#10;Description automatically generated">
            <a:extLst>
              <a:ext uri="{FF2B5EF4-FFF2-40B4-BE49-F238E27FC236}">
                <a16:creationId xmlns:a16="http://schemas.microsoft.com/office/drawing/2014/main" id="{B55F8420-3C86-4A05-F8AE-34588AF52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3956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E2D6F-E1B4-CB8D-1745-F5F2CBF84A8D}"/>
              </a:ext>
            </a:extLst>
          </p:cNvPr>
          <p:cNvSpPr>
            <a:spLocks noGrp="1"/>
          </p:cNvSpPr>
          <p:nvPr>
            <p:ph type="title"/>
          </p:nvPr>
        </p:nvSpPr>
        <p:spPr/>
        <p:txBody>
          <a:bodyPr/>
          <a:lstStyle/>
          <a:p>
            <a:r>
              <a:rPr lang="en-US"/>
              <a:t>Special Groups</a:t>
            </a:r>
          </a:p>
        </p:txBody>
      </p:sp>
      <p:sp>
        <p:nvSpPr>
          <p:cNvPr id="3" name="Content Placeholder 2">
            <a:extLst>
              <a:ext uri="{FF2B5EF4-FFF2-40B4-BE49-F238E27FC236}">
                <a16:creationId xmlns:a16="http://schemas.microsoft.com/office/drawing/2014/main" id="{7A74D1B2-2B8B-898C-12DC-9553340B744D}"/>
              </a:ext>
            </a:extLst>
          </p:cNvPr>
          <p:cNvSpPr>
            <a:spLocks noGrp="1"/>
          </p:cNvSpPr>
          <p:nvPr>
            <p:ph idx="1"/>
          </p:nvPr>
        </p:nvSpPr>
        <p:spPr/>
        <p:txBody>
          <a:bodyPr/>
          <a:lstStyle/>
          <a:p>
            <a:r>
              <a:rPr lang="en-US"/>
              <a:t>IDEA: Inclusion, Diversity, Equity, Awareness</a:t>
            </a:r>
          </a:p>
          <a:p>
            <a:r>
              <a:rPr lang="en-US"/>
              <a:t>AI - 2025</a:t>
            </a:r>
          </a:p>
          <a:p>
            <a:r>
              <a:rPr lang="en-US"/>
              <a:t>Others, as needed</a:t>
            </a:r>
          </a:p>
        </p:txBody>
      </p:sp>
    </p:spTree>
    <p:extLst>
      <p:ext uri="{BB962C8B-B14F-4D97-AF65-F5344CB8AC3E}">
        <p14:creationId xmlns:p14="http://schemas.microsoft.com/office/powerpoint/2010/main" val="3021848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AC3B-E454-4859-BBE4-3C301AC1049C}"/>
              </a:ext>
            </a:extLst>
          </p:cNvPr>
          <p:cNvSpPr>
            <a:spLocks noGrp="1"/>
          </p:cNvSpPr>
          <p:nvPr>
            <p:ph type="title"/>
          </p:nvPr>
        </p:nvSpPr>
        <p:spPr/>
        <p:txBody>
          <a:bodyPr/>
          <a:lstStyle/>
          <a:p>
            <a:r>
              <a:rPr lang="en-US"/>
              <a:t>Board Liaison</a:t>
            </a:r>
          </a:p>
        </p:txBody>
      </p:sp>
      <p:sp>
        <p:nvSpPr>
          <p:cNvPr id="3" name="Content Placeholder 2">
            <a:extLst>
              <a:ext uri="{FF2B5EF4-FFF2-40B4-BE49-F238E27FC236}">
                <a16:creationId xmlns:a16="http://schemas.microsoft.com/office/drawing/2014/main" id="{E08642F0-B084-483C-8A5C-ED50A258E623}"/>
              </a:ext>
            </a:extLst>
          </p:cNvPr>
          <p:cNvSpPr>
            <a:spLocks noGrp="1"/>
          </p:cNvSpPr>
          <p:nvPr>
            <p:ph idx="1"/>
          </p:nvPr>
        </p:nvSpPr>
        <p:spPr>
          <a:xfrm>
            <a:off x="476250" y="1509102"/>
            <a:ext cx="7886700" cy="4351338"/>
          </a:xfrm>
        </p:spPr>
        <p:txBody>
          <a:bodyPr>
            <a:normAutofit/>
          </a:bodyPr>
          <a:lstStyle/>
          <a:p>
            <a:pPr marL="571500" indent="-571500">
              <a:buFont typeface="Arial" panose="020B0604020202020204" pitchFamily="34" charset="0"/>
              <a:buChar char="•"/>
            </a:pPr>
            <a:r>
              <a:rPr lang="en-US"/>
              <a:t>Facilitate communication between board &amp; committee</a:t>
            </a:r>
          </a:p>
          <a:p>
            <a:pPr marL="571500" indent="-571500">
              <a:buFont typeface="Arial" panose="020B0604020202020204" pitchFamily="34" charset="0"/>
              <a:buChar char="•"/>
            </a:pPr>
            <a:r>
              <a:rPr lang="en-US"/>
              <a:t>Provide direction &amp; guidance – focus on strategic priorities</a:t>
            </a:r>
          </a:p>
          <a:p>
            <a:pPr marL="571500" indent="-571500">
              <a:buFont typeface="Arial" panose="020B0604020202020204" pitchFamily="34" charset="0"/>
              <a:buChar char="•"/>
            </a:pPr>
            <a:r>
              <a:rPr lang="en-US"/>
              <a:t>Communicate regularly with committee leader</a:t>
            </a:r>
          </a:p>
          <a:p>
            <a:pPr marL="571500" indent="-571500">
              <a:buFont typeface="Arial" panose="020B0604020202020204" pitchFamily="34" charset="0"/>
              <a:buChar char="•"/>
            </a:pPr>
            <a:r>
              <a:rPr lang="en-US"/>
              <a:t>Attend committee meetings at least occasionally</a:t>
            </a:r>
          </a:p>
          <a:p>
            <a:pPr marL="571500" indent="-571500">
              <a:buFont typeface="Arial" panose="020B0604020202020204" pitchFamily="34" charset="0"/>
              <a:buChar char="•"/>
            </a:pPr>
            <a:r>
              <a:rPr lang="en-US"/>
              <a:t>Be familiar with activity and report highlights to board. Staff will determine which committees have updates for the agenda.</a:t>
            </a:r>
          </a:p>
        </p:txBody>
      </p:sp>
      <p:sp>
        <p:nvSpPr>
          <p:cNvPr id="4" name="Footer Placeholder 3">
            <a:extLst>
              <a:ext uri="{FF2B5EF4-FFF2-40B4-BE49-F238E27FC236}">
                <a16:creationId xmlns:a16="http://schemas.microsoft.com/office/drawing/2014/main" id="{1E74963E-CDD2-440E-91FD-116520A1D11A}"/>
              </a:ext>
            </a:extLst>
          </p:cNvPr>
          <p:cNvSpPr>
            <a:spLocks noGrp="1"/>
          </p:cNvSpPr>
          <p:nvPr>
            <p:ph type="ftr" sz="quarter" idx="11"/>
          </p:nvPr>
        </p:nvSpPr>
        <p:spPr/>
        <p:txBody>
          <a:bodyPr/>
          <a:lstStyle/>
          <a:p>
            <a:r>
              <a:rPr lang="en-US"/>
              <a:t>MHCA Board Orientation</a:t>
            </a:r>
          </a:p>
        </p:txBody>
      </p:sp>
      <p:sp>
        <p:nvSpPr>
          <p:cNvPr id="5" name="Slide Number Placeholder 4">
            <a:extLst>
              <a:ext uri="{FF2B5EF4-FFF2-40B4-BE49-F238E27FC236}">
                <a16:creationId xmlns:a16="http://schemas.microsoft.com/office/drawing/2014/main" id="{E364E030-751E-4753-9EA8-4E83A02585E0}"/>
              </a:ext>
            </a:extLst>
          </p:cNvPr>
          <p:cNvSpPr>
            <a:spLocks noGrp="1"/>
          </p:cNvSpPr>
          <p:nvPr>
            <p:ph type="sldNum" sz="quarter" idx="12"/>
          </p:nvPr>
        </p:nvSpPr>
        <p:spPr/>
        <p:txBody>
          <a:bodyPr/>
          <a:lstStyle/>
          <a:p>
            <a:fld id="{5261CD02-E67E-44C3-946B-08DCE2B3B4CC}" type="slidenum">
              <a:rPr lang="en-US" smtClean="0"/>
              <a:pPr/>
              <a:t>36</a:t>
            </a:fld>
            <a:endParaRPr lang="en-US"/>
          </a:p>
        </p:txBody>
      </p:sp>
    </p:spTree>
    <p:extLst>
      <p:ext uri="{BB962C8B-B14F-4D97-AF65-F5344CB8AC3E}">
        <p14:creationId xmlns:p14="http://schemas.microsoft.com/office/powerpoint/2010/main" val="1241596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628650" y="181069"/>
            <a:ext cx="7886700" cy="1131684"/>
          </a:xfrm>
        </p:spPr>
        <p:txBody>
          <a:bodyPr/>
          <a:lstStyle/>
          <a:p>
            <a:r>
              <a:rPr lang="en-US" altLang="en-US" b="1"/>
              <a:t>Board Liaison Role</a:t>
            </a:r>
          </a:p>
        </p:txBody>
      </p:sp>
      <p:sp>
        <p:nvSpPr>
          <p:cNvPr id="161795" name="Rectangle 3"/>
          <p:cNvSpPr>
            <a:spLocks noGrp="1" noChangeArrowheads="1"/>
          </p:cNvSpPr>
          <p:nvPr>
            <p:ph type="body" sz="half" idx="1"/>
          </p:nvPr>
        </p:nvSpPr>
        <p:spPr>
          <a:xfrm>
            <a:off x="457200" y="1143000"/>
            <a:ext cx="4038600" cy="4648200"/>
          </a:xfrm>
        </p:spPr>
        <p:txBody>
          <a:bodyPr>
            <a:normAutofit lnSpcReduction="10000"/>
          </a:bodyPr>
          <a:lstStyle/>
          <a:p>
            <a:pPr marL="0" indent="0">
              <a:lnSpc>
                <a:spcPct val="80000"/>
              </a:lnSpc>
              <a:buNone/>
            </a:pPr>
            <a:r>
              <a:rPr lang="en-US" altLang="en-US" sz="2800" b="1"/>
              <a:t>Do…</a:t>
            </a:r>
          </a:p>
          <a:p>
            <a:pPr>
              <a:lnSpc>
                <a:spcPct val="80000"/>
              </a:lnSpc>
            </a:pPr>
            <a:endParaRPr lang="en-US" altLang="en-US" sz="2800" b="1"/>
          </a:p>
          <a:p>
            <a:pPr>
              <a:lnSpc>
                <a:spcPct val="80000"/>
              </a:lnSpc>
              <a:spcAft>
                <a:spcPts val="1800"/>
              </a:spcAft>
            </a:pPr>
            <a:r>
              <a:rPr lang="en-US" altLang="en-US" sz="2800"/>
              <a:t>Clarify for the committee board charge, expectation.</a:t>
            </a:r>
          </a:p>
          <a:p>
            <a:pPr>
              <a:lnSpc>
                <a:spcPct val="80000"/>
              </a:lnSpc>
              <a:spcAft>
                <a:spcPts val="1800"/>
              </a:spcAft>
            </a:pPr>
            <a:r>
              <a:rPr lang="en-US" altLang="en-US" sz="2800"/>
              <a:t>Serve as a resource.</a:t>
            </a:r>
          </a:p>
          <a:p>
            <a:pPr>
              <a:lnSpc>
                <a:spcPct val="80000"/>
              </a:lnSpc>
              <a:spcAft>
                <a:spcPts val="1800"/>
              </a:spcAft>
            </a:pPr>
            <a:r>
              <a:rPr lang="en-US" altLang="en-US" sz="2800"/>
              <a:t>Encourage progress and leadership.</a:t>
            </a:r>
          </a:p>
          <a:p>
            <a:pPr>
              <a:lnSpc>
                <a:spcPct val="80000"/>
              </a:lnSpc>
              <a:spcAft>
                <a:spcPts val="1800"/>
              </a:spcAft>
            </a:pPr>
            <a:r>
              <a:rPr lang="en-US" altLang="en-US" sz="2800"/>
              <a:t>Be prepared to update and clarify.</a:t>
            </a:r>
          </a:p>
        </p:txBody>
      </p:sp>
      <p:sp>
        <p:nvSpPr>
          <p:cNvPr id="161796" name="Rectangle 4"/>
          <p:cNvSpPr>
            <a:spLocks noGrp="1" noChangeArrowheads="1"/>
          </p:cNvSpPr>
          <p:nvPr>
            <p:ph type="body" sz="half" idx="2"/>
          </p:nvPr>
        </p:nvSpPr>
        <p:spPr>
          <a:xfrm>
            <a:off x="4648200" y="1143000"/>
            <a:ext cx="4038600" cy="4648200"/>
          </a:xfrm>
        </p:spPr>
        <p:txBody>
          <a:bodyPr>
            <a:normAutofit lnSpcReduction="10000"/>
          </a:bodyPr>
          <a:lstStyle/>
          <a:p>
            <a:pPr marL="0" indent="0">
              <a:lnSpc>
                <a:spcPct val="80000"/>
              </a:lnSpc>
              <a:buNone/>
            </a:pPr>
            <a:r>
              <a:rPr lang="en-US" altLang="en-US" sz="2800" b="1"/>
              <a:t>Don’t…</a:t>
            </a:r>
          </a:p>
          <a:p>
            <a:pPr>
              <a:lnSpc>
                <a:spcPct val="80000"/>
              </a:lnSpc>
            </a:pPr>
            <a:endParaRPr lang="en-US" altLang="en-US" sz="2800"/>
          </a:p>
          <a:p>
            <a:pPr>
              <a:lnSpc>
                <a:spcPct val="80000"/>
              </a:lnSpc>
              <a:spcAft>
                <a:spcPts val="1800"/>
              </a:spcAft>
            </a:pPr>
            <a:r>
              <a:rPr lang="en-US" altLang="en-US" sz="2800"/>
              <a:t>Dominate the meeting.</a:t>
            </a:r>
          </a:p>
          <a:p>
            <a:pPr>
              <a:lnSpc>
                <a:spcPct val="80000"/>
              </a:lnSpc>
              <a:spcAft>
                <a:spcPts val="1800"/>
              </a:spcAft>
            </a:pPr>
            <a:r>
              <a:rPr lang="en-US" altLang="en-US" sz="2800"/>
              <a:t>Lead the discussion.</a:t>
            </a:r>
          </a:p>
          <a:p>
            <a:pPr>
              <a:lnSpc>
                <a:spcPct val="80000"/>
              </a:lnSpc>
              <a:spcAft>
                <a:spcPts val="1800"/>
              </a:spcAft>
            </a:pPr>
            <a:r>
              <a:rPr lang="en-US" altLang="en-US" sz="2800"/>
              <a:t>Bring personal agenda.</a:t>
            </a:r>
            <a:endParaRPr lang="en-US" altLang="en-US"/>
          </a:p>
          <a:p>
            <a:pPr>
              <a:lnSpc>
                <a:spcPct val="80000"/>
              </a:lnSpc>
            </a:pPr>
            <a:endParaRPr lang="en-US" altLang="en-US" sz="2800"/>
          </a:p>
          <a:p>
            <a:pPr>
              <a:lnSpc>
                <a:spcPct val="80000"/>
              </a:lnSpc>
            </a:pPr>
            <a:endParaRPr lang="en-US" altLang="en-US" sz="2800"/>
          </a:p>
          <a:p>
            <a:pPr>
              <a:lnSpc>
                <a:spcPct val="80000"/>
              </a:lnSpc>
            </a:pPr>
            <a:endParaRPr lang="en-US" altLang="en-US"/>
          </a:p>
          <a:p>
            <a:pPr algn="r">
              <a:lnSpc>
                <a:spcPct val="80000"/>
              </a:lnSpc>
            </a:pPr>
            <a:r>
              <a:rPr lang="en-US" altLang="en-US" sz="1200"/>
              <a:t>Bob Harris, CAE</a:t>
            </a:r>
          </a:p>
          <a:p>
            <a:pPr>
              <a:lnSpc>
                <a:spcPct val="80000"/>
              </a:lnSpc>
            </a:pPr>
            <a:endParaRPr lang="en-US" altLang="en-US" sz="2800"/>
          </a:p>
        </p:txBody>
      </p:sp>
    </p:spTree>
    <p:extLst>
      <p:ext uri="{BB962C8B-B14F-4D97-AF65-F5344CB8AC3E}">
        <p14:creationId xmlns:p14="http://schemas.microsoft.com/office/powerpoint/2010/main" val="2116320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AB55D-281B-4A6D-8A18-7A462C6B0AC3}"/>
              </a:ext>
            </a:extLst>
          </p:cNvPr>
          <p:cNvSpPr>
            <a:spLocks noGrp="1"/>
          </p:cNvSpPr>
          <p:nvPr>
            <p:ph type="title"/>
          </p:nvPr>
        </p:nvSpPr>
        <p:spPr/>
        <p:txBody>
          <a:bodyPr/>
          <a:lstStyle/>
          <a:p>
            <a:r>
              <a:rPr lang="en-US"/>
              <a:t>Policies &amp; Procedures</a:t>
            </a:r>
          </a:p>
        </p:txBody>
      </p:sp>
      <p:sp>
        <p:nvSpPr>
          <p:cNvPr id="3" name="Content Placeholder 2">
            <a:extLst>
              <a:ext uri="{FF2B5EF4-FFF2-40B4-BE49-F238E27FC236}">
                <a16:creationId xmlns:a16="http://schemas.microsoft.com/office/drawing/2014/main" id="{5CFA9825-BE24-4D9C-A757-138B052B3E80}"/>
              </a:ext>
            </a:extLst>
          </p:cNvPr>
          <p:cNvSpPr>
            <a:spLocks noGrp="1"/>
          </p:cNvSpPr>
          <p:nvPr>
            <p:ph idx="1"/>
          </p:nvPr>
        </p:nvSpPr>
        <p:spPr/>
        <p:txBody>
          <a:bodyPr/>
          <a:lstStyle/>
          <a:p>
            <a:r>
              <a:rPr lang="en-US" sz="3600" b="1">
                <a:solidFill>
                  <a:srgbClr val="E29334"/>
                </a:solidFill>
                <a:hlinkClick r:id="rId2">
                  <a:extLst>
                    <a:ext uri="{A12FA001-AC4F-418D-AE19-62706E023703}">
                      <ahyp:hlinkClr xmlns:ahyp="http://schemas.microsoft.com/office/drawing/2018/hyperlinkcolor" val="tx"/>
                    </a:ext>
                  </a:extLst>
                </a:hlinkClick>
              </a:rPr>
              <a:t>Committee Protocol</a:t>
            </a:r>
            <a:endParaRPr lang="en-US" sz="3600" b="1">
              <a:solidFill>
                <a:srgbClr val="E29334"/>
              </a:solidFill>
            </a:endParaRPr>
          </a:p>
          <a:p>
            <a:r>
              <a:rPr lang="en-US" sz="3600" b="1">
                <a:solidFill>
                  <a:srgbClr val="E29334"/>
                </a:solidFill>
                <a:hlinkClick r:id="rId3">
                  <a:extLst>
                    <a:ext uri="{A12FA001-AC4F-418D-AE19-62706E023703}">
                      <ahyp:hlinkClr xmlns:ahyp="http://schemas.microsoft.com/office/drawing/2018/hyperlinkcolor" val="tx"/>
                    </a:ext>
                  </a:extLst>
                </a:hlinkClick>
              </a:rPr>
              <a:t>Anti-Trust</a:t>
            </a:r>
            <a:endParaRPr lang="en-US" sz="3600" b="1">
              <a:solidFill>
                <a:srgbClr val="E29334"/>
              </a:solidFill>
            </a:endParaRPr>
          </a:p>
          <a:p>
            <a:pPr lvl="1"/>
            <a:r>
              <a:rPr lang="en-US" sz="3200"/>
              <a:t>Anticompetitive business conduct</a:t>
            </a:r>
          </a:p>
          <a:p>
            <a:pPr lvl="1"/>
            <a:r>
              <a:rPr lang="en-US" sz="3200"/>
              <a:t>Meeting, listservs, conference</a:t>
            </a:r>
          </a:p>
          <a:p>
            <a:pPr lvl="1"/>
            <a:r>
              <a:rPr lang="en-US" sz="3200"/>
              <a:t>Penalty = $10 million</a:t>
            </a:r>
          </a:p>
          <a:p>
            <a:endParaRPr lang="en-US"/>
          </a:p>
        </p:txBody>
      </p:sp>
    </p:spTree>
    <p:extLst>
      <p:ext uri="{BB962C8B-B14F-4D97-AF65-F5344CB8AC3E}">
        <p14:creationId xmlns:p14="http://schemas.microsoft.com/office/powerpoint/2010/main" val="3586083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AE428-32CE-41D4-800B-185C993A2406}"/>
              </a:ext>
            </a:extLst>
          </p:cNvPr>
          <p:cNvSpPr>
            <a:spLocks noGrp="1"/>
          </p:cNvSpPr>
          <p:nvPr>
            <p:ph type="title"/>
          </p:nvPr>
        </p:nvSpPr>
        <p:spPr/>
        <p:txBody>
          <a:bodyPr/>
          <a:lstStyle/>
          <a:p>
            <a:r>
              <a:rPr lang="en-US"/>
              <a:t>Member Listservs/Meetups</a:t>
            </a:r>
          </a:p>
        </p:txBody>
      </p:sp>
      <p:sp>
        <p:nvSpPr>
          <p:cNvPr id="3" name="Content Placeholder 2">
            <a:extLst>
              <a:ext uri="{FF2B5EF4-FFF2-40B4-BE49-F238E27FC236}">
                <a16:creationId xmlns:a16="http://schemas.microsoft.com/office/drawing/2014/main" id="{A05810D2-E4A1-4B4D-92E8-B95D31F1DE8E}"/>
              </a:ext>
            </a:extLst>
          </p:cNvPr>
          <p:cNvSpPr>
            <a:spLocks noGrp="1"/>
          </p:cNvSpPr>
          <p:nvPr>
            <p:ph idx="1"/>
          </p:nvPr>
        </p:nvSpPr>
        <p:spPr>
          <a:xfrm>
            <a:off x="628650" y="1690689"/>
            <a:ext cx="7886700" cy="4486274"/>
          </a:xfrm>
        </p:spPr>
        <p:txBody>
          <a:bodyPr>
            <a:normAutofit/>
          </a:bodyPr>
          <a:lstStyle/>
          <a:p>
            <a:r>
              <a:rPr lang="en-US"/>
              <a:t>Member Listservs for sharing ideas:</a:t>
            </a:r>
          </a:p>
          <a:p>
            <a:pPr lvl="1"/>
            <a:r>
              <a:rPr lang="en-US"/>
              <a:t>Billers</a:t>
            </a:r>
          </a:p>
          <a:p>
            <a:pPr lvl="1"/>
            <a:r>
              <a:rPr lang="en-US"/>
              <a:t>Coders </a:t>
            </a:r>
          </a:p>
          <a:p>
            <a:pPr lvl="1"/>
            <a:r>
              <a:rPr lang="en-US"/>
              <a:t>Compliance – Medicare </a:t>
            </a:r>
            <a:endParaRPr lang="en-US" sz="1200"/>
          </a:p>
          <a:p>
            <a:pPr lvl="1"/>
            <a:r>
              <a:rPr lang="en-US"/>
              <a:t>Compliance - Comprehensive </a:t>
            </a:r>
          </a:p>
          <a:p>
            <a:pPr lvl="1"/>
            <a:r>
              <a:rPr lang="en-US"/>
              <a:t>DHS-related </a:t>
            </a:r>
          </a:p>
          <a:p>
            <a:pPr lvl="1"/>
            <a:r>
              <a:rPr lang="en-US"/>
              <a:t>Rehab</a:t>
            </a:r>
          </a:p>
          <a:p>
            <a:r>
              <a:rPr lang="en-US"/>
              <a:t>Member Meetup Groups:</a:t>
            </a:r>
          </a:p>
          <a:p>
            <a:pPr lvl="1"/>
            <a:r>
              <a:rPr lang="en-US"/>
              <a:t>Survey Watch</a:t>
            </a:r>
          </a:p>
          <a:p>
            <a:pPr lvl="1"/>
            <a:r>
              <a:rPr lang="en-US"/>
              <a:t>Rehab</a:t>
            </a:r>
          </a:p>
          <a:p>
            <a:endParaRPr lang="en-US"/>
          </a:p>
        </p:txBody>
      </p:sp>
    </p:spTree>
    <p:extLst>
      <p:ext uri="{BB962C8B-B14F-4D97-AF65-F5344CB8AC3E}">
        <p14:creationId xmlns:p14="http://schemas.microsoft.com/office/powerpoint/2010/main" val="2242755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94CD3-DD3B-4120-A8BC-5EDCD3CB27C6}"/>
              </a:ext>
            </a:extLst>
          </p:cNvPr>
          <p:cNvSpPr>
            <a:spLocks noGrp="1"/>
          </p:cNvSpPr>
          <p:nvPr>
            <p:ph type="title"/>
          </p:nvPr>
        </p:nvSpPr>
        <p:spPr>
          <a:xfrm>
            <a:off x="314036" y="489662"/>
            <a:ext cx="6732517" cy="701731"/>
          </a:xfrm>
        </p:spPr>
        <p:txBody>
          <a:bodyPr/>
          <a:lstStyle/>
          <a:p>
            <a:pPr algn="l"/>
            <a:r>
              <a:rPr lang="en-US">
                <a:solidFill>
                  <a:srgbClr val="005450"/>
                </a:solidFill>
              </a:rPr>
              <a:t>Members-at-a-Glance #2</a:t>
            </a:r>
          </a:p>
        </p:txBody>
      </p:sp>
      <p:graphicFrame>
        <p:nvGraphicFramePr>
          <p:cNvPr id="9" name="Content Placeholder 8">
            <a:extLst>
              <a:ext uri="{FF2B5EF4-FFF2-40B4-BE49-F238E27FC236}">
                <a16:creationId xmlns:a16="http://schemas.microsoft.com/office/drawing/2014/main" id="{9793DEB8-0EF4-44A5-87B5-7ACB8040911B}"/>
              </a:ext>
            </a:extLst>
          </p:cNvPr>
          <p:cNvGraphicFramePr>
            <a:graphicFrameLocks noGrp="1"/>
          </p:cNvGraphicFramePr>
          <p:nvPr>
            <p:ph sz="quarter" idx="4"/>
          </p:nvPr>
        </p:nvGraphicFramePr>
        <p:xfrm>
          <a:off x="243059" y="1295400"/>
          <a:ext cx="8680450" cy="3733800"/>
        </p:xfrm>
        <a:graphic>
          <a:graphicData uri="http://schemas.openxmlformats.org/drawingml/2006/table">
            <a:tbl>
              <a:tblPr firstRow="1" bandRow="1">
                <a:tableStyleId>{9DCAF9ED-07DC-4A11-8D7F-57B35C25682E}</a:tableStyleId>
              </a:tblPr>
              <a:tblGrid>
                <a:gridCol w="4340225">
                  <a:extLst>
                    <a:ext uri="{9D8B030D-6E8A-4147-A177-3AD203B41FA5}">
                      <a16:colId xmlns:a16="http://schemas.microsoft.com/office/drawing/2014/main" val="788835612"/>
                    </a:ext>
                  </a:extLst>
                </a:gridCol>
                <a:gridCol w="4340225">
                  <a:extLst>
                    <a:ext uri="{9D8B030D-6E8A-4147-A177-3AD203B41FA5}">
                      <a16:colId xmlns:a16="http://schemas.microsoft.com/office/drawing/2014/main" val="3468726083"/>
                    </a:ext>
                  </a:extLst>
                </a:gridCol>
              </a:tblGrid>
              <a:tr h="622300">
                <a:tc>
                  <a:txBody>
                    <a:bodyPr/>
                    <a:lstStyle/>
                    <a:p>
                      <a:pPr algn="l"/>
                      <a:r>
                        <a:rPr lang="en-US" sz="2800"/>
                        <a:t>Agency Description</a:t>
                      </a:r>
                    </a:p>
                  </a:txBody>
                  <a:tcPr anchor="ctr">
                    <a:solidFill>
                      <a:srgbClr val="005450"/>
                    </a:solidFill>
                  </a:tcPr>
                </a:tc>
                <a:tc>
                  <a:txBody>
                    <a:bodyPr/>
                    <a:lstStyle/>
                    <a:p>
                      <a:pPr algn="ctr"/>
                      <a:r>
                        <a:rPr lang="en-US" sz="2800"/>
                        <a:t>Number of Members</a:t>
                      </a:r>
                    </a:p>
                  </a:txBody>
                  <a:tcPr anchor="ctr">
                    <a:solidFill>
                      <a:srgbClr val="005450"/>
                    </a:solidFill>
                  </a:tcPr>
                </a:tc>
                <a:extLst>
                  <a:ext uri="{0D108BD9-81ED-4DB2-BD59-A6C34878D82A}">
                    <a16:rowId xmlns:a16="http://schemas.microsoft.com/office/drawing/2014/main" val="561376987"/>
                  </a:ext>
                </a:extLst>
              </a:tr>
              <a:tr h="622300">
                <a:tc>
                  <a:txBody>
                    <a:bodyPr/>
                    <a:lstStyle/>
                    <a:p>
                      <a:pPr algn="l"/>
                      <a:r>
                        <a:rPr lang="en-US" sz="2400" kern="1200">
                          <a:effectLst/>
                        </a:rPr>
                        <a:t>Hospital Affiliated </a:t>
                      </a:r>
                      <a:endParaRPr lang="en-US" sz="2400"/>
                    </a:p>
                  </a:txBody>
                  <a:tcPr anchor="ctr">
                    <a:solidFill>
                      <a:srgbClr val="6FF1EE"/>
                    </a:solidFill>
                  </a:tcPr>
                </a:tc>
                <a:tc>
                  <a:txBody>
                    <a:bodyPr/>
                    <a:lstStyle/>
                    <a:p>
                      <a:pPr algn="ctr"/>
                      <a:r>
                        <a:rPr lang="en-US" sz="2400"/>
                        <a:t>26</a:t>
                      </a:r>
                    </a:p>
                  </a:txBody>
                  <a:tcPr anchor="ctr">
                    <a:solidFill>
                      <a:srgbClr val="6FF1EE"/>
                    </a:solidFill>
                  </a:tcPr>
                </a:tc>
                <a:extLst>
                  <a:ext uri="{0D108BD9-81ED-4DB2-BD59-A6C34878D82A}">
                    <a16:rowId xmlns:a16="http://schemas.microsoft.com/office/drawing/2014/main" val="2742977254"/>
                  </a:ext>
                </a:extLst>
              </a:tr>
              <a:tr h="622300">
                <a:tc>
                  <a:txBody>
                    <a:bodyPr/>
                    <a:lstStyle/>
                    <a:p>
                      <a:pPr algn="l"/>
                      <a:r>
                        <a:rPr lang="en-US" sz="2400" kern="1200">
                          <a:effectLst/>
                        </a:rPr>
                        <a:t>Nursing Home Based </a:t>
                      </a:r>
                      <a:endParaRPr lang="en-US" sz="2400"/>
                    </a:p>
                  </a:txBody>
                  <a:tcPr anchor="ctr"/>
                </a:tc>
                <a:tc>
                  <a:txBody>
                    <a:bodyPr/>
                    <a:lstStyle/>
                    <a:p>
                      <a:pPr algn="ctr"/>
                      <a:r>
                        <a:rPr lang="en-US" sz="2400"/>
                        <a:t>7</a:t>
                      </a:r>
                    </a:p>
                  </a:txBody>
                  <a:tcPr anchor="ctr"/>
                </a:tc>
                <a:extLst>
                  <a:ext uri="{0D108BD9-81ED-4DB2-BD59-A6C34878D82A}">
                    <a16:rowId xmlns:a16="http://schemas.microsoft.com/office/drawing/2014/main" val="4006610426"/>
                  </a:ext>
                </a:extLst>
              </a:tr>
              <a:tr h="622300">
                <a:tc>
                  <a:txBody>
                    <a:bodyPr/>
                    <a:lstStyle/>
                    <a:p>
                      <a:pPr algn="l"/>
                      <a:r>
                        <a:rPr lang="en-US" sz="2400" kern="1200">
                          <a:effectLst/>
                        </a:rPr>
                        <a:t>For-Profit </a:t>
                      </a:r>
                      <a:endParaRPr lang="en-US" sz="2400"/>
                    </a:p>
                  </a:txBody>
                  <a:tcPr anchor="ctr">
                    <a:solidFill>
                      <a:srgbClr val="6FF1EE"/>
                    </a:solidFill>
                  </a:tcPr>
                </a:tc>
                <a:tc>
                  <a:txBody>
                    <a:bodyPr/>
                    <a:lstStyle/>
                    <a:p>
                      <a:pPr algn="ctr"/>
                      <a:r>
                        <a:rPr lang="en-US" sz="2400"/>
                        <a:t>42</a:t>
                      </a:r>
                    </a:p>
                  </a:txBody>
                  <a:tcPr anchor="ctr">
                    <a:solidFill>
                      <a:srgbClr val="6FF1EE"/>
                    </a:solidFill>
                  </a:tcPr>
                </a:tc>
                <a:extLst>
                  <a:ext uri="{0D108BD9-81ED-4DB2-BD59-A6C34878D82A}">
                    <a16:rowId xmlns:a16="http://schemas.microsoft.com/office/drawing/2014/main" val="369661988"/>
                  </a:ext>
                </a:extLst>
              </a:tr>
              <a:tr h="622300">
                <a:tc>
                  <a:txBody>
                    <a:bodyPr/>
                    <a:lstStyle/>
                    <a:p>
                      <a:pPr algn="l"/>
                      <a:r>
                        <a:rPr lang="en-US" sz="2400" kern="1200">
                          <a:effectLst/>
                        </a:rPr>
                        <a:t>Non-Profit </a:t>
                      </a:r>
                      <a:endParaRPr lang="en-US" sz="2400"/>
                    </a:p>
                  </a:txBody>
                  <a:tcPr anchor="ctr"/>
                </a:tc>
                <a:tc>
                  <a:txBody>
                    <a:bodyPr/>
                    <a:lstStyle/>
                    <a:p>
                      <a:pPr algn="ctr"/>
                      <a:r>
                        <a:rPr lang="en-US" sz="2400"/>
                        <a:t>24</a:t>
                      </a:r>
                    </a:p>
                  </a:txBody>
                  <a:tcPr anchor="ctr"/>
                </a:tc>
                <a:extLst>
                  <a:ext uri="{0D108BD9-81ED-4DB2-BD59-A6C34878D82A}">
                    <a16:rowId xmlns:a16="http://schemas.microsoft.com/office/drawing/2014/main" val="346502361"/>
                  </a:ext>
                </a:extLst>
              </a:tr>
              <a:tr h="622300">
                <a:tc>
                  <a:txBody>
                    <a:bodyPr/>
                    <a:lstStyle/>
                    <a:p>
                      <a:pPr algn="l"/>
                      <a:r>
                        <a:rPr lang="en-US" sz="2400" kern="1200">
                          <a:effectLst/>
                        </a:rPr>
                        <a:t>Government/County </a:t>
                      </a:r>
                      <a:endParaRPr lang="en-US" sz="2400"/>
                    </a:p>
                  </a:txBody>
                  <a:tcPr anchor="ctr">
                    <a:solidFill>
                      <a:srgbClr val="6FF1EE"/>
                    </a:solidFill>
                  </a:tcPr>
                </a:tc>
                <a:tc>
                  <a:txBody>
                    <a:bodyPr/>
                    <a:lstStyle/>
                    <a:p>
                      <a:pPr algn="ctr"/>
                      <a:r>
                        <a:rPr lang="en-US" sz="2400"/>
                        <a:t>7</a:t>
                      </a:r>
                    </a:p>
                  </a:txBody>
                  <a:tcPr anchor="ctr">
                    <a:solidFill>
                      <a:srgbClr val="6FF1EE"/>
                    </a:solidFill>
                  </a:tcPr>
                </a:tc>
                <a:extLst>
                  <a:ext uri="{0D108BD9-81ED-4DB2-BD59-A6C34878D82A}">
                    <a16:rowId xmlns:a16="http://schemas.microsoft.com/office/drawing/2014/main" val="3007501433"/>
                  </a:ext>
                </a:extLst>
              </a:tr>
            </a:tbl>
          </a:graphicData>
        </a:graphic>
      </p:graphicFrame>
    </p:spTree>
    <p:extLst>
      <p:ext uri="{BB962C8B-B14F-4D97-AF65-F5344CB8AC3E}">
        <p14:creationId xmlns:p14="http://schemas.microsoft.com/office/powerpoint/2010/main" val="6443169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Professional Services/Contracts</a:t>
            </a:r>
          </a:p>
        </p:txBody>
      </p:sp>
      <p:sp>
        <p:nvSpPr>
          <p:cNvPr id="3" name="Content Placeholder 2"/>
          <p:cNvSpPr>
            <a:spLocks noGrp="1"/>
          </p:cNvSpPr>
          <p:nvPr>
            <p:ph idx="1"/>
          </p:nvPr>
        </p:nvSpPr>
        <p:spPr/>
        <p:txBody>
          <a:bodyPr>
            <a:normAutofit/>
          </a:bodyPr>
          <a:lstStyle/>
          <a:p>
            <a:pPr marL="571500" indent="-571500">
              <a:buFont typeface="Arial" panose="020B0604020202020204" pitchFamily="34" charset="0"/>
              <a:buChar char="•"/>
            </a:pPr>
            <a:r>
              <a:rPr lang="en-US" b="1"/>
              <a:t>Accountant/Taxes: </a:t>
            </a:r>
            <a:r>
              <a:rPr lang="en-US"/>
              <a:t>Serakos, Ltd</a:t>
            </a:r>
          </a:p>
          <a:p>
            <a:pPr marL="571500" indent="-571500">
              <a:buFont typeface="Arial" panose="020B0604020202020204" pitchFamily="34" charset="0"/>
              <a:buChar char="•"/>
            </a:pPr>
            <a:r>
              <a:rPr lang="en-US" b="1"/>
              <a:t>Accounting Services: </a:t>
            </a:r>
            <a:r>
              <a:rPr lang="en-US"/>
              <a:t>All in One Accounting</a:t>
            </a:r>
          </a:p>
          <a:p>
            <a:pPr marL="571500" indent="-571500">
              <a:buFont typeface="Arial" panose="020B0604020202020204" pitchFamily="34" charset="0"/>
              <a:buChar char="•"/>
            </a:pPr>
            <a:r>
              <a:rPr lang="en-US" b="1"/>
              <a:t>Legal/Lobbying: </a:t>
            </a:r>
            <a:r>
              <a:rPr lang="en-US" err="1"/>
              <a:t>Fredrikson</a:t>
            </a:r>
            <a:r>
              <a:rPr lang="en-US"/>
              <a:t> &amp; Byron</a:t>
            </a:r>
          </a:p>
          <a:p>
            <a:pPr marL="571500" indent="-571500">
              <a:buFont typeface="Arial" panose="020B0604020202020204" pitchFamily="34" charset="0"/>
              <a:buChar char="•"/>
            </a:pPr>
            <a:r>
              <a:rPr lang="en-US" b="1"/>
              <a:t>Regulatory Consultants:</a:t>
            </a:r>
            <a:r>
              <a:rPr lang="en-US"/>
              <a:t> Connie Dreyer</a:t>
            </a:r>
          </a:p>
          <a:p>
            <a:pPr marL="571500" indent="-571500">
              <a:buFont typeface="Arial" panose="020B0604020202020204" pitchFamily="34" charset="0"/>
              <a:buChar char="•"/>
            </a:pPr>
            <a:r>
              <a:rPr lang="en-US" b="1"/>
              <a:t>Online Education Member Benefit: </a:t>
            </a:r>
            <a:r>
              <a:rPr lang="en-US"/>
              <a:t>RCTC</a:t>
            </a:r>
          </a:p>
        </p:txBody>
      </p:sp>
      <p:sp>
        <p:nvSpPr>
          <p:cNvPr id="5" name="Footer Placeholder 4"/>
          <p:cNvSpPr>
            <a:spLocks noGrp="1"/>
          </p:cNvSpPr>
          <p:nvPr>
            <p:ph type="ftr" sz="quarter" idx="11"/>
          </p:nvPr>
        </p:nvSpPr>
        <p:spPr/>
        <p:txBody>
          <a:bodyPr/>
          <a:lstStyle/>
          <a:p>
            <a:r>
              <a:rPr lang="en-US"/>
              <a:t>MHCA Board Orientation</a:t>
            </a:r>
          </a:p>
        </p:txBody>
      </p:sp>
      <p:sp>
        <p:nvSpPr>
          <p:cNvPr id="6" name="Slide Number Placeholder 5"/>
          <p:cNvSpPr>
            <a:spLocks noGrp="1"/>
          </p:cNvSpPr>
          <p:nvPr>
            <p:ph type="sldNum" sz="quarter" idx="12"/>
          </p:nvPr>
        </p:nvSpPr>
        <p:spPr/>
        <p:txBody>
          <a:bodyPr/>
          <a:lstStyle/>
          <a:p>
            <a:fld id="{5261CD02-E67E-44C3-946B-08DCE2B3B4CC}" type="slidenum">
              <a:rPr lang="en-US" smtClean="0"/>
              <a:pPr/>
              <a:t>40</a:t>
            </a:fld>
            <a:endParaRPr lang="en-US"/>
          </a:p>
        </p:txBody>
      </p:sp>
    </p:spTree>
    <p:extLst>
      <p:ext uri="{BB962C8B-B14F-4D97-AF65-F5344CB8AC3E}">
        <p14:creationId xmlns:p14="http://schemas.microsoft.com/office/powerpoint/2010/main" val="32184416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BABE-0AB6-4AC4-AC86-FE70C8CBFA29}"/>
              </a:ext>
            </a:extLst>
          </p:cNvPr>
          <p:cNvSpPr>
            <a:spLocks noGrp="1"/>
          </p:cNvSpPr>
          <p:nvPr>
            <p:ph type="title"/>
          </p:nvPr>
        </p:nvSpPr>
        <p:spPr>
          <a:xfrm>
            <a:off x="1185333" y="2766218"/>
            <a:ext cx="6987823" cy="1325563"/>
          </a:xfrm>
        </p:spPr>
        <p:txBody>
          <a:bodyPr>
            <a:noAutofit/>
          </a:bodyPr>
          <a:lstStyle/>
          <a:p>
            <a:r>
              <a:rPr lang="en-US" sz="5200" b="1"/>
              <a:t>Questions/Discussion?</a:t>
            </a:r>
            <a:endParaRPr lang="en-US" sz="5200"/>
          </a:p>
        </p:txBody>
      </p:sp>
    </p:spTree>
    <p:extLst>
      <p:ext uri="{BB962C8B-B14F-4D97-AF65-F5344CB8AC3E}">
        <p14:creationId xmlns:p14="http://schemas.microsoft.com/office/powerpoint/2010/main" val="1018916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A2C4-D297-456C-836B-A98F040C4B54}"/>
              </a:ext>
            </a:extLst>
          </p:cNvPr>
          <p:cNvSpPr>
            <a:spLocks noGrp="1"/>
          </p:cNvSpPr>
          <p:nvPr>
            <p:ph type="title"/>
          </p:nvPr>
        </p:nvSpPr>
        <p:spPr>
          <a:xfrm>
            <a:off x="1081453" y="2766218"/>
            <a:ext cx="6981093" cy="1325563"/>
          </a:xfrm>
        </p:spPr>
        <p:txBody>
          <a:bodyPr>
            <a:normAutofit/>
          </a:bodyPr>
          <a:lstStyle/>
          <a:p>
            <a:pPr algn="ctr"/>
            <a:r>
              <a:rPr lang="en-US" sz="5400" b="1"/>
              <a:t>MHCA Thanks You!</a:t>
            </a:r>
            <a:endParaRPr lang="en-US" sz="5400"/>
          </a:p>
        </p:txBody>
      </p:sp>
    </p:spTree>
    <p:extLst>
      <p:ext uri="{BB962C8B-B14F-4D97-AF65-F5344CB8AC3E}">
        <p14:creationId xmlns:p14="http://schemas.microsoft.com/office/powerpoint/2010/main" val="314388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B5E58-407C-4843-8D45-CE17B277F429}"/>
              </a:ext>
            </a:extLst>
          </p:cNvPr>
          <p:cNvSpPr>
            <a:spLocks noGrp="1"/>
          </p:cNvSpPr>
          <p:nvPr>
            <p:ph type="title"/>
          </p:nvPr>
        </p:nvSpPr>
        <p:spPr/>
        <p:txBody>
          <a:bodyPr/>
          <a:lstStyle/>
          <a:p>
            <a:r>
              <a:rPr lang="en-US">
                <a:solidFill>
                  <a:srgbClr val="005450"/>
                </a:solidFill>
              </a:rPr>
              <a:t>Purpose of MHCA</a:t>
            </a:r>
          </a:p>
        </p:txBody>
      </p:sp>
      <p:sp>
        <p:nvSpPr>
          <p:cNvPr id="5" name="Text Placeholder 4">
            <a:extLst>
              <a:ext uri="{FF2B5EF4-FFF2-40B4-BE49-F238E27FC236}">
                <a16:creationId xmlns:a16="http://schemas.microsoft.com/office/drawing/2014/main" id="{175BEE86-C06E-4D01-A0AE-7F00E4FF1AA6}"/>
              </a:ext>
            </a:extLst>
          </p:cNvPr>
          <p:cNvSpPr>
            <a:spLocks noGrp="1"/>
          </p:cNvSpPr>
          <p:nvPr>
            <p:ph type="body" idx="1"/>
          </p:nvPr>
        </p:nvSpPr>
        <p:spPr/>
        <p:txBody>
          <a:bodyPr/>
          <a:lstStyle/>
          <a:p>
            <a:r>
              <a:rPr lang="en-US"/>
              <a:t>MISSION</a:t>
            </a:r>
          </a:p>
        </p:txBody>
      </p:sp>
      <p:sp>
        <p:nvSpPr>
          <p:cNvPr id="6" name="Content Placeholder 5">
            <a:extLst>
              <a:ext uri="{FF2B5EF4-FFF2-40B4-BE49-F238E27FC236}">
                <a16:creationId xmlns:a16="http://schemas.microsoft.com/office/drawing/2014/main" id="{3F75E586-8068-4ACE-BA59-AA8B1D03ACBE}"/>
              </a:ext>
            </a:extLst>
          </p:cNvPr>
          <p:cNvSpPr>
            <a:spLocks noGrp="1"/>
          </p:cNvSpPr>
          <p:nvPr>
            <p:ph sz="half" idx="2"/>
          </p:nvPr>
        </p:nvSpPr>
        <p:spPr/>
        <p:txBody>
          <a:bodyPr/>
          <a:lstStyle/>
          <a:p>
            <a:r>
              <a:rPr lang="en-US"/>
              <a:t>MHCA serves home care providers through advocacy, education, resources, and collaborations. </a:t>
            </a:r>
          </a:p>
          <a:p>
            <a:endParaRPr lang="en-US"/>
          </a:p>
        </p:txBody>
      </p:sp>
      <p:sp>
        <p:nvSpPr>
          <p:cNvPr id="7" name="Text Placeholder 6">
            <a:extLst>
              <a:ext uri="{FF2B5EF4-FFF2-40B4-BE49-F238E27FC236}">
                <a16:creationId xmlns:a16="http://schemas.microsoft.com/office/drawing/2014/main" id="{13964565-0676-4A7A-8545-777149467688}"/>
              </a:ext>
            </a:extLst>
          </p:cNvPr>
          <p:cNvSpPr>
            <a:spLocks noGrp="1"/>
          </p:cNvSpPr>
          <p:nvPr>
            <p:ph type="body" sz="quarter" idx="3"/>
          </p:nvPr>
        </p:nvSpPr>
        <p:spPr/>
        <p:txBody>
          <a:bodyPr/>
          <a:lstStyle/>
          <a:p>
            <a:r>
              <a:rPr lang="en-US"/>
              <a:t>VISION</a:t>
            </a:r>
          </a:p>
        </p:txBody>
      </p:sp>
      <p:sp>
        <p:nvSpPr>
          <p:cNvPr id="8" name="Content Placeholder 7">
            <a:extLst>
              <a:ext uri="{FF2B5EF4-FFF2-40B4-BE49-F238E27FC236}">
                <a16:creationId xmlns:a16="http://schemas.microsoft.com/office/drawing/2014/main" id="{9612AD50-738C-4034-83F9-772DA5D4D36D}"/>
              </a:ext>
            </a:extLst>
          </p:cNvPr>
          <p:cNvSpPr>
            <a:spLocks noGrp="1"/>
          </p:cNvSpPr>
          <p:nvPr>
            <p:ph sz="quarter" idx="4"/>
          </p:nvPr>
        </p:nvSpPr>
        <p:spPr/>
        <p:txBody>
          <a:bodyPr vert="horz" lIns="91440" tIns="45720" rIns="91440" bIns="45720" rtlCol="0" anchor="t">
            <a:normAutofit/>
          </a:bodyPr>
          <a:lstStyle/>
          <a:p>
            <a:r>
              <a:rPr lang="en-US"/>
              <a:t>Home care services across Minnesota will be high-quality and sustainable. </a:t>
            </a:r>
          </a:p>
          <a:p>
            <a:endParaRPr lang="en-US"/>
          </a:p>
        </p:txBody>
      </p:sp>
    </p:spTree>
    <p:extLst>
      <p:ext uri="{BB962C8B-B14F-4D97-AF65-F5344CB8AC3E}">
        <p14:creationId xmlns:p14="http://schemas.microsoft.com/office/powerpoint/2010/main" val="2157865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76F3-E4DC-40AB-90FC-6D6CBA0569A1}"/>
              </a:ext>
            </a:extLst>
          </p:cNvPr>
          <p:cNvSpPr>
            <a:spLocks noGrp="1"/>
          </p:cNvSpPr>
          <p:nvPr>
            <p:ph type="title"/>
          </p:nvPr>
        </p:nvSpPr>
        <p:spPr/>
        <p:txBody>
          <a:bodyPr/>
          <a:lstStyle/>
          <a:p>
            <a:r>
              <a:rPr lang="en-US"/>
              <a:t>MHCA Values</a:t>
            </a:r>
          </a:p>
        </p:txBody>
      </p:sp>
      <p:sp>
        <p:nvSpPr>
          <p:cNvPr id="7" name="Content Placeholder 6">
            <a:extLst>
              <a:ext uri="{FF2B5EF4-FFF2-40B4-BE49-F238E27FC236}">
                <a16:creationId xmlns:a16="http://schemas.microsoft.com/office/drawing/2014/main" id="{0787A611-D061-4335-BCF5-18478175CAB1}"/>
              </a:ext>
            </a:extLst>
          </p:cNvPr>
          <p:cNvSpPr>
            <a:spLocks noGrp="1"/>
          </p:cNvSpPr>
          <p:nvPr>
            <p:ph idx="1"/>
          </p:nvPr>
        </p:nvSpPr>
        <p:spPr/>
        <p:txBody>
          <a:bodyPr/>
          <a:lstStyle/>
          <a:p>
            <a:r>
              <a:rPr lang="en-US"/>
              <a:t>High Quality</a:t>
            </a:r>
          </a:p>
          <a:p>
            <a:r>
              <a:rPr lang="en-US"/>
              <a:t>Adaptability</a:t>
            </a:r>
          </a:p>
          <a:p>
            <a:r>
              <a:rPr lang="en-US"/>
              <a:t>Integrity</a:t>
            </a:r>
          </a:p>
          <a:p>
            <a:r>
              <a:rPr lang="en-US"/>
              <a:t>Equity</a:t>
            </a:r>
          </a:p>
          <a:p>
            <a:endParaRPr lang="en-US"/>
          </a:p>
          <a:p>
            <a:pPr marL="0" indent="0" algn="ctr">
              <a:buNone/>
            </a:pPr>
            <a:r>
              <a:rPr lang="en-US">
                <a:solidFill>
                  <a:srgbClr val="E29334"/>
                </a:solidFill>
                <a:hlinkClick r:id="rId2">
                  <a:extLst>
                    <a:ext uri="{A12FA001-AC4F-418D-AE19-62706E023703}">
                      <ahyp:hlinkClr xmlns:ahyp="http://schemas.microsoft.com/office/drawing/2018/hyperlinkcolor" val="tx"/>
                    </a:ext>
                  </a:extLst>
                </a:hlinkClick>
              </a:rPr>
              <a:t>View Details</a:t>
            </a:r>
            <a:endParaRPr lang="en-US">
              <a:solidFill>
                <a:srgbClr val="E29334"/>
              </a:solidFill>
            </a:endParaRPr>
          </a:p>
          <a:p>
            <a:endParaRPr lang="en-US"/>
          </a:p>
        </p:txBody>
      </p:sp>
    </p:spTree>
    <p:extLst>
      <p:ext uri="{BB962C8B-B14F-4D97-AF65-F5344CB8AC3E}">
        <p14:creationId xmlns:p14="http://schemas.microsoft.com/office/powerpoint/2010/main" val="2141234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31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90616-93B1-492D-A83B-EDF72AA2F4EA}"/>
              </a:ext>
            </a:extLst>
          </p:cNvPr>
          <p:cNvSpPr>
            <a:spLocks noGrp="1"/>
          </p:cNvSpPr>
          <p:nvPr>
            <p:ph type="title"/>
          </p:nvPr>
        </p:nvSpPr>
        <p:spPr>
          <a:xfrm>
            <a:off x="470659" y="365126"/>
            <a:ext cx="8044691" cy="1014861"/>
          </a:xfrm>
        </p:spPr>
        <p:txBody>
          <a:bodyPr/>
          <a:lstStyle/>
          <a:p>
            <a:r>
              <a:rPr lang="en-US">
                <a:solidFill>
                  <a:srgbClr val="005450"/>
                </a:solidFill>
                <a:latin typeface="Source Sans Pro"/>
                <a:ea typeface="Source Sans Pro"/>
              </a:rPr>
              <a:t>2025 Executive Committee</a:t>
            </a:r>
            <a:endParaRPr lang="en-US">
              <a:solidFill>
                <a:srgbClr val="005450"/>
              </a:solidFill>
            </a:endParaRPr>
          </a:p>
        </p:txBody>
      </p:sp>
      <p:sp>
        <p:nvSpPr>
          <p:cNvPr id="6" name="TextBox 5">
            <a:extLst>
              <a:ext uri="{FF2B5EF4-FFF2-40B4-BE49-F238E27FC236}">
                <a16:creationId xmlns:a16="http://schemas.microsoft.com/office/drawing/2014/main" id="{D9CB5EB7-D2F9-4AB1-B4B0-80082C98E888}"/>
              </a:ext>
            </a:extLst>
          </p:cNvPr>
          <p:cNvSpPr txBox="1"/>
          <p:nvPr/>
        </p:nvSpPr>
        <p:spPr>
          <a:xfrm>
            <a:off x="2135819" y="3572233"/>
            <a:ext cx="2354787" cy="1477328"/>
          </a:xfrm>
          <a:prstGeom prst="rect">
            <a:avLst/>
          </a:prstGeom>
          <a:noFill/>
        </p:spPr>
        <p:txBody>
          <a:bodyPr wrap="square" rtlCol="0">
            <a:spAutoFit/>
          </a:bodyPr>
          <a:lstStyle/>
          <a:p>
            <a:endParaRPr lang="en-US" b="1"/>
          </a:p>
          <a:p>
            <a:endParaRPr lang="en-US" b="1"/>
          </a:p>
          <a:p>
            <a:r>
              <a:rPr lang="en-US" b="1"/>
              <a:t>Jaime Kummer</a:t>
            </a:r>
          </a:p>
          <a:p>
            <a:r>
              <a:rPr lang="en-US" i="1"/>
              <a:t>Secretary/Treasurer</a:t>
            </a:r>
          </a:p>
          <a:p>
            <a:r>
              <a:rPr lang="en-US"/>
              <a:t>River Valley Home Care</a:t>
            </a:r>
          </a:p>
        </p:txBody>
      </p:sp>
      <p:pic>
        <p:nvPicPr>
          <p:cNvPr id="22" name="Picture 21" descr="A picture containing person&#10;&#10;Description automatically generated">
            <a:extLst>
              <a:ext uri="{FF2B5EF4-FFF2-40B4-BE49-F238E27FC236}">
                <a16:creationId xmlns:a16="http://schemas.microsoft.com/office/drawing/2014/main" id="{B143E0F8-BBF7-40F5-8003-35A7D4C3B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915" y="1491781"/>
            <a:ext cx="1659727" cy="2072461"/>
          </a:xfrm>
          <a:prstGeom prst="rect">
            <a:avLst/>
          </a:prstGeom>
        </p:spPr>
      </p:pic>
      <p:sp>
        <p:nvSpPr>
          <p:cNvPr id="4" name="TextBox 3">
            <a:extLst>
              <a:ext uri="{FF2B5EF4-FFF2-40B4-BE49-F238E27FC236}">
                <a16:creationId xmlns:a16="http://schemas.microsoft.com/office/drawing/2014/main" id="{57E5C731-0538-9119-F810-C4583F9777FB}"/>
              </a:ext>
            </a:extLst>
          </p:cNvPr>
          <p:cNvSpPr txBox="1"/>
          <p:nvPr/>
        </p:nvSpPr>
        <p:spPr>
          <a:xfrm>
            <a:off x="2275368" y="1616150"/>
            <a:ext cx="2126512" cy="1477328"/>
          </a:xfrm>
          <a:prstGeom prst="rect">
            <a:avLst/>
          </a:prstGeom>
          <a:noFill/>
        </p:spPr>
        <p:txBody>
          <a:bodyPr wrap="square" rtlCol="0">
            <a:spAutoFit/>
          </a:bodyPr>
          <a:lstStyle/>
          <a:p>
            <a:r>
              <a:rPr lang="en-US" b="1"/>
              <a:t>Kristy Husen</a:t>
            </a:r>
          </a:p>
          <a:p>
            <a:r>
              <a:rPr lang="en-US" i="1"/>
              <a:t>Chair</a:t>
            </a:r>
          </a:p>
          <a:p>
            <a:r>
              <a:rPr lang="en-US"/>
              <a:t>CentraCare Home Health &amp; Hospice</a:t>
            </a:r>
          </a:p>
          <a:p>
            <a:endParaRPr lang="en-US"/>
          </a:p>
        </p:txBody>
      </p:sp>
      <p:pic>
        <p:nvPicPr>
          <p:cNvPr id="3" name="Picture 2" descr="A person smiling for the camera&#10;&#10;Description automatically generated">
            <a:extLst>
              <a:ext uri="{FF2B5EF4-FFF2-40B4-BE49-F238E27FC236}">
                <a16:creationId xmlns:a16="http://schemas.microsoft.com/office/drawing/2014/main" id="{3711400D-087E-D515-82D0-85AF54827D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4490606" y="1491781"/>
            <a:ext cx="1667134" cy="2072462"/>
          </a:xfrm>
          <a:prstGeom prst="rect">
            <a:avLst/>
          </a:prstGeom>
        </p:spPr>
      </p:pic>
      <p:sp>
        <p:nvSpPr>
          <p:cNvPr id="7" name="TextBox 6">
            <a:extLst>
              <a:ext uri="{FF2B5EF4-FFF2-40B4-BE49-F238E27FC236}">
                <a16:creationId xmlns:a16="http://schemas.microsoft.com/office/drawing/2014/main" id="{A48AD961-9A67-8A88-97F6-C4248C2612DB}"/>
              </a:ext>
            </a:extLst>
          </p:cNvPr>
          <p:cNvSpPr txBox="1"/>
          <p:nvPr/>
        </p:nvSpPr>
        <p:spPr>
          <a:xfrm>
            <a:off x="6246466" y="1616150"/>
            <a:ext cx="1667134" cy="1477328"/>
          </a:xfrm>
          <a:prstGeom prst="rect">
            <a:avLst/>
          </a:prstGeom>
          <a:noFill/>
        </p:spPr>
        <p:txBody>
          <a:bodyPr wrap="square" rtlCol="0">
            <a:spAutoFit/>
          </a:bodyPr>
          <a:lstStyle/>
          <a:p>
            <a:r>
              <a:rPr lang="en-US" b="1"/>
              <a:t>Toni </a:t>
            </a:r>
            <a:r>
              <a:rPr lang="en-US" b="1" err="1"/>
              <a:t>Diede</a:t>
            </a:r>
            <a:endParaRPr lang="en-US" b="1"/>
          </a:p>
          <a:p>
            <a:r>
              <a:rPr lang="en-US" i="1"/>
              <a:t>Vice Chair</a:t>
            </a:r>
            <a:br>
              <a:rPr lang="en-US"/>
            </a:br>
            <a:r>
              <a:rPr lang="en-US" err="1"/>
              <a:t>NextStep</a:t>
            </a:r>
            <a:r>
              <a:rPr lang="en-US"/>
              <a:t> Home Care, Inc.</a:t>
            </a:r>
          </a:p>
          <a:p>
            <a:endParaRPr lang="en-US"/>
          </a:p>
        </p:txBody>
      </p:sp>
      <p:pic>
        <p:nvPicPr>
          <p:cNvPr id="5" name="Picture 4" descr="Medium shot of a person smiling&#10;&#10;Description automatically generated">
            <a:extLst>
              <a:ext uri="{FF2B5EF4-FFF2-40B4-BE49-F238E27FC236}">
                <a16:creationId xmlns:a16="http://schemas.microsoft.com/office/drawing/2014/main" id="{BB3AF1D8-4467-FA78-B9B1-7C992CF943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660" y="3631032"/>
            <a:ext cx="1664752" cy="2151065"/>
          </a:xfrm>
          <a:prstGeom prst="rect">
            <a:avLst/>
          </a:prstGeom>
        </p:spPr>
      </p:pic>
    </p:spTree>
    <p:extLst>
      <p:ext uri="{BB962C8B-B14F-4D97-AF65-F5344CB8AC3E}">
        <p14:creationId xmlns:p14="http://schemas.microsoft.com/office/powerpoint/2010/main" val="2395195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90616-93B1-492D-A83B-EDF72AA2F4EA}"/>
              </a:ext>
            </a:extLst>
          </p:cNvPr>
          <p:cNvSpPr>
            <a:spLocks noGrp="1"/>
          </p:cNvSpPr>
          <p:nvPr>
            <p:ph type="title"/>
          </p:nvPr>
        </p:nvSpPr>
        <p:spPr>
          <a:xfrm>
            <a:off x="98764" y="365126"/>
            <a:ext cx="8416586" cy="1056975"/>
          </a:xfrm>
        </p:spPr>
        <p:txBody>
          <a:bodyPr/>
          <a:lstStyle/>
          <a:p>
            <a:r>
              <a:rPr lang="en-US">
                <a:solidFill>
                  <a:srgbClr val="005450"/>
                </a:solidFill>
                <a:latin typeface="Source Sans Pro"/>
                <a:ea typeface="Source Sans Pro"/>
              </a:rPr>
              <a:t>2025 Directors</a:t>
            </a:r>
            <a:endParaRPr lang="en-US">
              <a:solidFill>
                <a:srgbClr val="005450"/>
              </a:solidFill>
            </a:endParaRPr>
          </a:p>
        </p:txBody>
      </p:sp>
      <p:sp>
        <p:nvSpPr>
          <p:cNvPr id="10" name="TextBox 9">
            <a:extLst>
              <a:ext uri="{FF2B5EF4-FFF2-40B4-BE49-F238E27FC236}">
                <a16:creationId xmlns:a16="http://schemas.microsoft.com/office/drawing/2014/main" id="{1CC72F92-0C2F-4DFF-8604-E44081ABBC81}"/>
              </a:ext>
            </a:extLst>
          </p:cNvPr>
          <p:cNvSpPr txBox="1"/>
          <p:nvPr/>
        </p:nvSpPr>
        <p:spPr>
          <a:xfrm>
            <a:off x="4431993" y="2932620"/>
            <a:ext cx="1758883" cy="1477328"/>
          </a:xfrm>
          <a:prstGeom prst="rect">
            <a:avLst/>
          </a:prstGeom>
          <a:noFill/>
        </p:spPr>
        <p:txBody>
          <a:bodyPr wrap="square" rtlCol="0">
            <a:spAutoFit/>
          </a:bodyPr>
          <a:lstStyle/>
          <a:p>
            <a:r>
              <a:rPr lang="en-US" b="1"/>
              <a:t>Katie Troumbly</a:t>
            </a:r>
          </a:p>
          <a:p>
            <a:r>
              <a:rPr lang="en-US"/>
              <a:t>Grand Itasca Clinic &amp; Hospital Home Care</a:t>
            </a:r>
          </a:p>
          <a:p>
            <a:endParaRPr lang="en-US"/>
          </a:p>
        </p:txBody>
      </p:sp>
      <p:sp>
        <p:nvSpPr>
          <p:cNvPr id="11" name="TextBox 10">
            <a:extLst>
              <a:ext uri="{FF2B5EF4-FFF2-40B4-BE49-F238E27FC236}">
                <a16:creationId xmlns:a16="http://schemas.microsoft.com/office/drawing/2014/main" id="{660DE9C2-7228-4679-AEB4-F23D8493A33B}"/>
              </a:ext>
            </a:extLst>
          </p:cNvPr>
          <p:cNvSpPr txBox="1"/>
          <p:nvPr/>
        </p:nvSpPr>
        <p:spPr>
          <a:xfrm>
            <a:off x="1238934" y="1422101"/>
            <a:ext cx="2075809" cy="1200329"/>
          </a:xfrm>
          <a:prstGeom prst="rect">
            <a:avLst/>
          </a:prstGeom>
          <a:noFill/>
        </p:spPr>
        <p:txBody>
          <a:bodyPr wrap="square" rtlCol="0">
            <a:spAutoFit/>
          </a:bodyPr>
          <a:lstStyle/>
          <a:p>
            <a:r>
              <a:rPr lang="en-US" b="1"/>
              <a:t>Olga Baumberger</a:t>
            </a:r>
            <a:br>
              <a:rPr lang="en-US"/>
            </a:br>
            <a:r>
              <a:rPr lang="en-US"/>
              <a:t>Metropolitan Community Services</a:t>
            </a:r>
          </a:p>
          <a:p>
            <a:endParaRPr lang="en-US"/>
          </a:p>
        </p:txBody>
      </p:sp>
      <p:pic>
        <p:nvPicPr>
          <p:cNvPr id="1026" name="Picture 2">
            <a:extLst>
              <a:ext uri="{FF2B5EF4-FFF2-40B4-BE49-F238E27FC236}">
                <a16:creationId xmlns:a16="http://schemas.microsoft.com/office/drawing/2014/main" id="{5BA36C71-66E1-4D7A-BF09-0854BB6DC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225" y="1425847"/>
            <a:ext cx="1059176" cy="142727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5CE3DE9-A226-41CB-9136-D0595AB040F3}"/>
              </a:ext>
            </a:extLst>
          </p:cNvPr>
          <p:cNvSpPr txBox="1"/>
          <p:nvPr/>
        </p:nvSpPr>
        <p:spPr>
          <a:xfrm>
            <a:off x="1250392" y="2928468"/>
            <a:ext cx="1940107" cy="923330"/>
          </a:xfrm>
          <a:prstGeom prst="rect">
            <a:avLst/>
          </a:prstGeom>
          <a:noFill/>
        </p:spPr>
        <p:txBody>
          <a:bodyPr wrap="square">
            <a:spAutoFit/>
          </a:bodyPr>
          <a:lstStyle/>
          <a:p>
            <a:r>
              <a:rPr lang="en-US" b="1"/>
              <a:t>Darla Thompson</a:t>
            </a:r>
          </a:p>
          <a:p>
            <a:r>
              <a:rPr lang="en-US"/>
              <a:t>Aveanna Healthcare</a:t>
            </a:r>
          </a:p>
        </p:txBody>
      </p:sp>
      <p:pic>
        <p:nvPicPr>
          <p:cNvPr id="31" name="Picture 30" descr="A picture containing person, clothing, smiling&#10;&#10;Description automatically generated">
            <a:extLst>
              <a:ext uri="{FF2B5EF4-FFF2-40B4-BE49-F238E27FC236}">
                <a16:creationId xmlns:a16="http://schemas.microsoft.com/office/drawing/2014/main" id="{F925D129-32B5-4D39-BC15-E82520720F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216" y="2932621"/>
            <a:ext cx="1059176" cy="1312480"/>
          </a:xfrm>
          <a:prstGeom prst="rect">
            <a:avLst/>
          </a:prstGeom>
        </p:spPr>
      </p:pic>
      <p:pic>
        <p:nvPicPr>
          <p:cNvPr id="1025" name="Picture 1024" descr="A person smiling for the camera&#10;&#10;Description automatically generated with low confidence">
            <a:extLst>
              <a:ext uri="{FF2B5EF4-FFF2-40B4-BE49-F238E27FC236}">
                <a16:creationId xmlns:a16="http://schemas.microsoft.com/office/drawing/2014/main" id="{E67E0982-A333-47EC-8E10-A52A67B9BC4F}"/>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371289" y="2928468"/>
            <a:ext cx="1060704" cy="1385008"/>
          </a:xfrm>
          <a:prstGeom prst="rect">
            <a:avLst/>
          </a:prstGeom>
        </p:spPr>
      </p:pic>
      <p:pic>
        <p:nvPicPr>
          <p:cNvPr id="9" name="Picture 8" descr="A person smiling for the camera&#10;&#10;Description automatically generated with low confidence">
            <a:extLst>
              <a:ext uri="{FF2B5EF4-FFF2-40B4-BE49-F238E27FC236}">
                <a16:creationId xmlns:a16="http://schemas.microsoft.com/office/drawing/2014/main" id="{409A9EC8-37CD-DF11-A933-658F41AFDBBC}"/>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3394209" y="1446078"/>
            <a:ext cx="1060704" cy="1356879"/>
          </a:xfrm>
          <a:prstGeom prst="rect">
            <a:avLst/>
          </a:prstGeom>
        </p:spPr>
      </p:pic>
      <p:sp>
        <p:nvSpPr>
          <p:cNvPr id="12" name="TextBox 11">
            <a:extLst>
              <a:ext uri="{FF2B5EF4-FFF2-40B4-BE49-F238E27FC236}">
                <a16:creationId xmlns:a16="http://schemas.microsoft.com/office/drawing/2014/main" id="{A01FE36C-EA47-7764-D6B9-5B84038938A7}"/>
              </a:ext>
            </a:extLst>
          </p:cNvPr>
          <p:cNvSpPr txBox="1"/>
          <p:nvPr/>
        </p:nvSpPr>
        <p:spPr>
          <a:xfrm>
            <a:off x="4477886" y="1481269"/>
            <a:ext cx="1278690" cy="1200329"/>
          </a:xfrm>
          <a:prstGeom prst="rect">
            <a:avLst/>
          </a:prstGeom>
          <a:noFill/>
        </p:spPr>
        <p:txBody>
          <a:bodyPr wrap="square" rtlCol="0">
            <a:spAutoFit/>
          </a:bodyPr>
          <a:lstStyle/>
          <a:p>
            <a:r>
              <a:rPr lang="en-US" b="1"/>
              <a:t>Nicoleen Meyer</a:t>
            </a:r>
          </a:p>
          <a:p>
            <a:r>
              <a:rPr lang="en-US" b="0" i="0">
                <a:effectLst/>
              </a:rPr>
              <a:t>Accurate Home Care</a:t>
            </a:r>
            <a:endParaRPr lang="en-US"/>
          </a:p>
        </p:txBody>
      </p:sp>
      <p:pic>
        <p:nvPicPr>
          <p:cNvPr id="7" name="Picture 6" descr="Medium shot of a person smiling&#10;&#10;Description automatically generated">
            <a:extLst>
              <a:ext uri="{FF2B5EF4-FFF2-40B4-BE49-F238E27FC236}">
                <a16:creationId xmlns:a16="http://schemas.microsoft.com/office/drawing/2014/main" id="{E2AC4FFC-1710-2FB5-CB8D-4CFF1B7993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0876" y="2928468"/>
            <a:ext cx="1060704" cy="1394904"/>
          </a:xfrm>
          <a:prstGeom prst="rect">
            <a:avLst/>
          </a:prstGeom>
        </p:spPr>
      </p:pic>
      <p:sp>
        <p:nvSpPr>
          <p:cNvPr id="13" name="TextBox 12">
            <a:extLst>
              <a:ext uri="{FF2B5EF4-FFF2-40B4-BE49-F238E27FC236}">
                <a16:creationId xmlns:a16="http://schemas.microsoft.com/office/drawing/2014/main" id="{9D39ABDF-E077-2147-F70B-946C7943700D}"/>
              </a:ext>
            </a:extLst>
          </p:cNvPr>
          <p:cNvSpPr txBox="1"/>
          <p:nvPr/>
        </p:nvSpPr>
        <p:spPr>
          <a:xfrm flipH="1">
            <a:off x="7487501" y="2967335"/>
            <a:ext cx="1256723" cy="923330"/>
          </a:xfrm>
          <a:prstGeom prst="rect">
            <a:avLst/>
          </a:prstGeom>
          <a:noFill/>
        </p:spPr>
        <p:txBody>
          <a:bodyPr wrap="square" rtlCol="0">
            <a:spAutoFit/>
          </a:bodyPr>
          <a:lstStyle/>
          <a:p>
            <a:r>
              <a:rPr lang="en-US" b="1"/>
              <a:t>Rochelle Wodarz</a:t>
            </a:r>
          </a:p>
          <a:p>
            <a:r>
              <a:rPr lang="en-US"/>
              <a:t>Accra Care</a:t>
            </a:r>
          </a:p>
        </p:txBody>
      </p:sp>
      <p:pic>
        <p:nvPicPr>
          <p:cNvPr id="3" name="Picture 2">
            <a:extLst>
              <a:ext uri="{FF2B5EF4-FFF2-40B4-BE49-F238E27FC236}">
                <a16:creationId xmlns:a16="http://schemas.microsoft.com/office/drawing/2014/main" id="{281B7BD6-EDF7-04C5-90F1-A7D33D15A2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225" y="4439392"/>
            <a:ext cx="1155103" cy="13124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erson wearing glasses and a purple shirt&#10;&#10;Description automatically generated">
            <a:extLst>
              <a:ext uri="{FF2B5EF4-FFF2-40B4-BE49-F238E27FC236}">
                <a16:creationId xmlns:a16="http://schemas.microsoft.com/office/drawing/2014/main" id="{7B8FACA0-929D-67EA-D357-249B2C4D89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78888" y="1458660"/>
            <a:ext cx="1278690" cy="1356880"/>
          </a:xfrm>
          <a:prstGeom prst="rect">
            <a:avLst/>
          </a:prstGeom>
        </p:spPr>
      </p:pic>
      <p:sp>
        <p:nvSpPr>
          <p:cNvPr id="18" name="TextBox 17">
            <a:extLst>
              <a:ext uri="{FF2B5EF4-FFF2-40B4-BE49-F238E27FC236}">
                <a16:creationId xmlns:a16="http://schemas.microsoft.com/office/drawing/2014/main" id="{B61A813B-4EB3-7AAE-5B2E-DF7FC9503081}"/>
              </a:ext>
            </a:extLst>
          </p:cNvPr>
          <p:cNvSpPr txBox="1"/>
          <p:nvPr/>
        </p:nvSpPr>
        <p:spPr>
          <a:xfrm flipH="1">
            <a:off x="7502013" y="1612491"/>
            <a:ext cx="1256722" cy="923330"/>
          </a:xfrm>
          <a:prstGeom prst="rect">
            <a:avLst/>
          </a:prstGeom>
          <a:noFill/>
        </p:spPr>
        <p:txBody>
          <a:bodyPr wrap="square">
            <a:spAutoFit/>
          </a:bodyPr>
          <a:lstStyle/>
          <a:p>
            <a:r>
              <a:rPr lang="en-US" b="1"/>
              <a:t>Jessica Kuehlwein</a:t>
            </a:r>
          </a:p>
          <a:p>
            <a:r>
              <a:rPr lang="en-US" err="1"/>
              <a:t>Triniti</a:t>
            </a:r>
            <a:endParaRPr lang="en-US"/>
          </a:p>
        </p:txBody>
      </p:sp>
      <p:sp>
        <p:nvSpPr>
          <p:cNvPr id="20" name="TextBox 19">
            <a:extLst>
              <a:ext uri="{FF2B5EF4-FFF2-40B4-BE49-F238E27FC236}">
                <a16:creationId xmlns:a16="http://schemas.microsoft.com/office/drawing/2014/main" id="{976FE4B3-1652-B10C-36AB-333722EF85FE}"/>
              </a:ext>
            </a:extLst>
          </p:cNvPr>
          <p:cNvSpPr txBox="1"/>
          <p:nvPr/>
        </p:nvSpPr>
        <p:spPr>
          <a:xfrm>
            <a:off x="1375329" y="4208980"/>
            <a:ext cx="1787892" cy="1200329"/>
          </a:xfrm>
          <a:prstGeom prst="rect">
            <a:avLst/>
          </a:prstGeom>
          <a:noFill/>
        </p:spPr>
        <p:txBody>
          <a:bodyPr wrap="square">
            <a:spAutoFit/>
          </a:bodyPr>
          <a:lstStyle/>
          <a:p>
            <a:endParaRPr lang="en-US" b="1"/>
          </a:p>
          <a:p>
            <a:r>
              <a:rPr lang="en-US" b="1"/>
              <a:t>Janelle Shearer</a:t>
            </a:r>
          </a:p>
          <a:p>
            <a:r>
              <a:rPr lang="en-US" i="1"/>
              <a:t>Business Partner</a:t>
            </a:r>
          </a:p>
          <a:p>
            <a:r>
              <a:rPr lang="en-US" err="1"/>
              <a:t>Stratis</a:t>
            </a:r>
            <a:r>
              <a:rPr lang="en-US"/>
              <a:t> Health</a:t>
            </a:r>
          </a:p>
        </p:txBody>
      </p:sp>
    </p:spTree>
    <p:extLst>
      <p:ext uri="{BB962C8B-B14F-4D97-AF65-F5344CB8AC3E}">
        <p14:creationId xmlns:p14="http://schemas.microsoft.com/office/powerpoint/2010/main" val="197360038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CAD360B94982478FE7BEE7E574B1D6" ma:contentTypeVersion="20" ma:contentTypeDescription="Create a new document." ma:contentTypeScope="" ma:versionID="3441528b9483e7f03ef0b2ab56b4f155">
  <xsd:schema xmlns:xsd="http://www.w3.org/2001/XMLSchema" xmlns:xs="http://www.w3.org/2001/XMLSchema" xmlns:p="http://schemas.microsoft.com/office/2006/metadata/properties" xmlns:ns2="12492aaf-255c-4cda-84a0-c4f9a9af1f5b" xmlns:ns3="8f577e7d-b316-4dc8-bc1e-48c98e6916c9" targetNamespace="http://schemas.microsoft.com/office/2006/metadata/properties" ma:root="true" ma:fieldsID="279ea99c520cf7d7c4d3803c9f70ce82" ns2:_="" ns3:_="">
    <xsd:import namespace="12492aaf-255c-4cda-84a0-c4f9a9af1f5b"/>
    <xsd:import namespace="8f577e7d-b316-4dc8-bc1e-48c98e6916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QuickAcces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492aaf-255c-4cda-84a0-c4f9a9af1f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QuickAccess" ma:index="21" nillable="true" ma:displayName="Quick Access" ma:format="Dropdown" ma:internalName="QuickAccess">
      <xsd:complexType>
        <xsd:complexContent>
          <xsd:extension base="dms:MultiChoice">
            <xsd:sequence>
              <xsd:element name="Value" maxOccurs="unbounded" minOccurs="0" nillable="true">
                <xsd:simpleType>
                  <xsd:restriction base="dms:Choice">
                    <xsd:enumeration value="Education"/>
                    <xsd:enumeration value="Communications"/>
                    <xsd:enumeration value="Regulatory"/>
                    <xsd:enumeration value="Executive"/>
                    <xsd:enumeration value="Administrative"/>
                  </xsd:restriction>
                </xsd:simpleType>
              </xsd:element>
            </xsd:sequence>
          </xsd:extension>
        </xsd:complexContent>
      </xsd:complex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b7f72e9-c636-414a-839e-9f0dd5fe584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f577e7d-b316-4dc8-bc1e-48c98e6916c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0d6491c-c88c-42e9-80a1-b05f1e7e82e5}" ma:internalName="TaxCatchAll" ma:showField="CatchAllData" ma:web="8f577e7d-b316-4dc8-bc1e-48c98e6916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QuickAccess xmlns="12492aaf-255c-4cda-84a0-c4f9a9af1f5b" xsi:nil="true"/>
    <SharedWithUsers xmlns="8f577e7d-b316-4dc8-bc1e-48c98e6916c9">
      <UserInfo>
        <DisplayName>Acacia Fritz</DisplayName>
        <AccountId>9</AccountId>
        <AccountType/>
      </UserInfo>
      <UserInfo>
        <DisplayName>Lauren Wallmow</DisplayName>
        <AccountId>457</AccountId>
        <AccountType/>
      </UserInfo>
      <UserInfo>
        <DisplayName>Kathy Messerli</DisplayName>
        <AccountId>12</AccountId>
        <AccountType/>
      </UserInfo>
    </SharedWithUsers>
    <TaxCatchAll xmlns="8f577e7d-b316-4dc8-bc1e-48c98e6916c9" xsi:nil="true"/>
    <lcf76f155ced4ddcb4097134ff3c332f xmlns="12492aaf-255c-4cda-84a0-c4f9a9af1f5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ED27E7-E829-408D-A146-9D9B4203075A}">
  <ds:schemaRefs>
    <ds:schemaRef ds:uri="12492aaf-255c-4cda-84a0-c4f9a9af1f5b"/>
    <ds:schemaRef ds:uri="8f577e7d-b316-4dc8-bc1e-48c98e6916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1C87C10-494A-4775-B00B-81ADA1330AAE}">
  <ds:schemaRefs>
    <ds:schemaRef ds:uri="12492aaf-255c-4cda-84a0-c4f9a9af1f5b"/>
    <ds:schemaRef ds:uri="8f577e7d-b316-4dc8-bc1e-48c98e6916c9"/>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A0472FE-1187-479F-94B4-215C47F2AE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(4:3)</PresentationFormat>
  <Slides>42</Slides>
  <Notes>12</Notes>
  <HiddenSlides>1</HiddenSlide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Board of Directors Orientation</vt:lpstr>
      <vt:lpstr>About MHCA</vt:lpstr>
      <vt:lpstr>PowerPoint Presentation</vt:lpstr>
      <vt:lpstr>Members-at-a-Glance #2</vt:lpstr>
      <vt:lpstr>Purpose of MHCA</vt:lpstr>
      <vt:lpstr>MHCA Values</vt:lpstr>
      <vt:lpstr>PowerPoint Presentation</vt:lpstr>
      <vt:lpstr>2025 Executive Committee</vt:lpstr>
      <vt:lpstr>2025 Directors</vt:lpstr>
      <vt:lpstr>MHCA Staff  </vt:lpstr>
      <vt:lpstr>Board Representation</vt:lpstr>
      <vt:lpstr>A Great Board…..</vt:lpstr>
      <vt:lpstr>Board Responsibilities</vt:lpstr>
      <vt:lpstr>Board Responsibilities</vt:lpstr>
      <vt:lpstr>Board Considerations</vt:lpstr>
      <vt:lpstr>Strategic Plan</vt:lpstr>
      <vt:lpstr>What is My Commitment?</vt:lpstr>
      <vt:lpstr>Commitment, cont’d.</vt:lpstr>
      <vt:lpstr>Board of Directors Composition</vt:lpstr>
      <vt:lpstr>Board Officers </vt:lpstr>
      <vt:lpstr>Board Chair</vt:lpstr>
      <vt:lpstr>Board Vice Chair</vt:lpstr>
      <vt:lpstr>Board Secretary/Treasurer</vt:lpstr>
      <vt:lpstr>Board Past Chair, optional</vt:lpstr>
      <vt:lpstr>Minute Taker </vt:lpstr>
      <vt:lpstr>Board Portal</vt:lpstr>
      <vt:lpstr>Bylaws </vt:lpstr>
      <vt:lpstr>Committees of the Board</vt:lpstr>
      <vt:lpstr>Executive Committee</vt:lpstr>
      <vt:lpstr>Leadership Development Committee</vt:lpstr>
      <vt:lpstr>Finance Committee</vt:lpstr>
      <vt:lpstr>Standing/Ad-Hoc Committees</vt:lpstr>
      <vt:lpstr>PowerPoint Presentation</vt:lpstr>
      <vt:lpstr>PowerPoint Presentation</vt:lpstr>
      <vt:lpstr>Special Groups</vt:lpstr>
      <vt:lpstr>Board Liaison</vt:lpstr>
      <vt:lpstr>Board Liaison Role</vt:lpstr>
      <vt:lpstr>Policies &amp; Procedures</vt:lpstr>
      <vt:lpstr>Member Listservs/Meetups</vt:lpstr>
      <vt:lpstr>Professional Services/Contracts</vt:lpstr>
      <vt:lpstr>Questions/Discussion?</vt:lpstr>
      <vt:lpstr>MHCA Thanks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Acacia Fritz</dc:creator>
  <cp:revision>1</cp:revision>
  <dcterms:created xsi:type="dcterms:W3CDTF">2020-04-30T15:35:05Z</dcterms:created>
  <dcterms:modified xsi:type="dcterms:W3CDTF">2025-01-30T18:38:03Z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0x0101006DCAD360B94982478FE7BEE7E574B1D6</vt:lpwstr>
  </property>
  <property fmtid="{D5CDD505-2E9C-101B-9397-08002B2CF9AE}" pid="3" name="MediaServiceImageTags">
    <vt:lpwstr/>
  </property>
</Properties>
</file>