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2"/>
  </p:notesMasterIdLst>
  <p:handoutMasterIdLst>
    <p:handoutMasterId r:id="rId33"/>
  </p:handoutMasterIdLst>
  <p:sldIdLst>
    <p:sldId id="264" r:id="rId5"/>
    <p:sldId id="269" r:id="rId6"/>
    <p:sldId id="333" r:id="rId7"/>
    <p:sldId id="263" r:id="rId8"/>
    <p:sldId id="270" r:id="rId9"/>
    <p:sldId id="334" r:id="rId10"/>
    <p:sldId id="266" r:id="rId11"/>
    <p:sldId id="271" r:id="rId12"/>
    <p:sldId id="352" r:id="rId13"/>
    <p:sldId id="351" r:id="rId14"/>
    <p:sldId id="357" r:id="rId15"/>
    <p:sldId id="355" r:id="rId16"/>
    <p:sldId id="361" r:id="rId17"/>
    <p:sldId id="359" r:id="rId18"/>
    <p:sldId id="360" r:id="rId19"/>
    <p:sldId id="314" r:id="rId20"/>
    <p:sldId id="308" r:id="rId21"/>
    <p:sldId id="311" r:id="rId22"/>
    <p:sldId id="327" r:id="rId23"/>
    <p:sldId id="362" r:id="rId24"/>
    <p:sldId id="363" r:id="rId25"/>
    <p:sldId id="364" r:id="rId26"/>
    <p:sldId id="365" r:id="rId27"/>
    <p:sldId id="322" r:id="rId28"/>
    <p:sldId id="358" r:id="rId29"/>
    <p:sldId id="366" r:id="rId30"/>
    <p:sldId id="268"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78BE21"/>
    <a:srgbClr val="000000"/>
    <a:srgbClr val="E8E8E8"/>
    <a:srgbClr val="0D0D0D"/>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24" autoAdjust="0"/>
    <p:restoredTop sz="89884" autoAdjust="0"/>
  </p:normalViewPr>
  <p:slideViewPr>
    <p:cSldViewPr snapToGrid="0">
      <p:cViewPr varScale="1">
        <p:scale>
          <a:sx n="114" d="100"/>
          <a:sy n="114" d="100"/>
        </p:scale>
        <p:origin x="24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2247B-63B8-433A-BBA6-DA476B59792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4C4EBB3-75AB-4B27-AC72-36196CF26226}">
      <dgm:prSet phldrT="[Text]"/>
      <dgm:spPr/>
      <dgm:t>
        <a:bodyPr/>
        <a:lstStyle/>
        <a:p>
          <a:r>
            <a:rPr lang="en-US" dirty="0"/>
            <a:t>People in MN Thrive</a:t>
          </a:r>
        </a:p>
      </dgm:t>
    </dgm:pt>
    <dgm:pt modelId="{8CAD4F2D-D6C5-4C64-B40F-E445C9556CD4}" type="parTrans" cxnId="{08D6C885-77CC-4D33-BF15-925D5EA14474}">
      <dgm:prSet/>
      <dgm:spPr/>
      <dgm:t>
        <a:bodyPr/>
        <a:lstStyle/>
        <a:p>
          <a:endParaRPr lang="en-US"/>
        </a:p>
      </dgm:t>
    </dgm:pt>
    <dgm:pt modelId="{822B2535-CECC-4EC5-BC42-2C47CD4AB58A}" type="sibTrans" cxnId="{08D6C885-77CC-4D33-BF15-925D5EA14474}">
      <dgm:prSet/>
      <dgm:spPr/>
      <dgm:t>
        <a:bodyPr/>
        <a:lstStyle/>
        <a:p>
          <a:endParaRPr lang="en-US"/>
        </a:p>
      </dgm:t>
    </dgm:pt>
    <dgm:pt modelId="{9B412079-9F01-4912-A8B6-3F6F10173DA0}">
      <dgm:prSet phldrT="[Text]"/>
      <dgm:spPr/>
      <dgm:t>
        <a:bodyPr/>
        <a:lstStyle/>
        <a:p>
          <a:pPr>
            <a:buFont typeface="Arial" panose="020B0604020202020204" pitchFamily="34" charset="0"/>
            <a:buNone/>
          </a:pPr>
          <a:r>
            <a:rPr lang="en-US" dirty="0"/>
            <a:t>-Greater MN: tailor services to unique needs in every corner of the state</a:t>
          </a:r>
        </a:p>
        <a:p>
          <a:pPr>
            <a:buFont typeface="Arial" panose="020B0604020202020204" pitchFamily="34" charset="0"/>
            <a:buNone/>
          </a:pPr>
          <a:r>
            <a:rPr lang="en-US" dirty="0"/>
            <a:t>-Ensure and advocate for living wages, career ladders, and other incentives to maintain workforce</a:t>
          </a:r>
        </a:p>
      </dgm:t>
    </dgm:pt>
    <dgm:pt modelId="{DEC10D47-DF2C-499F-8128-7288E4DA09B1}" type="parTrans" cxnId="{0A5CB77F-E33E-472C-9C3A-2C73E4C5E0E7}">
      <dgm:prSet/>
      <dgm:spPr/>
      <dgm:t>
        <a:bodyPr/>
        <a:lstStyle/>
        <a:p>
          <a:endParaRPr lang="en-US"/>
        </a:p>
      </dgm:t>
    </dgm:pt>
    <dgm:pt modelId="{6F369F0F-CB74-495B-A1C2-825B57AF5EB8}" type="sibTrans" cxnId="{0A5CB77F-E33E-472C-9C3A-2C73E4C5E0E7}">
      <dgm:prSet/>
      <dgm:spPr/>
      <dgm:t>
        <a:bodyPr/>
        <a:lstStyle/>
        <a:p>
          <a:endParaRPr lang="en-US"/>
        </a:p>
      </dgm:t>
    </dgm:pt>
    <dgm:pt modelId="{70CD7D4B-30D1-489B-9E9C-A49BA9E766AF}">
      <dgm:prSet phldrT="[Text]"/>
      <dgm:spPr/>
      <dgm:t>
        <a:bodyPr/>
        <a:lstStyle/>
        <a:p>
          <a:r>
            <a:rPr lang="en-US" dirty="0"/>
            <a:t>-Expand continuum of services including self directed options</a:t>
          </a:r>
        </a:p>
        <a:p>
          <a:r>
            <a:rPr lang="en-US" dirty="0"/>
            <a:t>- ensure availability and high quality of services</a:t>
          </a:r>
        </a:p>
      </dgm:t>
    </dgm:pt>
    <dgm:pt modelId="{25A8B844-0358-474B-84B7-78FBDBB452AF}" type="parTrans" cxnId="{CE3CDAF0-A37B-48C9-B5BD-21717361CC56}">
      <dgm:prSet/>
      <dgm:spPr/>
      <dgm:t>
        <a:bodyPr/>
        <a:lstStyle/>
        <a:p>
          <a:endParaRPr lang="en-US"/>
        </a:p>
      </dgm:t>
    </dgm:pt>
    <dgm:pt modelId="{1CD1D4B7-CED4-4AF1-8351-BE35279CCAED}" type="sibTrans" cxnId="{CE3CDAF0-A37B-48C9-B5BD-21717361CC56}">
      <dgm:prSet/>
      <dgm:spPr/>
      <dgm:t>
        <a:bodyPr/>
        <a:lstStyle/>
        <a:p>
          <a:endParaRPr lang="en-US"/>
        </a:p>
      </dgm:t>
    </dgm:pt>
    <dgm:pt modelId="{593D45FF-A650-4A45-8E55-88D0E125142A}">
      <dgm:prSet phldrT="[Text]"/>
      <dgm:spPr/>
      <dgm:t>
        <a:bodyPr/>
        <a:lstStyle/>
        <a:p>
          <a:r>
            <a:rPr lang="en-US" dirty="0"/>
            <a:t>People Experience a High Quality Human Services System</a:t>
          </a:r>
        </a:p>
      </dgm:t>
    </dgm:pt>
    <dgm:pt modelId="{0D0931A5-F8BF-4FC7-835A-31A02200932F}" type="parTrans" cxnId="{493D94C9-7130-4063-B9F0-14626E7D084A}">
      <dgm:prSet/>
      <dgm:spPr/>
      <dgm:t>
        <a:bodyPr/>
        <a:lstStyle/>
        <a:p>
          <a:endParaRPr lang="en-US"/>
        </a:p>
      </dgm:t>
    </dgm:pt>
    <dgm:pt modelId="{F66C7FE2-5AF2-4172-9249-8975CACC12F0}" type="sibTrans" cxnId="{493D94C9-7130-4063-B9F0-14626E7D084A}">
      <dgm:prSet/>
      <dgm:spPr/>
      <dgm:t>
        <a:bodyPr/>
        <a:lstStyle/>
        <a:p>
          <a:endParaRPr lang="en-US"/>
        </a:p>
      </dgm:t>
    </dgm:pt>
    <dgm:pt modelId="{B1787A48-24AD-4DAA-A375-E2C623E8E1CD}">
      <dgm:prSet phldrT="[Text]"/>
      <dgm:spPr/>
      <dgm:t>
        <a:bodyPr/>
        <a:lstStyle/>
        <a:p>
          <a:r>
            <a:rPr lang="en-US" dirty="0"/>
            <a:t>Uniformly apply the equity analysis tool to legislative proposals and long-term planning </a:t>
          </a:r>
        </a:p>
      </dgm:t>
    </dgm:pt>
    <dgm:pt modelId="{148AF149-4D25-4C83-B194-E74235063023}" type="parTrans" cxnId="{79186724-3978-4467-B35E-11607EE6A20A}">
      <dgm:prSet/>
      <dgm:spPr/>
      <dgm:t>
        <a:bodyPr/>
        <a:lstStyle/>
        <a:p>
          <a:endParaRPr lang="en-US"/>
        </a:p>
      </dgm:t>
    </dgm:pt>
    <dgm:pt modelId="{FCC37723-B5D6-437E-BC81-0B22E644BA44}" type="sibTrans" cxnId="{79186724-3978-4467-B35E-11607EE6A20A}">
      <dgm:prSet/>
      <dgm:spPr/>
      <dgm:t>
        <a:bodyPr/>
        <a:lstStyle/>
        <a:p>
          <a:endParaRPr lang="en-US"/>
        </a:p>
      </dgm:t>
    </dgm:pt>
    <dgm:pt modelId="{512E5D33-B8EE-41F3-96C9-ED749B85A9AD}">
      <dgm:prSet phldrT="[Text]"/>
      <dgm:spPr/>
      <dgm:t>
        <a:bodyPr/>
        <a:lstStyle/>
        <a:p>
          <a:r>
            <a:rPr lang="en-US" dirty="0"/>
            <a:t>Continue to support strategies and methods to eliminate bias and discrimination in the human services system</a:t>
          </a:r>
        </a:p>
      </dgm:t>
    </dgm:pt>
    <dgm:pt modelId="{7A91FE7E-DA39-453E-ADA6-A187AD1AF702}" type="parTrans" cxnId="{8B4A94AD-AAEF-4849-8508-186975BEE172}">
      <dgm:prSet/>
      <dgm:spPr/>
      <dgm:t>
        <a:bodyPr/>
        <a:lstStyle/>
        <a:p>
          <a:endParaRPr lang="en-US"/>
        </a:p>
      </dgm:t>
    </dgm:pt>
    <dgm:pt modelId="{F5210DE2-6A3E-442A-9718-A25639EE8A30}" type="sibTrans" cxnId="{8B4A94AD-AAEF-4849-8508-186975BEE172}">
      <dgm:prSet/>
      <dgm:spPr/>
      <dgm:t>
        <a:bodyPr/>
        <a:lstStyle/>
        <a:p>
          <a:endParaRPr lang="en-US"/>
        </a:p>
      </dgm:t>
    </dgm:pt>
    <dgm:pt modelId="{7A63952E-0F0B-4ED3-8E49-2476FDD94319}">
      <dgm:prSet phldrT="[Text]"/>
      <dgm:spPr/>
      <dgm:t>
        <a:bodyPr/>
        <a:lstStyle/>
        <a:p>
          <a:r>
            <a:rPr lang="en-US" dirty="0"/>
            <a:t>People at DHS thrive in an Anti-racist, Multicultural, Equitable Organization</a:t>
          </a:r>
        </a:p>
      </dgm:t>
    </dgm:pt>
    <dgm:pt modelId="{6A712B37-C88D-46E3-9228-56DE6C1E1B1A}" type="parTrans" cxnId="{1B95AD67-7A44-41F4-B64B-6E67593D2762}">
      <dgm:prSet/>
      <dgm:spPr/>
      <dgm:t>
        <a:bodyPr/>
        <a:lstStyle/>
        <a:p>
          <a:endParaRPr lang="en-US"/>
        </a:p>
      </dgm:t>
    </dgm:pt>
    <dgm:pt modelId="{D495CC64-4B5E-41D2-8310-32977771B8F5}" type="sibTrans" cxnId="{1B95AD67-7A44-41F4-B64B-6E67593D2762}">
      <dgm:prSet/>
      <dgm:spPr/>
      <dgm:t>
        <a:bodyPr/>
        <a:lstStyle/>
        <a:p>
          <a:endParaRPr lang="en-US"/>
        </a:p>
      </dgm:t>
    </dgm:pt>
    <dgm:pt modelId="{FF68CE95-653F-4EE8-90F0-18995EDC7A38}">
      <dgm:prSet phldrT="[Text]"/>
      <dgm:spPr/>
      <dgm:t>
        <a:bodyPr/>
        <a:lstStyle/>
        <a:p>
          <a:r>
            <a:rPr lang="en-US" dirty="0"/>
            <a:t>Prioritize and grow leadership competencies in psychological safety to serve and empower employees</a:t>
          </a:r>
        </a:p>
      </dgm:t>
    </dgm:pt>
    <dgm:pt modelId="{156F58FF-483D-4280-8C87-DFC604B638EB}" type="parTrans" cxnId="{0C4D6D62-DE49-4DB8-A036-D5627BE81A04}">
      <dgm:prSet/>
      <dgm:spPr/>
      <dgm:t>
        <a:bodyPr/>
        <a:lstStyle/>
        <a:p>
          <a:endParaRPr lang="en-US"/>
        </a:p>
      </dgm:t>
    </dgm:pt>
    <dgm:pt modelId="{85B5CC16-A223-4116-B880-7931E4E0063B}" type="sibTrans" cxnId="{0C4D6D62-DE49-4DB8-A036-D5627BE81A04}">
      <dgm:prSet/>
      <dgm:spPr/>
      <dgm:t>
        <a:bodyPr/>
        <a:lstStyle/>
        <a:p>
          <a:endParaRPr lang="en-US"/>
        </a:p>
      </dgm:t>
    </dgm:pt>
    <dgm:pt modelId="{9AEC28FA-F889-478D-9115-BB246F6DE3EB}">
      <dgm:prSet phldrT="[Text]"/>
      <dgm:spPr/>
      <dgm:t>
        <a:bodyPr/>
        <a:lstStyle/>
        <a:p>
          <a:r>
            <a:rPr lang="en-US" dirty="0"/>
            <a:t>Foster an environment of flexibility, responsiveness and trustworthiness where be can be their authentic selves</a:t>
          </a:r>
        </a:p>
      </dgm:t>
    </dgm:pt>
    <dgm:pt modelId="{87D8A8A7-2FDD-4099-9810-3468E1079396}" type="parTrans" cxnId="{DB8D863D-B7EF-4E8C-A7F6-D73B3DF6236C}">
      <dgm:prSet/>
      <dgm:spPr/>
      <dgm:t>
        <a:bodyPr/>
        <a:lstStyle/>
        <a:p>
          <a:endParaRPr lang="en-US"/>
        </a:p>
      </dgm:t>
    </dgm:pt>
    <dgm:pt modelId="{FD2916E4-7569-494B-9FA6-91144FFD4930}" type="sibTrans" cxnId="{DB8D863D-B7EF-4E8C-A7F6-D73B3DF6236C}">
      <dgm:prSet/>
      <dgm:spPr/>
      <dgm:t>
        <a:bodyPr/>
        <a:lstStyle/>
        <a:p>
          <a:endParaRPr lang="en-US"/>
        </a:p>
      </dgm:t>
    </dgm:pt>
    <dgm:pt modelId="{0F1A6B1E-6A6F-4F85-AE0D-62E325872661}" type="pres">
      <dgm:prSet presAssocID="{4622247B-63B8-433A-BBA6-DA476B59792E}" presName="theList" presStyleCnt="0">
        <dgm:presLayoutVars>
          <dgm:dir/>
          <dgm:animLvl val="lvl"/>
          <dgm:resizeHandles val="exact"/>
        </dgm:presLayoutVars>
      </dgm:prSet>
      <dgm:spPr/>
    </dgm:pt>
    <dgm:pt modelId="{D3038338-A135-4765-B68A-67367C676E21}" type="pres">
      <dgm:prSet presAssocID="{94C4EBB3-75AB-4B27-AC72-36196CF26226}" presName="compNode" presStyleCnt="0"/>
      <dgm:spPr/>
    </dgm:pt>
    <dgm:pt modelId="{1FB602CA-92BE-438E-A5D7-AFBCB170479B}" type="pres">
      <dgm:prSet presAssocID="{94C4EBB3-75AB-4B27-AC72-36196CF26226}" presName="aNode" presStyleLbl="bgShp" presStyleIdx="0" presStyleCnt="3"/>
      <dgm:spPr/>
    </dgm:pt>
    <dgm:pt modelId="{73DC526B-5C89-4FEA-AAC2-F485CA2F1388}" type="pres">
      <dgm:prSet presAssocID="{94C4EBB3-75AB-4B27-AC72-36196CF26226}" presName="textNode" presStyleLbl="bgShp" presStyleIdx="0" presStyleCnt="3"/>
      <dgm:spPr/>
    </dgm:pt>
    <dgm:pt modelId="{D8868EEA-58FB-4B1F-875D-7F5A42EFB80E}" type="pres">
      <dgm:prSet presAssocID="{94C4EBB3-75AB-4B27-AC72-36196CF26226}" presName="compChildNode" presStyleCnt="0"/>
      <dgm:spPr/>
    </dgm:pt>
    <dgm:pt modelId="{B2651A30-CAB8-4114-92E8-5D126F3AC43B}" type="pres">
      <dgm:prSet presAssocID="{94C4EBB3-75AB-4B27-AC72-36196CF26226}" presName="theInnerList" presStyleCnt="0"/>
      <dgm:spPr/>
    </dgm:pt>
    <dgm:pt modelId="{0CF61AB7-DF55-4921-9476-3C6A1A5B72AB}" type="pres">
      <dgm:prSet presAssocID="{9B412079-9F01-4912-A8B6-3F6F10173DA0}" presName="childNode" presStyleLbl="node1" presStyleIdx="0" presStyleCnt="6">
        <dgm:presLayoutVars>
          <dgm:bulletEnabled val="1"/>
        </dgm:presLayoutVars>
      </dgm:prSet>
      <dgm:spPr/>
    </dgm:pt>
    <dgm:pt modelId="{9FA457CC-5727-4E80-82C1-866790300F6B}" type="pres">
      <dgm:prSet presAssocID="{9B412079-9F01-4912-A8B6-3F6F10173DA0}" presName="aSpace2" presStyleCnt="0"/>
      <dgm:spPr/>
    </dgm:pt>
    <dgm:pt modelId="{83F8BF0F-2189-4296-B6DE-57A90E0FB6F8}" type="pres">
      <dgm:prSet presAssocID="{70CD7D4B-30D1-489B-9E9C-A49BA9E766AF}" presName="childNode" presStyleLbl="node1" presStyleIdx="1" presStyleCnt="6">
        <dgm:presLayoutVars>
          <dgm:bulletEnabled val="1"/>
        </dgm:presLayoutVars>
      </dgm:prSet>
      <dgm:spPr/>
    </dgm:pt>
    <dgm:pt modelId="{393FD776-ECC7-4F4F-995E-CE29489256DA}" type="pres">
      <dgm:prSet presAssocID="{94C4EBB3-75AB-4B27-AC72-36196CF26226}" presName="aSpace" presStyleCnt="0"/>
      <dgm:spPr/>
    </dgm:pt>
    <dgm:pt modelId="{8AAB7723-FD2E-40E8-B19C-85B48ABD07F2}" type="pres">
      <dgm:prSet presAssocID="{593D45FF-A650-4A45-8E55-88D0E125142A}" presName="compNode" presStyleCnt="0"/>
      <dgm:spPr/>
    </dgm:pt>
    <dgm:pt modelId="{721D86A4-749B-4ED7-BDDB-120D5E196512}" type="pres">
      <dgm:prSet presAssocID="{593D45FF-A650-4A45-8E55-88D0E125142A}" presName="aNode" presStyleLbl="bgShp" presStyleIdx="1" presStyleCnt="3"/>
      <dgm:spPr/>
    </dgm:pt>
    <dgm:pt modelId="{B19A1316-4111-4C01-809A-92A5AF681949}" type="pres">
      <dgm:prSet presAssocID="{593D45FF-A650-4A45-8E55-88D0E125142A}" presName="textNode" presStyleLbl="bgShp" presStyleIdx="1" presStyleCnt="3"/>
      <dgm:spPr/>
    </dgm:pt>
    <dgm:pt modelId="{F603C61A-F2CB-4E0C-A3DB-833C5FC56647}" type="pres">
      <dgm:prSet presAssocID="{593D45FF-A650-4A45-8E55-88D0E125142A}" presName="compChildNode" presStyleCnt="0"/>
      <dgm:spPr/>
    </dgm:pt>
    <dgm:pt modelId="{F17FAEDB-C0DF-4C98-B778-9F61AAAB8C33}" type="pres">
      <dgm:prSet presAssocID="{593D45FF-A650-4A45-8E55-88D0E125142A}" presName="theInnerList" presStyleCnt="0"/>
      <dgm:spPr/>
    </dgm:pt>
    <dgm:pt modelId="{9A6244CB-2BEA-4EEC-9EC2-E910C80FBCF9}" type="pres">
      <dgm:prSet presAssocID="{B1787A48-24AD-4DAA-A375-E2C623E8E1CD}" presName="childNode" presStyleLbl="node1" presStyleIdx="2" presStyleCnt="6">
        <dgm:presLayoutVars>
          <dgm:bulletEnabled val="1"/>
        </dgm:presLayoutVars>
      </dgm:prSet>
      <dgm:spPr/>
    </dgm:pt>
    <dgm:pt modelId="{6F41EA65-0229-4BD0-9FB6-0DB0E3DBA56E}" type="pres">
      <dgm:prSet presAssocID="{B1787A48-24AD-4DAA-A375-E2C623E8E1CD}" presName="aSpace2" presStyleCnt="0"/>
      <dgm:spPr/>
    </dgm:pt>
    <dgm:pt modelId="{ADE30E76-BCC7-4990-8F02-13D8FA49994F}" type="pres">
      <dgm:prSet presAssocID="{512E5D33-B8EE-41F3-96C9-ED749B85A9AD}" presName="childNode" presStyleLbl="node1" presStyleIdx="3" presStyleCnt="6">
        <dgm:presLayoutVars>
          <dgm:bulletEnabled val="1"/>
        </dgm:presLayoutVars>
      </dgm:prSet>
      <dgm:spPr/>
    </dgm:pt>
    <dgm:pt modelId="{BFD3DC8B-B106-41AC-BB5C-D9E371174BBA}" type="pres">
      <dgm:prSet presAssocID="{593D45FF-A650-4A45-8E55-88D0E125142A}" presName="aSpace" presStyleCnt="0"/>
      <dgm:spPr/>
    </dgm:pt>
    <dgm:pt modelId="{987E349D-B3AF-44C5-9568-AC25989581CB}" type="pres">
      <dgm:prSet presAssocID="{7A63952E-0F0B-4ED3-8E49-2476FDD94319}" presName="compNode" presStyleCnt="0"/>
      <dgm:spPr/>
    </dgm:pt>
    <dgm:pt modelId="{2F3F4B76-C4FE-4503-AEA8-44418A6D69A0}" type="pres">
      <dgm:prSet presAssocID="{7A63952E-0F0B-4ED3-8E49-2476FDD94319}" presName="aNode" presStyleLbl="bgShp" presStyleIdx="2" presStyleCnt="3"/>
      <dgm:spPr/>
    </dgm:pt>
    <dgm:pt modelId="{4D773809-3851-498B-AB8C-36EB94E4CEBF}" type="pres">
      <dgm:prSet presAssocID="{7A63952E-0F0B-4ED3-8E49-2476FDD94319}" presName="textNode" presStyleLbl="bgShp" presStyleIdx="2" presStyleCnt="3"/>
      <dgm:spPr/>
    </dgm:pt>
    <dgm:pt modelId="{B0E5E8B7-E182-4238-9382-B370216E8F5A}" type="pres">
      <dgm:prSet presAssocID="{7A63952E-0F0B-4ED3-8E49-2476FDD94319}" presName="compChildNode" presStyleCnt="0"/>
      <dgm:spPr/>
    </dgm:pt>
    <dgm:pt modelId="{E2F0B344-2280-4D58-95C8-EA2C456DE791}" type="pres">
      <dgm:prSet presAssocID="{7A63952E-0F0B-4ED3-8E49-2476FDD94319}" presName="theInnerList" presStyleCnt="0"/>
      <dgm:spPr/>
    </dgm:pt>
    <dgm:pt modelId="{D91384C1-CE3D-44F5-BD74-30665EB53E64}" type="pres">
      <dgm:prSet presAssocID="{FF68CE95-653F-4EE8-90F0-18995EDC7A38}" presName="childNode" presStyleLbl="node1" presStyleIdx="4" presStyleCnt="6">
        <dgm:presLayoutVars>
          <dgm:bulletEnabled val="1"/>
        </dgm:presLayoutVars>
      </dgm:prSet>
      <dgm:spPr/>
    </dgm:pt>
    <dgm:pt modelId="{ED8CB21A-2700-4B07-86A2-DD67E6C8CDDF}" type="pres">
      <dgm:prSet presAssocID="{FF68CE95-653F-4EE8-90F0-18995EDC7A38}" presName="aSpace2" presStyleCnt="0"/>
      <dgm:spPr/>
    </dgm:pt>
    <dgm:pt modelId="{D983DA07-8E28-405D-9F7E-331E75118FD0}" type="pres">
      <dgm:prSet presAssocID="{9AEC28FA-F889-478D-9115-BB246F6DE3EB}" presName="childNode" presStyleLbl="node1" presStyleIdx="5" presStyleCnt="6">
        <dgm:presLayoutVars>
          <dgm:bulletEnabled val="1"/>
        </dgm:presLayoutVars>
      </dgm:prSet>
      <dgm:spPr/>
    </dgm:pt>
  </dgm:ptLst>
  <dgm:cxnLst>
    <dgm:cxn modelId="{3C9BAB0D-F5A1-49CA-99B3-6BA5FDA7CA3E}" type="presOf" srcId="{7A63952E-0F0B-4ED3-8E49-2476FDD94319}" destId="{2F3F4B76-C4FE-4503-AEA8-44418A6D69A0}" srcOrd="0" destOrd="0" presId="urn:microsoft.com/office/officeart/2005/8/layout/lProcess2"/>
    <dgm:cxn modelId="{79186724-3978-4467-B35E-11607EE6A20A}" srcId="{593D45FF-A650-4A45-8E55-88D0E125142A}" destId="{B1787A48-24AD-4DAA-A375-E2C623E8E1CD}" srcOrd="0" destOrd="0" parTransId="{148AF149-4D25-4C83-B194-E74235063023}" sibTransId="{FCC37723-B5D6-437E-BC81-0B22E644BA44}"/>
    <dgm:cxn modelId="{6B7CBD2C-7E4C-4554-97D5-1D9D580C468B}" type="presOf" srcId="{FF68CE95-653F-4EE8-90F0-18995EDC7A38}" destId="{D91384C1-CE3D-44F5-BD74-30665EB53E64}" srcOrd="0" destOrd="0" presId="urn:microsoft.com/office/officeart/2005/8/layout/lProcess2"/>
    <dgm:cxn modelId="{DB8D863D-B7EF-4E8C-A7F6-D73B3DF6236C}" srcId="{7A63952E-0F0B-4ED3-8E49-2476FDD94319}" destId="{9AEC28FA-F889-478D-9115-BB246F6DE3EB}" srcOrd="1" destOrd="0" parTransId="{87D8A8A7-2FDD-4099-9810-3468E1079396}" sibTransId="{FD2916E4-7569-494B-9FA6-91144FFD4930}"/>
    <dgm:cxn modelId="{0C4D6D62-DE49-4DB8-A036-D5627BE81A04}" srcId="{7A63952E-0F0B-4ED3-8E49-2476FDD94319}" destId="{FF68CE95-653F-4EE8-90F0-18995EDC7A38}" srcOrd="0" destOrd="0" parTransId="{156F58FF-483D-4280-8C87-DFC604B638EB}" sibTransId="{85B5CC16-A223-4116-B880-7931E4E0063B}"/>
    <dgm:cxn modelId="{1B95AD67-7A44-41F4-B64B-6E67593D2762}" srcId="{4622247B-63B8-433A-BBA6-DA476B59792E}" destId="{7A63952E-0F0B-4ED3-8E49-2476FDD94319}" srcOrd="2" destOrd="0" parTransId="{6A712B37-C88D-46E3-9228-56DE6C1E1B1A}" sibTransId="{D495CC64-4B5E-41D2-8310-32977771B8F5}"/>
    <dgm:cxn modelId="{CD746668-206B-4402-B0D8-1EF385BE35EA}" type="presOf" srcId="{B1787A48-24AD-4DAA-A375-E2C623E8E1CD}" destId="{9A6244CB-2BEA-4EEC-9EC2-E910C80FBCF9}" srcOrd="0" destOrd="0" presId="urn:microsoft.com/office/officeart/2005/8/layout/lProcess2"/>
    <dgm:cxn modelId="{062D486C-B66E-4741-B982-1D85BFC534F6}" type="presOf" srcId="{593D45FF-A650-4A45-8E55-88D0E125142A}" destId="{B19A1316-4111-4C01-809A-92A5AF681949}" srcOrd="1" destOrd="0" presId="urn:microsoft.com/office/officeart/2005/8/layout/lProcess2"/>
    <dgm:cxn modelId="{A40F9771-76B2-4F62-B536-C449E7363B68}" type="presOf" srcId="{9B412079-9F01-4912-A8B6-3F6F10173DA0}" destId="{0CF61AB7-DF55-4921-9476-3C6A1A5B72AB}" srcOrd="0" destOrd="0" presId="urn:microsoft.com/office/officeart/2005/8/layout/lProcess2"/>
    <dgm:cxn modelId="{37A07673-2E5B-4415-B97E-A3FCEC74F78D}" type="presOf" srcId="{94C4EBB3-75AB-4B27-AC72-36196CF26226}" destId="{1FB602CA-92BE-438E-A5D7-AFBCB170479B}" srcOrd="0" destOrd="0" presId="urn:microsoft.com/office/officeart/2005/8/layout/lProcess2"/>
    <dgm:cxn modelId="{74C83357-9AC2-4415-858D-506A7D77287E}" type="presOf" srcId="{9AEC28FA-F889-478D-9115-BB246F6DE3EB}" destId="{D983DA07-8E28-405D-9F7E-331E75118FD0}" srcOrd="0" destOrd="0" presId="urn:microsoft.com/office/officeart/2005/8/layout/lProcess2"/>
    <dgm:cxn modelId="{0A5CB77F-E33E-472C-9C3A-2C73E4C5E0E7}" srcId="{94C4EBB3-75AB-4B27-AC72-36196CF26226}" destId="{9B412079-9F01-4912-A8B6-3F6F10173DA0}" srcOrd="0" destOrd="0" parTransId="{DEC10D47-DF2C-499F-8128-7288E4DA09B1}" sibTransId="{6F369F0F-CB74-495B-A1C2-825B57AF5EB8}"/>
    <dgm:cxn modelId="{08D6C885-77CC-4D33-BF15-925D5EA14474}" srcId="{4622247B-63B8-433A-BBA6-DA476B59792E}" destId="{94C4EBB3-75AB-4B27-AC72-36196CF26226}" srcOrd="0" destOrd="0" parTransId="{8CAD4F2D-D6C5-4C64-B40F-E445C9556CD4}" sibTransId="{822B2535-CECC-4EC5-BC42-2C47CD4AB58A}"/>
    <dgm:cxn modelId="{2809958E-2CFD-4635-BBC3-0E7FE1A464F0}" type="presOf" srcId="{70CD7D4B-30D1-489B-9E9C-A49BA9E766AF}" destId="{83F8BF0F-2189-4296-B6DE-57A90E0FB6F8}" srcOrd="0" destOrd="0" presId="urn:microsoft.com/office/officeart/2005/8/layout/lProcess2"/>
    <dgm:cxn modelId="{8B4A94AD-AAEF-4849-8508-186975BEE172}" srcId="{593D45FF-A650-4A45-8E55-88D0E125142A}" destId="{512E5D33-B8EE-41F3-96C9-ED749B85A9AD}" srcOrd="1" destOrd="0" parTransId="{7A91FE7E-DA39-453E-ADA6-A187AD1AF702}" sibTransId="{F5210DE2-6A3E-442A-9718-A25639EE8A30}"/>
    <dgm:cxn modelId="{63FC94AE-FDD4-4E1B-A0BB-2485AD35A037}" type="presOf" srcId="{512E5D33-B8EE-41F3-96C9-ED749B85A9AD}" destId="{ADE30E76-BCC7-4990-8F02-13D8FA49994F}" srcOrd="0" destOrd="0" presId="urn:microsoft.com/office/officeart/2005/8/layout/lProcess2"/>
    <dgm:cxn modelId="{3C319FB1-906A-4E49-832A-F8E2FB5621AF}" type="presOf" srcId="{7A63952E-0F0B-4ED3-8E49-2476FDD94319}" destId="{4D773809-3851-498B-AB8C-36EB94E4CEBF}" srcOrd="1" destOrd="0" presId="urn:microsoft.com/office/officeart/2005/8/layout/lProcess2"/>
    <dgm:cxn modelId="{6383AAB9-1F00-458E-9974-657E76CC8E7A}" type="presOf" srcId="{94C4EBB3-75AB-4B27-AC72-36196CF26226}" destId="{73DC526B-5C89-4FEA-AAC2-F485CA2F1388}" srcOrd="1" destOrd="0" presId="urn:microsoft.com/office/officeart/2005/8/layout/lProcess2"/>
    <dgm:cxn modelId="{F9A427BC-4383-4EFF-B6E0-AEF6D6D3C157}" type="presOf" srcId="{593D45FF-A650-4A45-8E55-88D0E125142A}" destId="{721D86A4-749B-4ED7-BDDB-120D5E196512}" srcOrd="0" destOrd="0" presId="urn:microsoft.com/office/officeart/2005/8/layout/lProcess2"/>
    <dgm:cxn modelId="{493D94C9-7130-4063-B9F0-14626E7D084A}" srcId="{4622247B-63B8-433A-BBA6-DA476B59792E}" destId="{593D45FF-A650-4A45-8E55-88D0E125142A}" srcOrd="1" destOrd="0" parTransId="{0D0931A5-F8BF-4FC7-835A-31A02200932F}" sibTransId="{F66C7FE2-5AF2-4172-9249-8975CACC12F0}"/>
    <dgm:cxn modelId="{5CF4FCCD-A6AF-40AE-8670-FAB7C7A54569}" type="presOf" srcId="{4622247B-63B8-433A-BBA6-DA476B59792E}" destId="{0F1A6B1E-6A6F-4F85-AE0D-62E325872661}" srcOrd="0" destOrd="0" presId="urn:microsoft.com/office/officeart/2005/8/layout/lProcess2"/>
    <dgm:cxn modelId="{CE3CDAF0-A37B-48C9-B5BD-21717361CC56}" srcId="{94C4EBB3-75AB-4B27-AC72-36196CF26226}" destId="{70CD7D4B-30D1-489B-9E9C-A49BA9E766AF}" srcOrd="1" destOrd="0" parTransId="{25A8B844-0358-474B-84B7-78FBDBB452AF}" sibTransId="{1CD1D4B7-CED4-4AF1-8351-BE35279CCAED}"/>
    <dgm:cxn modelId="{968BE5C9-048B-4FF1-83B3-5B82E82B47DE}" type="presParOf" srcId="{0F1A6B1E-6A6F-4F85-AE0D-62E325872661}" destId="{D3038338-A135-4765-B68A-67367C676E21}" srcOrd="0" destOrd="0" presId="urn:microsoft.com/office/officeart/2005/8/layout/lProcess2"/>
    <dgm:cxn modelId="{EE37198D-8A0F-42BD-951C-120FC0D0F706}" type="presParOf" srcId="{D3038338-A135-4765-B68A-67367C676E21}" destId="{1FB602CA-92BE-438E-A5D7-AFBCB170479B}" srcOrd="0" destOrd="0" presId="urn:microsoft.com/office/officeart/2005/8/layout/lProcess2"/>
    <dgm:cxn modelId="{0CC6F814-5C33-43B3-8DB4-6990BF16EEEB}" type="presParOf" srcId="{D3038338-A135-4765-B68A-67367C676E21}" destId="{73DC526B-5C89-4FEA-AAC2-F485CA2F1388}" srcOrd="1" destOrd="0" presId="urn:microsoft.com/office/officeart/2005/8/layout/lProcess2"/>
    <dgm:cxn modelId="{45E248EB-FA36-4DF1-87F5-E599761A7204}" type="presParOf" srcId="{D3038338-A135-4765-B68A-67367C676E21}" destId="{D8868EEA-58FB-4B1F-875D-7F5A42EFB80E}" srcOrd="2" destOrd="0" presId="urn:microsoft.com/office/officeart/2005/8/layout/lProcess2"/>
    <dgm:cxn modelId="{35951C59-1355-46E9-91E8-0061BFB317E8}" type="presParOf" srcId="{D8868EEA-58FB-4B1F-875D-7F5A42EFB80E}" destId="{B2651A30-CAB8-4114-92E8-5D126F3AC43B}" srcOrd="0" destOrd="0" presId="urn:microsoft.com/office/officeart/2005/8/layout/lProcess2"/>
    <dgm:cxn modelId="{50DA267F-7C71-4287-8D49-B849F69CA80C}" type="presParOf" srcId="{B2651A30-CAB8-4114-92E8-5D126F3AC43B}" destId="{0CF61AB7-DF55-4921-9476-3C6A1A5B72AB}" srcOrd="0" destOrd="0" presId="urn:microsoft.com/office/officeart/2005/8/layout/lProcess2"/>
    <dgm:cxn modelId="{F0BA9912-509D-47B9-B09E-660F09FCD079}" type="presParOf" srcId="{B2651A30-CAB8-4114-92E8-5D126F3AC43B}" destId="{9FA457CC-5727-4E80-82C1-866790300F6B}" srcOrd="1" destOrd="0" presId="urn:microsoft.com/office/officeart/2005/8/layout/lProcess2"/>
    <dgm:cxn modelId="{123D40AC-357D-40B2-A2D5-57323A204B20}" type="presParOf" srcId="{B2651A30-CAB8-4114-92E8-5D126F3AC43B}" destId="{83F8BF0F-2189-4296-B6DE-57A90E0FB6F8}" srcOrd="2" destOrd="0" presId="urn:microsoft.com/office/officeart/2005/8/layout/lProcess2"/>
    <dgm:cxn modelId="{99A796DA-737C-43C8-9042-F0AF37D30A25}" type="presParOf" srcId="{0F1A6B1E-6A6F-4F85-AE0D-62E325872661}" destId="{393FD776-ECC7-4F4F-995E-CE29489256DA}" srcOrd="1" destOrd="0" presId="urn:microsoft.com/office/officeart/2005/8/layout/lProcess2"/>
    <dgm:cxn modelId="{EADDDBF9-2822-432B-9C87-5D55F65DFDB4}" type="presParOf" srcId="{0F1A6B1E-6A6F-4F85-AE0D-62E325872661}" destId="{8AAB7723-FD2E-40E8-B19C-85B48ABD07F2}" srcOrd="2" destOrd="0" presId="urn:microsoft.com/office/officeart/2005/8/layout/lProcess2"/>
    <dgm:cxn modelId="{914BAE75-39E4-47EE-A03E-25F29A0E8030}" type="presParOf" srcId="{8AAB7723-FD2E-40E8-B19C-85B48ABD07F2}" destId="{721D86A4-749B-4ED7-BDDB-120D5E196512}" srcOrd="0" destOrd="0" presId="urn:microsoft.com/office/officeart/2005/8/layout/lProcess2"/>
    <dgm:cxn modelId="{26441A3A-C972-4632-B17B-95F9CE23F0F8}" type="presParOf" srcId="{8AAB7723-FD2E-40E8-B19C-85B48ABD07F2}" destId="{B19A1316-4111-4C01-809A-92A5AF681949}" srcOrd="1" destOrd="0" presId="urn:microsoft.com/office/officeart/2005/8/layout/lProcess2"/>
    <dgm:cxn modelId="{56FE76FB-53C2-42C7-9618-10936B581094}" type="presParOf" srcId="{8AAB7723-FD2E-40E8-B19C-85B48ABD07F2}" destId="{F603C61A-F2CB-4E0C-A3DB-833C5FC56647}" srcOrd="2" destOrd="0" presId="urn:microsoft.com/office/officeart/2005/8/layout/lProcess2"/>
    <dgm:cxn modelId="{70DE8C21-106A-42E8-B3F2-CEFF9DE95C96}" type="presParOf" srcId="{F603C61A-F2CB-4E0C-A3DB-833C5FC56647}" destId="{F17FAEDB-C0DF-4C98-B778-9F61AAAB8C33}" srcOrd="0" destOrd="0" presId="urn:microsoft.com/office/officeart/2005/8/layout/lProcess2"/>
    <dgm:cxn modelId="{B803B432-6098-4D03-87CB-C3B6A7C94F3D}" type="presParOf" srcId="{F17FAEDB-C0DF-4C98-B778-9F61AAAB8C33}" destId="{9A6244CB-2BEA-4EEC-9EC2-E910C80FBCF9}" srcOrd="0" destOrd="0" presId="urn:microsoft.com/office/officeart/2005/8/layout/lProcess2"/>
    <dgm:cxn modelId="{A18D9173-59D3-4B6A-9709-B3B3F8EBC2B3}" type="presParOf" srcId="{F17FAEDB-C0DF-4C98-B778-9F61AAAB8C33}" destId="{6F41EA65-0229-4BD0-9FB6-0DB0E3DBA56E}" srcOrd="1" destOrd="0" presId="urn:microsoft.com/office/officeart/2005/8/layout/lProcess2"/>
    <dgm:cxn modelId="{C7B49EA6-F41F-445D-8764-B1144B95056A}" type="presParOf" srcId="{F17FAEDB-C0DF-4C98-B778-9F61AAAB8C33}" destId="{ADE30E76-BCC7-4990-8F02-13D8FA49994F}" srcOrd="2" destOrd="0" presId="urn:microsoft.com/office/officeart/2005/8/layout/lProcess2"/>
    <dgm:cxn modelId="{1D971E06-52E7-4DAA-8FCF-98FF6C3DDBD3}" type="presParOf" srcId="{0F1A6B1E-6A6F-4F85-AE0D-62E325872661}" destId="{BFD3DC8B-B106-41AC-BB5C-D9E371174BBA}" srcOrd="3" destOrd="0" presId="urn:microsoft.com/office/officeart/2005/8/layout/lProcess2"/>
    <dgm:cxn modelId="{1F87A7E4-6F84-443A-9A43-072101BCAAD5}" type="presParOf" srcId="{0F1A6B1E-6A6F-4F85-AE0D-62E325872661}" destId="{987E349D-B3AF-44C5-9568-AC25989581CB}" srcOrd="4" destOrd="0" presId="urn:microsoft.com/office/officeart/2005/8/layout/lProcess2"/>
    <dgm:cxn modelId="{D441DAD6-3CB8-44DE-9AD9-B0BED34E8AC4}" type="presParOf" srcId="{987E349D-B3AF-44C5-9568-AC25989581CB}" destId="{2F3F4B76-C4FE-4503-AEA8-44418A6D69A0}" srcOrd="0" destOrd="0" presId="urn:microsoft.com/office/officeart/2005/8/layout/lProcess2"/>
    <dgm:cxn modelId="{C24EEF8A-C62B-41AE-8817-917495A8C56C}" type="presParOf" srcId="{987E349D-B3AF-44C5-9568-AC25989581CB}" destId="{4D773809-3851-498B-AB8C-36EB94E4CEBF}" srcOrd="1" destOrd="0" presId="urn:microsoft.com/office/officeart/2005/8/layout/lProcess2"/>
    <dgm:cxn modelId="{F5067CDF-B64E-4F15-BB57-4451EE1692D4}" type="presParOf" srcId="{987E349D-B3AF-44C5-9568-AC25989581CB}" destId="{B0E5E8B7-E182-4238-9382-B370216E8F5A}" srcOrd="2" destOrd="0" presId="urn:microsoft.com/office/officeart/2005/8/layout/lProcess2"/>
    <dgm:cxn modelId="{E06B38AD-0DEA-4DD2-88A4-F9B82281CFFA}" type="presParOf" srcId="{B0E5E8B7-E182-4238-9382-B370216E8F5A}" destId="{E2F0B344-2280-4D58-95C8-EA2C456DE791}" srcOrd="0" destOrd="0" presId="urn:microsoft.com/office/officeart/2005/8/layout/lProcess2"/>
    <dgm:cxn modelId="{944F49DE-CB64-4C6E-8623-C10C8BDAFE8E}" type="presParOf" srcId="{E2F0B344-2280-4D58-95C8-EA2C456DE791}" destId="{D91384C1-CE3D-44F5-BD74-30665EB53E64}" srcOrd="0" destOrd="0" presId="urn:microsoft.com/office/officeart/2005/8/layout/lProcess2"/>
    <dgm:cxn modelId="{3B0E6732-9E3F-4545-B731-BE70B5787F1E}" type="presParOf" srcId="{E2F0B344-2280-4D58-95C8-EA2C456DE791}" destId="{ED8CB21A-2700-4B07-86A2-DD67E6C8CDDF}" srcOrd="1" destOrd="0" presId="urn:microsoft.com/office/officeart/2005/8/layout/lProcess2"/>
    <dgm:cxn modelId="{ECE360F4-273A-4D22-9041-ADE68A2BDD5A}" type="presParOf" srcId="{E2F0B344-2280-4D58-95C8-EA2C456DE791}" destId="{D983DA07-8E28-405D-9F7E-331E75118FD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CDCB36-32BC-4E9D-934A-0746038941E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7341AAA-CDFA-429F-B05B-B605E061ACF5}">
      <dgm:prSet phldrT="[Text]"/>
      <dgm:spPr/>
      <dgm:t>
        <a:bodyPr/>
        <a:lstStyle/>
        <a:p>
          <a:r>
            <a:rPr lang="en-US" dirty="0"/>
            <a:t>Minimally Burdensome </a:t>
          </a:r>
        </a:p>
      </dgm:t>
    </dgm:pt>
    <dgm:pt modelId="{A25E14E5-9B76-4526-9212-97929CF79A1A}" type="parTrans" cxnId="{13EBFC7A-42D8-477D-A5D6-EFF918D15477}">
      <dgm:prSet/>
      <dgm:spPr/>
      <dgm:t>
        <a:bodyPr/>
        <a:lstStyle/>
        <a:p>
          <a:endParaRPr lang="en-US"/>
        </a:p>
      </dgm:t>
    </dgm:pt>
    <dgm:pt modelId="{2080A08E-000F-44C4-A3F3-54828F566956}" type="sibTrans" cxnId="{13EBFC7A-42D8-477D-A5D6-EFF918D15477}">
      <dgm:prSet/>
      <dgm:spPr/>
      <dgm:t>
        <a:bodyPr/>
        <a:lstStyle/>
        <a:p>
          <a:endParaRPr lang="en-US"/>
        </a:p>
      </dgm:t>
    </dgm:pt>
    <dgm:pt modelId="{D8E04776-BB9D-4E41-8A88-BFFD8C72F6C0}">
      <dgm:prSet phldrT="[Text]"/>
      <dgm:spPr/>
      <dgm:t>
        <a:bodyPr/>
        <a:lstStyle/>
        <a:p>
          <a:r>
            <a:rPr lang="en-US" dirty="0"/>
            <a:t>Administrative</a:t>
          </a:r>
        </a:p>
      </dgm:t>
    </dgm:pt>
    <dgm:pt modelId="{4161B84D-A078-4ECA-B9A4-2794C08986EE}" type="parTrans" cxnId="{FDCACA14-6BCB-4155-B46D-4C143A5438FE}">
      <dgm:prSet/>
      <dgm:spPr/>
      <dgm:t>
        <a:bodyPr/>
        <a:lstStyle/>
        <a:p>
          <a:endParaRPr lang="en-US"/>
        </a:p>
      </dgm:t>
    </dgm:pt>
    <dgm:pt modelId="{C181EAC7-5FCD-41FD-8253-B366C9D0A47F}" type="sibTrans" cxnId="{FDCACA14-6BCB-4155-B46D-4C143A5438FE}">
      <dgm:prSet/>
      <dgm:spPr/>
      <dgm:t>
        <a:bodyPr/>
        <a:lstStyle/>
        <a:p>
          <a:endParaRPr lang="en-US"/>
        </a:p>
      </dgm:t>
    </dgm:pt>
    <dgm:pt modelId="{CA7451FE-B9B2-41EE-8B1B-2D726464FF86}">
      <dgm:prSet phldrT="[Text]"/>
      <dgm:spPr/>
      <dgm:t>
        <a:bodyPr/>
        <a:lstStyle/>
        <a:p>
          <a:r>
            <a:rPr lang="en-US" dirty="0"/>
            <a:t>Financially</a:t>
          </a:r>
        </a:p>
      </dgm:t>
    </dgm:pt>
    <dgm:pt modelId="{E7EA4984-B1B6-4034-8E10-F83E20C33E2D}" type="parTrans" cxnId="{ECCD6483-C984-43C4-BF07-B76AAC27B56E}">
      <dgm:prSet/>
      <dgm:spPr/>
      <dgm:t>
        <a:bodyPr/>
        <a:lstStyle/>
        <a:p>
          <a:endParaRPr lang="en-US"/>
        </a:p>
      </dgm:t>
    </dgm:pt>
    <dgm:pt modelId="{2D0D7CB5-FD54-47B9-B135-D9513D4130EE}" type="sibTrans" cxnId="{ECCD6483-C984-43C4-BF07-B76AAC27B56E}">
      <dgm:prSet/>
      <dgm:spPr/>
      <dgm:t>
        <a:bodyPr/>
        <a:lstStyle/>
        <a:p>
          <a:endParaRPr lang="en-US"/>
        </a:p>
      </dgm:t>
    </dgm:pt>
    <dgm:pt modelId="{22132DCD-9882-417C-8CA6-D2C6EFFD2F3F}">
      <dgm:prSet phldrT="[Text]"/>
      <dgm:spPr/>
      <dgm:t>
        <a:bodyPr/>
        <a:lstStyle/>
        <a:p>
          <a:r>
            <a:rPr lang="en-US" dirty="0"/>
            <a:t>Least Disruptive</a:t>
          </a:r>
        </a:p>
      </dgm:t>
    </dgm:pt>
    <dgm:pt modelId="{0F3DB2FA-B9DD-4F38-B7E0-B7914F7B4675}" type="parTrans" cxnId="{4FBFEBF8-377A-4168-9474-435B30B7C60C}">
      <dgm:prSet/>
      <dgm:spPr/>
      <dgm:t>
        <a:bodyPr/>
        <a:lstStyle/>
        <a:p>
          <a:endParaRPr lang="en-US"/>
        </a:p>
      </dgm:t>
    </dgm:pt>
    <dgm:pt modelId="{50B6039F-574B-458F-8379-FB9E5857ACC4}" type="sibTrans" cxnId="{4FBFEBF8-377A-4168-9474-435B30B7C60C}">
      <dgm:prSet/>
      <dgm:spPr/>
      <dgm:t>
        <a:bodyPr/>
        <a:lstStyle/>
        <a:p>
          <a:endParaRPr lang="en-US"/>
        </a:p>
      </dgm:t>
    </dgm:pt>
    <dgm:pt modelId="{335CF8D7-6DC7-4FAF-8AD4-A88AD72D98A5}">
      <dgm:prSet phldrT="[Text]"/>
      <dgm:spPr/>
      <dgm:t>
        <a:bodyPr/>
        <a:lstStyle/>
        <a:p>
          <a:r>
            <a:rPr lang="en-US" dirty="0"/>
            <a:t>Receiving services</a:t>
          </a:r>
        </a:p>
      </dgm:t>
    </dgm:pt>
    <dgm:pt modelId="{2A8E51A6-1F99-4285-958F-B18DEC20038D}" type="parTrans" cxnId="{1426D778-E92A-4E58-A26A-AF1175C23F7A}">
      <dgm:prSet/>
      <dgm:spPr/>
      <dgm:t>
        <a:bodyPr/>
        <a:lstStyle/>
        <a:p>
          <a:endParaRPr lang="en-US"/>
        </a:p>
      </dgm:t>
    </dgm:pt>
    <dgm:pt modelId="{82A578B4-7CDB-42EC-B635-B2EC217095D4}" type="sibTrans" cxnId="{1426D778-E92A-4E58-A26A-AF1175C23F7A}">
      <dgm:prSet/>
      <dgm:spPr/>
      <dgm:t>
        <a:bodyPr/>
        <a:lstStyle/>
        <a:p>
          <a:endParaRPr lang="en-US"/>
        </a:p>
      </dgm:t>
    </dgm:pt>
    <dgm:pt modelId="{90917F81-BFE3-452F-B620-09E2783CC8BF}">
      <dgm:prSet phldrT="[Text]"/>
      <dgm:spPr/>
      <dgm:t>
        <a:bodyPr/>
        <a:lstStyle/>
        <a:p>
          <a:r>
            <a:rPr lang="en-US" dirty="0"/>
            <a:t>Allowed services</a:t>
          </a:r>
        </a:p>
      </dgm:t>
    </dgm:pt>
    <dgm:pt modelId="{75CC9C2E-EAB2-4CB3-B6DA-843F4E15B634}" type="parTrans" cxnId="{FADA7486-4F2D-4211-A8E7-2C1275EE8A1C}">
      <dgm:prSet/>
      <dgm:spPr/>
      <dgm:t>
        <a:bodyPr/>
        <a:lstStyle/>
        <a:p>
          <a:endParaRPr lang="en-US"/>
        </a:p>
      </dgm:t>
    </dgm:pt>
    <dgm:pt modelId="{411F06A3-8654-4E55-8FCF-0A542C828377}" type="sibTrans" cxnId="{FADA7486-4F2D-4211-A8E7-2C1275EE8A1C}">
      <dgm:prSet/>
      <dgm:spPr/>
      <dgm:t>
        <a:bodyPr/>
        <a:lstStyle/>
        <a:p>
          <a:endParaRPr lang="en-US"/>
        </a:p>
      </dgm:t>
    </dgm:pt>
    <dgm:pt modelId="{6AEBC654-D26D-45FC-83DA-087258E44431}">
      <dgm:prSet phldrT="[Text]"/>
      <dgm:spPr/>
      <dgm:t>
        <a:bodyPr/>
        <a:lstStyle/>
        <a:p>
          <a:r>
            <a:rPr lang="en-US" dirty="0"/>
            <a:t>Consideration</a:t>
          </a:r>
        </a:p>
      </dgm:t>
    </dgm:pt>
    <dgm:pt modelId="{E2C972CF-0B00-42A5-9FF5-CE840F711F48}" type="parTrans" cxnId="{6AFF0867-D9B2-403E-AA31-56F6AD123A51}">
      <dgm:prSet/>
      <dgm:spPr/>
      <dgm:t>
        <a:bodyPr/>
        <a:lstStyle/>
        <a:p>
          <a:endParaRPr lang="en-US"/>
        </a:p>
      </dgm:t>
    </dgm:pt>
    <dgm:pt modelId="{27960DD9-02C8-4F18-80EA-F62265DBE5E9}" type="sibTrans" cxnId="{6AFF0867-D9B2-403E-AA31-56F6AD123A51}">
      <dgm:prSet/>
      <dgm:spPr/>
      <dgm:t>
        <a:bodyPr/>
        <a:lstStyle/>
        <a:p>
          <a:endParaRPr lang="en-US"/>
        </a:p>
      </dgm:t>
    </dgm:pt>
    <dgm:pt modelId="{02D19F6E-DB95-4C9F-9794-F3536FD85481}">
      <dgm:prSet phldrT="[Text]"/>
      <dgm:spPr/>
      <dgm:t>
        <a:bodyPr/>
        <a:lstStyle/>
        <a:p>
          <a:r>
            <a:rPr lang="en-US" dirty="0"/>
            <a:t>Existing best practices</a:t>
          </a:r>
        </a:p>
      </dgm:t>
    </dgm:pt>
    <dgm:pt modelId="{9BCDB02D-5A49-4F07-AB10-BD0DE3E13ECA}" type="parTrans" cxnId="{2A593F64-7610-459F-A496-B8E16B21491C}">
      <dgm:prSet/>
      <dgm:spPr/>
      <dgm:t>
        <a:bodyPr/>
        <a:lstStyle/>
        <a:p>
          <a:endParaRPr lang="en-US"/>
        </a:p>
      </dgm:t>
    </dgm:pt>
    <dgm:pt modelId="{B7AA8B19-DE5C-4AD0-B0DF-FA0C28F7DAA2}" type="sibTrans" cxnId="{2A593F64-7610-459F-A496-B8E16B21491C}">
      <dgm:prSet/>
      <dgm:spPr/>
      <dgm:t>
        <a:bodyPr/>
        <a:lstStyle/>
        <a:p>
          <a:endParaRPr lang="en-US"/>
        </a:p>
      </dgm:t>
    </dgm:pt>
    <dgm:pt modelId="{3E6B9CFC-CD17-4FC1-B44F-312D9C2004B7}">
      <dgm:prSet/>
      <dgm:spPr/>
      <dgm:t>
        <a:bodyPr/>
        <a:lstStyle/>
        <a:p>
          <a:r>
            <a:rPr lang="en-US" dirty="0"/>
            <a:t>Follow</a:t>
          </a:r>
        </a:p>
      </dgm:t>
    </dgm:pt>
    <dgm:pt modelId="{01FBA3F2-7F5B-4C1E-96EA-115D22A791F2}" type="parTrans" cxnId="{C3F5276D-A277-4425-9CC6-D8B7190099AC}">
      <dgm:prSet/>
      <dgm:spPr/>
      <dgm:t>
        <a:bodyPr/>
        <a:lstStyle/>
        <a:p>
          <a:endParaRPr lang="en-US"/>
        </a:p>
      </dgm:t>
    </dgm:pt>
    <dgm:pt modelId="{3D4DEAF0-5600-4346-963C-63D6C76FB92A}" type="sibTrans" cxnId="{C3F5276D-A277-4425-9CC6-D8B7190099AC}">
      <dgm:prSet/>
      <dgm:spPr/>
      <dgm:t>
        <a:bodyPr/>
        <a:lstStyle/>
        <a:p>
          <a:endParaRPr lang="en-US"/>
        </a:p>
      </dgm:t>
    </dgm:pt>
    <dgm:pt modelId="{77B3FB10-FE90-44E0-AADC-213F9CA3AD3D}">
      <dgm:prSet/>
      <dgm:spPr/>
      <dgm:t>
        <a:bodyPr/>
        <a:lstStyle/>
        <a:p>
          <a:r>
            <a:rPr lang="en-US" dirty="0"/>
            <a:t>State laws</a:t>
          </a:r>
        </a:p>
      </dgm:t>
    </dgm:pt>
    <dgm:pt modelId="{6A4438F3-4014-4771-82BE-4481D86FCF10}" type="parTrans" cxnId="{1313503E-B993-4CA9-8620-91EEF6FFB0DB}">
      <dgm:prSet/>
      <dgm:spPr/>
      <dgm:t>
        <a:bodyPr/>
        <a:lstStyle/>
        <a:p>
          <a:endParaRPr lang="en-US"/>
        </a:p>
      </dgm:t>
    </dgm:pt>
    <dgm:pt modelId="{B200C966-6A4B-4669-8255-F27883AE5AE5}" type="sibTrans" cxnId="{1313503E-B993-4CA9-8620-91EEF6FFB0DB}">
      <dgm:prSet/>
      <dgm:spPr/>
      <dgm:t>
        <a:bodyPr/>
        <a:lstStyle/>
        <a:p>
          <a:endParaRPr lang="en-US"/>
        </a:p>
      </dgm:t>
    </dgm:pt>
    <dgm:pt modelId="{9D040FF0-D599-4E41-A87B-A8C0E479F0ED}">
      <dgm:prSet/>
      <dgm:spPr/>
      <dgm:t>
        <a:bodyPr/>
        <a:lstStyle/>
        <a:p>
          <a:r>
            <a:rPr lang="en-US" dirty="0"/>
            <a:t>Federal Laws</a:t>
          </a:r>
        </a:p>
      </dgm:t>
    </dgm:pt>
    <dgm:pt modelId="{C9FC7E9C-064D-40D5-950D-CF14768E1255}" type="parTrans" cxnId="{43DCCA39-098A-4911-B1A1-A05EFB5E2391}">
      <dgm:prSet/>
      <dgm:spPr/>
      <dgm:t>
        <a:bodyPr/>
        <a:lstStyle/>
        <a:p>
          <a:endParaRPr lang="en-US"/>
        </a:p>
      </dgm:t>
    </dgm:pt>
    <dgm:pt modelId="{069A49A9-8A47-46BA-89EE-8EDCC96E7C9D}" type="sibTrans" cxnId="{43DCCA39-098A-4911-B1A1-A05EFB5E2391}">
      <dgm:prSet/>
      <dgm:spPr/>
      <dgm:t>
        <a:bodyPr/>
        <a:lstStyle/>
        <a:p>
          <a:endParaRPr lang="en-US"/>
        </a:p>
      </dgm:t>
    </dgm:pt>
    <dgm:pt modelId="{DD894D67-56E1-474D-BF1F-41AFA3A2283C}">
      <dgm:prSet/>
      <dgm:spPr/>
      <dgm:t>
        <a:bodyPr/>
        <a:lstStyle/>
        <a:p>
          <a:r>
            <a:rPr lang="en-US" dirty="0"/>
            <a:t>DHS Policies</a:t>
          </a:r>
        </a:p>
      </dgm:t>
    </dgm:pt>
    <dgm:pt modelId="{EC2E82BB-6313-42AA-8469-5ECA7C1F3F17}" type="parTrans" cxnId="{DFF804F5-0855-48F2-A5A8-47D87146C252}">
      <dgm:prSet/>
      <dgm:spPr/>
      <dgm:t>
        <a:bodyPr/>
        <a:lstStyle/>
        <a:p>
          <a:endParaRPr lang="en-US"/>
        </a:p>
      </dgm:t>
    </dgm:pt>
    <dgm:pt modelId="{C9AE6376-10DF-41E9-AF7F-9066A18BB342}" type="sibTrans" cxnId="{DFF804F5-0855-48F2-A5A8-47D87146C252}">
      <dgm:prSet/>
      <dgm:spPr/>
      <dgm:t>
        <a:bodyPr/>
        <a:lstStyle/>
        <a:p>
          <a:endParaRPr lang="en-US"/>
        </a:p>
      </dgm:t>
    </dgm:pt>
    <dgm:pt modelId="{AC3B9107-0ED8-47E0-B27B-4DE128EFAB34}" type="pres">
      <dgm:prSet presAssocID="{75CDCB36-32BC-4E9D-934A-0746038941E8}" presName="Name0" presStyleCnt="0">
        <dgm:presLayoutVars>
          <dgm:dir/>
          <dgm:resizeHandles val="exact"/>
        </dgm:presLayoutVars>
      </dgm:prSet>
      <dgm:spPr/>
    </dgm:pt>
    <dgm:pt modelId="{A977B497-80C5-45B4-805F-039E6B078D5A}" type="pres">
      <dgm:prSet presAssocID="{D7341AAA-CDFA-429F-B05B-B605E061ACF5}" presName="node" presStyleLbl="node1" presStyleIdx="0" presStyleCnt="4">
        <dgm:presLayoutVars>
          <dgm:bulletEnabled val="1"/>
        </dgm:presLayoutVars>
      </dgm:prSet>
      <dgm:spPr/>
    </dgm:pt>
    <dgm:pt modelId="{5BCB21E8-853F-4027-8136-91FC8A470300}" type="pres">
      <dgm:prSet presAssocID="{2080A08E-000F-44C4-A3F3-54828F566956}" presName="sibTrans" presStyleCnt="0"/>
      <dgm:spPr/>
    </dgm:pt>
    <dgm:pt modelId="{143C1CEB-E453-482B-A923-C6DBDF732330}" type="pres">
      <dgm:prSet presAssocID="{22132DCD-9882-417C-8CA6-D2C6EFFD2F3F}" presName="node" presStyleLbl="node1" presStyleIdx="1" presStyleCnt="4">
        <dgm:presLayoutVars>
          <dgm:bulletEnabled val="1"/>
        </dgm:presLayoutVars>
      </dgm:prSet>
      <dgm:spPr/>
    </dgm:pt>
    <dgm:pt modelId="{1A193CF6-EADA-4CB0-9AB4-4B317689007A}" type="pres">
      <dgm:prSet presAssocID="{50B6039F-574B-458F-8379-FB9E5857ACC4}" presName="sibTrans" presStyleCnt="0"/>
      <dgm:spPr/>
    </dgm:pt>
    <dgm:pt modelId="{663F1433-853A-435B-B5CE-986932763462}" type="pres">
      <dgm:prSet presAssocID="{6AEBC654-D26D-45FC-83DA-087258E44431}" presName="node" presStyleLbl="node1" presStyleIdx="2" presStyleCnt="4">
        <dgm:presLayoutVars>
          <dgm:bulletEnabled val="1"/>
        </dgm:presLayoutVars>
      </dgm:prSet>
      <dgm:spPr/>
    </dgm:pt>
    <dgm:pt modelId="{ABF11395-5A54-491A-A1A7-F52F44A4567C}" type="pres">
      <dgm:prSet presAssocID="{27960DD9-02C8-4F18-80EA-F62265DBE5E9}" presName="sibTrans" presStyleCnt="0"/>
      <dgm:spPr/>
    </dgm:pt>
    <dgm:pt modelId="{1B0557EA-4DB4-4878-B876-C083773C473C}" type="pres">
      <dgm:prSet presAssocID="{3E6B9CFC-CD17-4FC1-B44F-312D9C2004B7}" presName="node" presStyleLbl="node1" presStyleIdx="3" presStyleCnt="4">
        <dgm:presLayoutVars>
          <dgm:bulletEnabled val="1"/>
        </dgm:presLayoutVars>
      </dgm:prSet>
      <dgm:spPr/>
    </dgm:pt>
  </dgm:ptLst>
  <dgm:cxnLst>
    <dgm:cxn modelId="{33EA6101-55DC-4D35-8713-C73FE8E1B176}" type="presOf" srcId="{02D19F6E-DB95-4C9F-9794-F3536FD85481}" destId="{663F1433-853A-435B-B5CE-986932763462}" srcOrd="0" destOrd="1" presId="urn:microsoft.com/office/officeart/2005/8/layout/hList6"/>
    <dgm:cxn modelId="{4B4FBC0D-39A1-4CE4-A59C-5D034B416E0D}" type="presOf" srcId="{6AEBC654-D26D-45FC-83DA-087258E44431}" destId="{663F1433-853A-435B-B5CE-986932763462}" srcOrd="0" destOrd="0" presId="urn:microsoft.com/office/officeart/2005/8/layout/hList6"/>
    <dgm:cxn modelId="{FDCACA14-6BCB-4155-B46D-4C143A5438FE}" srcId="{D7341AAA-CDFA-429F-B05B-B605E061ACF5}" destId="{D8E04776-BB9D-4E41-8A88-BFFD8C72F6C0}" srcOrd="0" destOrd="0" parTransId="{4161B84D-A078-4ECA-B9A4-2794C08986EE}" sibTransId="{C181EAC7-5FCD-41FD-8253-B366C9D0A47F}"/>
    <dgm:cxn modelId="{0526441A-D542-4435-8ED4-42FA1B0FE1B1}" type="presOf" srcId="{75CDCB36-32BC-4E9D-934A-0746038941E8}" destId="{AC3B9107-0ED8-47E0-B27B-4DE128EFAB34}" srcOrd="0" destOrd="0" presId="urn:microsoft.com/office/officeart/2005/8/layout/hList6"/>
    <dgm:cxn modelId="{43DCCA39-098A-4911-B1A1-A05EFB5E2391}" srcId="{3E6B9CFC-CD17-4FC1-B44F-312D9C2004B7}" destId="{9D040FF0-D599-4E41-A87B-A8C0E479F0ED}" srcOrd="1" destOrd="0" parTransId="{C9FC7E9C-064D-40D5-950D-CF14768E1255}" sibTransId="{069A49A9-8A47-46BA-89EE-8EDCC96E7C9D}"/>
    <dgm:cxn modelId="{1313503E-B993-4CA9-8620-91EEF6FFB0DB}" srcId="{3E6B9CFC-CD17-4FC1-B44F-312D9C2004B7}" destId="{77B3FB10-FE90-44E0-AADC-213F9CA3AD3D}" srcOrd="0" destOrd="0" parTransId="{6A4438F3-4014-4771-82BE-4481D86FCF10}" sibTransId="{B200C966-6A4B-4669-8255-F27883AE5AE5}"/>
    <dgm:cxn modelId="{E177C05F-82A7-44F5-9E21-1504930284D2}" type="presOf" srcId="{90917F81-BFE3-452F-B620-09E2783CC8BF}" destId="{143C1CEB-E453-482B-A923-C6DBDF732330}" srcOrd="0" destOrd="2" presId="urn:microsoft.com/office/officeart/2005/8/layout/hList6"/>
    <dgm:cxn modelId="{2A593F64-7610-459F-A496-B8E16B21491C}" srcId="{6AEBC654-D26D-45FC-83DA-087258E44431}" destId="{02D19F6E-DB95-4C9F-9794-F3536FD85481}" srcOrd="0" destOrd="0" parTransId="{9BCDB02D-5A49-4F07-AB10-BD0DE3E13ECA}" sibTransId="{B7AA8B19-DE5C-4AD0-B0DF-FA0C28F7DAA2}"/>
    <dgm:cxn modelId="{6AFF0867-D9B2-403E-AA31-56F6AD123A51}" srcId="{75CDCB36-32BC-4E9D-934A-0746038941E8}" destId="{6AEBC654-D26D-45FC-83DA-087258E44431}" srcOrd="2" destOrd="0" parTransId="{E2C972CF-0B00-42A5-9FF5-CE840F711F48}" sibTransId="{27960DD9-02C8-4F18-80EA-F62265DBE5E9}"/>
    <dgm:cxn modelId="{C3F5276D-A277-4425-9CC6-D8B7190099AC}" srcId="{75CDCB36-32BC-4E9D-934A-0746038941E8}" destId="{3E6B9CFC-CD17-4FC1-B44F-312D9C2004B7}" srcOrd="3" destOrd="0" parTransId="{01FBA3F2-7F5B-4C1E-96EA-115D22A791F2}" sibTransId="{3D4DEAF0-5600-4346-963C-63D6C76FB92A}"/>
    <dgm:cxn modelId="{06A56370-3EEE-493E-ACD1-AE1A450F540D}" type="presOf" srcId="{D7341AAA-CDFA-429F-B05B-B605E061ACF5}" destId="{A977B497-80C5-45B4-805F-039E6B078D5A}" srcOrd="0" destOrd="0" presId="urn:microsoft.com/office/officeart/2005/8/layout/hList6"/>
    <dgm:cxn modelId="{1426D778-E92A-4E58-A26A-AF1175C23F7A}" srcId="{22132DCD-9882-417C-8CA6-D2C6EFFD2F3F}" destId="{335CF8D7-6DC7-4FAF-8AD4-A88AD72D98A5}" srcOrd="0" destOrd="0" parTransId="{2A8E51A6-1F99-4285-958F-B18DEC20038D}" sibTransId="{82A578B4-7CDB-42EC-B635-B2EC217095D4}"/>
    <dgm:cxn modelId="{13EBFC7A-42D8-477D-A5D6-EFF918D15477}" srcId="{75CDCB36-32BC-4E9D-934A-0746038941E8}" destId="{D7341AAA-CDFA-429F-B05B-B605E061ACF5}" srcOrd="0" destOrd="0" parTransId="{A25E14E5-9B76-4526-9212-97929CF79A1A}" sibTransId="{2080A08E-000F-44C4-A3F3-54828F566956}"/>
    <dgm:cxn modelId="{ECCD6483-C984-43C4-BF07-B76AAC27B56E}" srcId="{D7341AAA-CDFA-429F-B05B-B605E061ACF5}" destId="{CA7451FE-B9B2-41EE-8B1B-2D726464FF86}" srcOrd="1" destOrd="0" parTransId="{E7EA4984-B1B6-4034-8E10-F83E20C33E2D}" sibTransId="{2D0D7CB5-FD54-47B9-B135-D9513D4130EE}"/>
    <dgm:cxn modelId="{FADA7486-4F2D-4211-A8E7-2C1275EE8A1C}" srcId="{22132DCD-9882-417C-8CA6-D2C6EFFD2F3F}" destId="{90917F81-BFE3-452F-B620-09E2783CC8BF}" srcOrd="1" destOrd="0" parTransId="{75CC9C2E-EAB2-4CB3-B6DA-843F4E15B634}" sibTransId="{411F06A3-8654-4E55-8FCF-0A542C828377}"/>
    <dgm:cxn modelId="{698D93A8-FB8D-42BD-84B4-872CEF596C6A}" type="presOf" srcId="{9D040FF0-D599-4E41-A87B-A8C0E479F0ED}" destId="{1B0557EA-4DB4-4878-B876-C083773C473C}" srcOrd="0" destOrd="2" presId="urn:microsoft.com/office/officeart/2005/8/layout/hList6"/>
    <dgm:cxn modelId="{59FAE0B7-442D-4C98-B99B-B1B7A9E3EBB2}" type="presOf" srcId="{D8E04776-BB9D-4E41-8A88-BFFD8C72F6C0}" destId="{A977B497-80C5-45B4-805F-039E6B078D5A}" srcOrd="0" destOrd="1" presId="urn:microsoft.com/office/officeart/2005/8/layout/hList6"/>
    <dgm:cxn modelId="{8D05FDC2-7D51-4190-A72A-31462389706F}" type="presOf" srcId="{CA7451FE-B9B2-41EE-8B1B-2D726464FF86}" destId="{A977B497-80C5-45B4-805F-039E6B078D5A}" srcOrd="0" destOrd="2" presId="urn:microsoft.com/office/officeart/2005/8/layout/hList6"/>
    <dgm:cxn modelId="{52C7D6DB-B924-49EA-B7FE-82F7F15B7A84}" type="presOf" srcId="{22132DCD-9882-417C-8CA6-D2C6EFFD2F3F}" destId="{143C1CEB-E453-482B-A923-C6DBDF732330}" srcOrd="0" destOrd="0" presId="urn:microsoft.com/office/officeart/2005/8/layout/hList6"/>
    <dgm:cxn modelId="{E08307EB-707A-4810-95CD-BCDBF5C2879B}" type="presOf" srcId="{3E6B9CFC-CD17-4FC1-B44F-312D9C2004B7}" destId="{1B0557EA-4DB4-4878-B876-C083773C473C}" srcOrd="0" destOrd="0" presId="urn:microsoft.com/office/officeart/2005/8/layout/hList6"/>
    <dgm:cxn modelId="{74E8AEEC-48CA-422F-82DC-E4D5CDF8F0B5}" type="presOf" srcId="{77B3FB10-FE90-44E0-AADC-213F9CA3AD3D}" destId="{1B0557EA-4DB4-4878-B876-C083773C473C}" srcOrd="0" destOrd="1" presId="urn:microsoft.com/office/officeart/2005/8/layout/hList6"/>
    <dgm:cxn modelId="{F6EE90F3-8D0B-487B-87E1-6F8BF8FCA707}" type="presOf" srcId="{335CF8D7-6DC7-4FAF-8AD4-A88AD72D98A5}" destId="{143C1CEB-E453-482B-A923-C6DBDF732330}" srcOrd="0" destOrd="1" presId="urn:microsoft.com/office/officeart/2005/8/layout/hList6"/>
    <dgm:cxn modelId="{DFF804F5-0855-48F2-A5A8-47D87146C252}" srcId="{3E6B9CFC-CD17-4FC1-B44F-312D9C2004B7}" destId="{DD894D67-56E1-474D-BF1F-41AFA3A2283C}" srcOrd="2" destOrd="0" parTransId="{EC2E82BB-6313-42AA-8469-5ECA7C1F3F17}" sibTransId="{C9AE6376-10DF-41E9-AF7F-9066A18BB342}"/>
    <dgm:cxn modelId="{4FBFEBF8-377A-4168-9474-435B30B7C60C}" srcId="{75CDCB36-32BC-4E9D-934A-0746038941E8}" destId="{22132DCD-9882-417C-8CA6-D2C6EFFD2F3F}" srcOrd="1" destOrd="0" parTransId="{0F3DB2FA-B9DD-4F38-B7E0-B7914F7B4675}" sibTransId="{50B6039F-574B-458F-8379-FB9E5857ACC4}"/>
    <dgm:cxn modelId="{BA6D3AFD-A126-4AFE-982A-A59B5D888704}" type="presOf" srcId="{DD894D67-56E1-474D-BF1F-41AFA3A2283C}" destId="{1B0557EA-4DB4-4878-B876-C083773C473C}" srcOrd="0" destOrd="3" presId="urn:microsoft.com/office/officeart/2005/8/layout/hList6"/>
    <dgm:cxn modelId="{F263AD46-B1EF-4845-9DEF-AFC65A79ECB4}" type="presParOf" srcId="{AC3B9107-0ED8-47E0-B27B-4DE128EFAB34}" destId="{A977B497-80C5-45B4-805F-039E6B078D5A}" srcOrd="0" destOrd="0" presId="urn:microsoft.com/office/officeart/2005/8/layout/hList6"/>
    <dgm:cxn modelId="{4393B6FC-6545-4C5A-BB4B-7CA9591776B5}" type="presParOf" srcId="{AC3B9107-0ED8-47E0-B27B-4DE128EFAB34}" destId="{5BCB21E8-853F-4027-8136-91FC8A470300}" srcOrd="1" destOrd="0" presId="urn:microsoft.com/office/officeart/2005/8/layout/hList6"/>
    <dgm:cxn modelId="{BC462B6D-9427-4234-AB2B-F8DBC943F8F9}" type="presParOf" srcId="{AC3B9107-0ED8-47E0-B27B-4DE128EFAB34}" destId="{143C1CEB-E453-482B-A923-C6DBDF732330}" srcOrd="2" destOrd="0" presId="urn:microsoft.com/office/officeart/2005/8/layout/hList6"/>
    <dgm:cxn modelId="{214320F5-4E02-4B10-9568-D040A611945D}" type="presParOf" srcId="{AC3B9107-0ED8-47E0-B27B-4DE128EFAB34}" destId="{1A193CF6-EADA-4CB0-9AB4-4B317689007A}" srcOrd="3" destOrd="0" presId="urn:microsoft.com/office/officeart/2005/8/layout/hList6"/>
    <dgm:cxn modelId="{C5F158D0-A364-422F-961A-3E1273CA46A0}" type="presParOf" srcId="{AC3B9107-0ED8-47E0-B27B-4DE128EFAB34}" destId="{663F1433-853A-435B-B5CE-986932763462}" srcOrd="4" destOrd="0" presId="urn:microsoft.com/office/officeart/2005/8/layout/hList6"/>
    <dgm:cxn modelId="{3BA17626-BC24-4526-967C-DD05851FAFD6}" type="presParOf" srcId="{AC3B9107-0ED8-47E0-B27B-4DE128EFAB34}" destId="{ABF11395-5A54-491A-A1A7-F52F44A4567C}" srcOrd="5" destOrd="0" presId="urn:microsoft.com/office/officeart/2005/8/layout/hList6"/>
    <dgm:cxn modelId="{D32AFD82-476E-4AA0-959C-9FA186666ADC}" type="presParOf" srcId="{AC3B9107-0ED8-47E0-B27B-4DE128EFAB34}" destId="{1B0557EA-4DB4-4878-B876-C083773C473C}"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914212-F2DA-4C4D-9080-9F7877B891C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335753E-C055-480A-88C1-916BDDC40C6B}">
      <dgm:prSet phldrT="[Text]"/>
      <dgm:spPr/>
      <dgm:t>
        <a:bodyPr/>
        <a:lstStyle/>
        <a:p>
          <a:r>
            <a:rPr lang="en-US" dirty="0"/>
            <a:t>EVV System</a:t>
          </a:r>
        </a:p>
      </dgm:t>
    </dgm:pt>
    <dgm:pt modelId="{C2AE1AFF-4C9E-4104-B18D-DBF63EDFFBB8}" type="parTrans" cxnId="{C067E82C-041A-40BE-B654-BDF1E512C17E}">
      <dgm:prSet/>
      <dgm:spPr/>
      <dgm:t>
        <a:bodyPr/>
        <a:lstStyle/>
        <a:p>
          <a:endParaRPr lang="en-US"/>
        </a:p>
      </dgm:t>
    </dgm:pt>
    <dgm:pt modelId="{78134B58-35ED-49BE-A093-5EAF087CA119}" type="sibTrans" cxnId="{C067E82C-041A-40BE-B654-BDF1E512C17E}">
      <dgm:prSet/>
      <dgm:spPr/>
      <dgm:t>
        <a:bodyPr/>
        <a:lstStyle/>
        <a:p>
          <a:endParaRPr lang="en-US"/>
        </a:p>
      </dgm:t>
    </dgm:pt>
    <dgm:pt modelId="{D8A6B979-2D33-4B73-9A47-0EEF647FB553}">
      <dgm:prSet phldrT="[Text]"/>
      <dgm:spPr/>
      <dgm:t>
        <a:bodyPr/>
        <a:lstStyle/>
        <a:p>
          <a:r>
            <a:rPr lang="en-US" dirty="0"/>
            <a:t>Mobile</a:t>
          </a:r>
        </a:p>
      </dgm:t>
    </dgm:pt>
    <dgm:pt modelId="{6B26DA26-73E0-4694-B54F-EBD9F3BA4630}" type="parTrans" cxnId="{47FD88CC-658C-4AAB-98C7-322F11A342AD}">
      <dgm:prSet/>
      <dgm:spPr/>
      <dgm:t>
        <a:bodyPr/>
        <a:lstStyle/>
        <a:p>
          <a:endParaRPr lang="en-US"/>
        </a:p>
      </dgm:t>
    </dgm:pt>
    <dgm:pt modelId="{4627855A-808F-4BD5-A320-B3DC5D4616D0}" type="sibTrans" cxnId="{47FD88CC-658C-4AAB-98C7-322F11A342AD}">
      <dgm:prSet/>
      <dgm:spPr/>
      <dgm:t>
        <a:bodyPr/>
        <a:lstStyle/>
        <a:p>
          <a:endParaRPr lang="en-US"/>
        </a:p>
      </dgm:t>
    </dgm:pt>
    <dgm:pt modelId="{BD3D70D1-8637-4443-B8DB-F4498059E60D}">
      <dgm:prSet phldrT="[Text]"/>
      <dgm:spPr/>
      <dgm:t>
        <a:bodyPr/>
        <a:lstStyle/>
        <a:p>
          <a:r>
            <a:rPr lang="en-US" dirty="0"/>
            <a:t>Adaptability</a:t>
          </a:r>
        </a:p>
      </dgm:t>
    </dgm:pt>
    <dgm:pt modelId="{9ABCC318-E5BB-4B97-AD6A-81EDFDBC77BC}" type="parTrans" cxnId="{2C637D80-14B4-4939-9E8F-CC24D1EF0904}">
      <dgm:prSet/>
      <dgm:spPr/>
      <dgm:t>
        <a:bodyPr/>
        <a:lstStyle/>
        <a:p>
          <a:endParaRPr lang="en-US"/>
        </a:p>
      </dgm:t>
    </dgm:pt>
    <dgm:pt modelId="{CCFB9A13-CF8D-4656-8607-96EC5B829F09}" type="sibTrans" cxnId="{2C637D80-14B4-4939-9E8F-CC24D1EF0904}">
      <dgm:prSet/>
      <dgm:spPr/>
      <dgm:t>
        <a:bodyPr/>
        <a:lstStyle/>
        <a:p>
          <a:endParaRPr lang="en-US"/>
        </a:p>
      </dgm:t>
    </dgm:pt>
    <dgm:pt modelId="{05114456-4DB5-4EE1-B65A-AF901C7F3361}">
      <dgm:prSet phldrT="[Text]"/>
      <dgm:spPr/>
      <dgm:t>
        <a:bodyPr/>
        <a:lstStyle/>
        <a:p>
          <a:r>
            <a:rPr lang="en-US" dirty="0"/>
            <a:t>Ease of Use</a:t>
          </a:r>
        </a:p>
      </dgm:t>
    </dgm:pt>
    <dgm:pt modelId="{FD33B47E-C38D-413D-BFAC-9119F2CC9183}" type="parTrans" cxnId="{02B68771-3287-48D4-A504-159ED7BB8F56}">
      <dgm:prSet/>
      <dgm:spPr/>
      <dgm:t>
        <a:bodyPr/>
        <a:lstStyle/>
        <a:p>
          <a:endParaRPr lang="en-US"/>
        </a:p>
      </dgm:t>
    </dgm:pt>
    <dgm:pt modelId="{18B2B458-5A00-40EB-98B9-7FDAEFF5539B}" type="sibTrans" cxnId="{02B68771-3287-48D4-A504-159ED7BB8F56}">
      <dgm:prSet/>
      <dgm:spPr/>
      <dgm:t>
        <a:bodyPr/>
        <a:lstStyle/>
        <a:p>
          <a:endParaRPr lang="en-US"/>
        </a:p>
      </dgm:t>
    </dgm:pt>
    <dgm:pt modelId="{2D9F6BFA-5216-4CAE-ADEA-66F418AF96CC}">
      <dgm:prSet phldrT="[Text]"/>
      <dgm:spPr/>
      <dgm:t>
        <a:bodyPr/>
        <a:lstStyle/>
        <a:p>
          <a:r>
            <a:rPr lang="en-US" dirty="0"/>
            <a:t>Minimize Privacy Intrusion</a:t>
          </a:r>
        </a:p>
      </dgm:t>
    </dgm:pt>
    <dgm:pt modelId="{E2678A2A-82E8-42BA-AC6F-2EA4015A9AD0}" type="parTrans" cxnId="{DA40F908-36A2-487E-8DBF-1A312DFA0216}">
      <dgm:prSet/>
      <dgm:spPr/>
      <dgm:t>
        <a:bodyPr/>
        <a:lstStyle/>
        <a:p>
          <a:endParaRPr lang="en-US"/>
        </a:p>
      </dgm:t>
    </dgm:pt>
    <dgm:pt modelId="{310A122A-C7EF-4F87-949D-287D7D524406}" type="sibTrans" cxnId="{DA40F908-36A2-487E-8DBF-1A312DFA0216}">
      <dgm:prSet/>
      <dgm:spPr/>
      <dgm:t>
        <a:bodyPr/>
        <a:lstStyle/>
        <a:p>
          <a:endParaRPr lang="en-US"/>
        </a:p>
      </dgm:t>
    </dgm:pt>
    <dgm:pt modelId="{A5B0762D-77D0-40C6-8AD4-F894ECFA45AA}">
      <dgm:prSet/>
      <dgm:spPr/>
      <dgm:t>
        <a:bodyPr/>
        <a:lstStyle/>
        <a:p>
          <a:r>
            <a:rPr lang="en-US" dirty="0"/>
            <a:t>Flexible Scheduling</a:t>
          </a:r>
        </a:p>
      </dgm:t>
    </dgm:pt>
    <dgm:pt modelId="{0064EEBE-BC5A-46AC-8478-9A095AD7E143}" type="parTrans" cxnId="{3C81B314-4545-46A1-A2E8-C00637D8EEAC}">
      <dgm:prSet/>
      <dgm:spPr/>
      <dgm:t>
        <a:bodyPr/>
        <a:lstStyle/>
        <a:p>
          <a:endParaRPr lang="en-US"/>
        </a:p>
      </dgm:t>
    </dgm:pt>
    <dgm:pt modelId="{B2B3CB89-2304-4448-B90B-EC49D37171A5}" type="sibTrans" cxnId="{3C81B314-4545-46A1-A2E8-C00637D8EEAC}">
      <dgm:prSet/>
      <dgm:spPr/>
      <dgm:t>
        <a:bodyPr/>
        <a:lstStyle/>
        <a:p>
          <a:endParaRPr lang="en-US"/>
        </a:p>
      </dgm:t>
    </dgm:pt>
    <dgm:pt modelId="{E13804DC-7421-4AFB-824D-BD8C1FB9ADBE}" type="pres">
      <dgm:prSet presAssocID="{A7914212-F2DA-4C4D-9080-9F7877B891CC}" presName="cycle" presStyleCnt="0">
        <dgm:presLayoutVars>
          <dgm:chMax val="1"/>
          <dgm:dir/>
          <dgm:animLvl val="ctr"/>
          <dgm:resizeHandles val="exact"/>
        </dgm:presLayoutVars>
      </dgm:prSet>
      <dgm:spPr/>
    </dgm:pt>
    <dgm:pt modelId="{2B4BB69C-A98D-4459-AFEC-6DEB3ACC1FEE}" type="pres">
      <dgm:prSet presAssocID="{B335753E-C055-480A-88C1-916BDDC40C6B}" presName="centerShape" presStyleLbl="node0" presStyleIdx="0" presStyleCnt="1"/>
      <dgm:spPr/>
    </dgm:pt>
    <dgm:pt modelId="{983E7D01-2FA1-42C4-9962-A218BDF35CEE}" type="pres">
      <dgm:prSet presAssocID="{6B26DA26-73E0-4694-B54F-EBD9F3BA4630}" presName="parTrans" presStyleLbl="bgSibTrans2D1" presStyleIdx="0" presStyleCnt="5"/>
      <dgm:spPr/>
    </dgm:pt>
    <dgm:pt modelId="{E05E8519-C0C2-4E24-820B-6238877FD251}" type="pres">
      <dgm:prSet presAssocID="{D8A6B979-2D33-4B73-9A47-0EEF647FB553}" presName="node" presStyleLbl="node1" presStyleIdx="0" presStyleCnt="5">
        <dgm:presLayoutVars>
          <dgm:bulletEnabled val="1"/>
        </dgm:presLayoutVars>
      </dgm:prSet>
      <dgm:spPr/>
    </dgm:pt>
    <dgm:pt modelId="{B9CE91D2-1D12-497D-BF66-80D3D112F506}" type="pres">
      <dgm:prSet presAssocID="{0064EEBE-BC5A-46AC-8478-9A095AD7E143}" presName="parTrans" presStyleLbl="bgSibTrans2D1" presStyleIdx="1" presStyleCnt="5"/>
      <dgm:spPr/>
    </dgm:pt>
    <dgm:pt modelId="{0A6E9579-D9DA-46F3-9F4A-991FF9611E08}" type="pres">
      <dgm:prSet presAssocID="{A5B0762D-77D0-40C6-8AD4-F894ECFA45AA}" presName="node" presStyleLbl="node1" presStyleIdx="1" presStyleCnt="5">
        <dgm:presLayoutVars>
          <dgm:bulletEnabled val="1"/>
        </dgm:presLayoutVars>
      </dgm:prSet>
      <dgm:spPr/>
    </dgm:pt>
    <dgm:pt modelId="{C0FB9B03-F7B7-4BC2-873B-C3A059A90E94}" type="pres">
      <dgm:prSet presAssocID="{9ABCC318-E5BB-4B97-AD6A-81EDFDBC77BC}" presName="parTrans" presStyleLbl="bgSibTrans2D1" presStyleIdx="2" presStyleCnt="5"/>
      <dgm:spPr/>
    </dgm:pt>
    <dgm:pt modelId="{F8F26F88-185E-4F30-B568-60D38A3AB5E2}" type="pres">
      <dgm:prSet presAssocID="{BD3D70D1-8637-4443-B8DB-F4498059E60D}" presName="node" presStyleLbl="node1" presStyleIdx="2" presStyleCnt="5">
        <dgm:presLayoutVars>
          <dgm:bulletEnabled val="1"/>
        </dgm:presLayoutVars>
      </dgm:prSet>
      <dgm:spPr/>
    </dgm:pt>
    <dgm:pt modelId="{CD3F8CC4-3AF4-41F5-B14C-A89F6DB7081C}" type="pres">
      <dgm:prSet presAssocID="{FD33B47E-C38D-413D-BFAC-9119F2CC9183}" presName="parTrans" presStyleLbl="bgSibTrans2D1" presStyleIdx="3" presStyleCnt="5"/>
      <dgm:spPr/>
    </dgm:pt>
    <dgm:pt modelId="{CED7D1BA-DB63-4751-A07B-D81B7D2EEE12}" type="pres">
      <dgm:prSet presAssocID="{05114456-4DB5-4EE1-B65A-AF901C7F3361}" presName="node" presStyleLbl="node1" presStyleIdx="3" presStyleCnt="5">
        <dgm:presLayoutVars>
          <dgm:bulletEnabled val="1"/>
        </dgm:presLayoutVars>
      </dgm:prSet>
      <dgm:spPr/>
    </dgm:pt>
    <dgm:pt modelId="{B2063A18-EA18-493F-A5DA-EB6A77D3EF64}" type="pres">
      <dgm:prSet presAssocID="{E2678A2A-82E8-42BA-AC6F-2EA4015A9AD0}" presName="parTrans" presStyleLbl="bgSibTrans2D1" presStyleIdx="4" presStyleCnt="5"/>
      <dgm:spPr/>
    </dgm:pt>
    <dgm:pt modelId="{D343FB7A-CE83-4624-BF47-0A8A307FBE6D}" type="pres">
      <dgm:prSet presAssocID="{2D9F6BFA-5216-4CAE-ADEA-66F418AF96CC}" presName="node" presStyleLbl="node1" presStyleIdx="4" presStyleCnt="5">
        <dgm:presLayoutVars>
          <dgm:bulletEnabled val="1"/>
        </dgm:presLayoutVars>
      </dgm:prSet>
      <dgm:spPr/>
    </dgm:pt>
  </dgm:ptLst>
  <dgm:cxnLst>
    <dgm:cxn modelId="{B3D70D00-FDEE-4C98-A007-29D70A19E2F1}" type="presOf" srcId="{FD33B47E-C38D-413D-BFAC-9119F2CC9183}" destId="{CD3F8CC4-3AF4-41F5-B14C-A89F6DB7081C}" srcOrd="0" destOrd="0" presId="urn:microsoft.com/office/officeart/2005/8/layout/radial4"/>
    <dgm:cxn modelId="{A1441607-4369-40BD-8A73-7F657BF520A4}" type="presOf" srcId="{6B26DA26-73E0-4694-B54F-EBD9F3BA4630}" destId="{983E7D01-2FA1-42C4-9962-A218BDF35CEE}" srcOrd="0" destOrd="0" presId="urn:microsoft.com/office/officeart/2005/8/layout/radial4"/>
    <dgm:cxn modelId="{DA40F908-36A2-487E-8DBF-1A312DFA0216}" srcId="{B335753E-C055-480A-88C1-916BDDC40C6B}" destId="{2D9F6BFA-5216-4CAE-ADEA-66F418AF96CC}" srcOrd="4" destOrd="0" parTransId="{E2678A2A-82E8-42BA-AC6F-2EA4015A9AD0}" sibTransId="{310A122A-C7EF-4F87-949D-287D7D524406}"/>
    <dgm:cxn modelId="{3C81B314-4545-46A1-A2E8-C00637D8EEAC}" srcId="{B335753E-C055-480A-88C1-916BDDC40C6B}" destId="{A5B0762D-77D0-40C6-8AD4-F894ECFA45AA}" srcOrd="1" destOrd="0" parTransId="{0064EEBE-BC5A-46AC-8478-9A095AD7E143}" sibTransId="{B2B3CB89-2304-4448-B90B-EC49D37171A5}"/>
    <dgm:cxn modelId="{73AF9618-6FBE-439A-9B1F-1BE24E9CFA7C}" type="presOf" srcId="{A7914212-F2DA-4C4D-9080-9F7877B891CC}" destId="{E13804DC-7421-4AFB-824D-BD8C1FB9ADBE}" srcOrd="0" destOrd="0" presId="urn:microsoft.com/office/officeart/2005/8/layout/radial4"/>
    <dgm:cxn modelId="{C067E82C-041A-40BE-B654-BDF1E512C17E}" srcId="{A7914212-F2DA-4C4D-9080-9F7877B891CC}" destId="{B335753E-C055-480A-88C1-916BDDC40C6B}" srcOrd="0" destOrd="0" parTransId="{C2AE1AFF-4C9E-4104-B18D-DBF63EDFFBB8}" sibTransId="{78134B58-35ED-49BE-A093-5EAF087CA119}"/>
    <dgm:cxn modelId="{AB27F85D-D28E-467D-967E-67B13C780AF5}" type="presOf" srcId="{BD3D70D1-8637-4443-B8DB-F4498059E60D}" destId="{F8F26F88-185E-4F30-B568-60D38A3AB5E2}" srcOrd="0" destOrd="0" presId="urn:microsoft.com/office/officeart/2005/8/layout/radial4"/>
    <dgm:cxn modelId="{02B68771-3287-48D4-A504-159ED7BB8F56}" srcId="{B335753E-C055-480A-88C1-916BDDC40C6B}" destId="{05114456-4DB5-4EE1-B65A-AF901C7F3361}" srcOrd="3" destOrd="0" parTransId="{FD33B47E-C38D-413D-BFAC-9119F2CC9183}" sibTransId="{18B2B458-5A00-40EB-98B9-7FDAEFF5539B}"/>
    <dgm:cxn modelId="{2C637D80-14B4-4939-9E8F-CC24D1EF0904}" srcId="{B335753E-C055-480A-88C1-916BDDC40C6B}" destId="{BD3D70D1-8637-4443-B8DB-F4498059E60D}" srcOrd="2" destOrd="0" parTransId="{9ABCC318-E5BB-4B97-AD6A-81EDFDBC77BC}" sibTransId="{CCFB9A13-CF8D-4656-8607-96EC5B829F09}"/>
    <dgm:cxn modelId="{C7BB309F-CBBD-4924-97B0-317F94C34243}" type="presOf" srcId="{9ABCC318-E5BB-4B97-AD6A-81EDFDBC77BC}" destId="{C0FB9B03-F7B7-4BC2-873B-C3A059A90E94}" srcOrd="0" destOrd="0" presId="urn:microsoft.com/office/officeart/2005/8/layout/radial4"/>
    <dgm:cxn modelId="{1E3F93A0-0957-4024-8400-44664E79DCF2}" type="presOf" srcId="{0064EEBE-BC5A-46AC-8478-9A095AD7E143}" destId="{B9CE91D2-1D12-497D-BF66-80D3D112F506}" srcOrd="0" destOrd="0" presId="urn:microsoft.com/office/officeart/2005/8/layout/radial4"/>
    <dgm:cxn modelId="{07F47BAD-EFC0-4D60-A9C9-BCD268D1A00A}" type="presOf" srcId="{B335753E-C055-480A-88C1-916BDDC40C6B}" destId="{2B4BB69C-A98D-4459-AFEC-6DEB3ACC1FEE}" srcOrd="0" destOrd="0" presId="urn:microsoft.com/office/officeart/2005/8/layout/radial4"/>
    <dgm:cxn modelId="{9CF030B8-F21E-42F2-8F6B-8F2788FA01D8}" type="presOf" srcId="{A5B0762D-77D0-40C6-8AD4-F894ECFA45AA}" destId="{0A6E9579-D9DA-46F3-9F4A-991FF9611E08}" srcOrd="0" destOrd="0" presId="urn:microsoft.com/office/officeart/2005/8/layout/radial4"/>
    <dgm:cxn modelId="{C62BB4BA-31B4-4731-AAF4-9A3F347266B5}" type="presOf" srcId="{D8A6B979-2D33-4B73-9A47-0EEF647FB553}" destId="{E05E8519-C0C2-4E24-820B-6238877FD251}" srcOrd="0" destOrd="0" presId="urn:microsoft.com/office/officeart/2005/8/layout/radial4"/>
    <dgm:cxn modelId="{47FD88CC-658C-4AAB-98C7-322F11A342AD}" srcId="{B335753E-C055-480A-88C1-916BDDC40C6B}" destId="{D8A6B979-2D33-4B73-9A47-0EEF647FB553}" srcOrd="0" destOrd="0" parTransId="{6B26DA26-73E0-4694-B54F-EBD9F3BA4630}" sibTransId="{4627855A-808F-4BD5-A320-B3DC5D4616D0}"/>
    <dgm:cxn modelId="{5BE075DC-DE23-4743-8B7E-619473A89919}" type="presOf" srcId="{05114456-4DB5-4EE1-B65A-AF901C7F3361}" destId="{CED7D1BA-DB63-4751-A07B-D81B7D2EEE12}" srcOrd="0" destOrd="0" presId="urn:microsoft.com/office/officeart/2005/8/layout/radial4"/>
    <dgm:cxn modelId="{B063D0E4-BB16-4493-8498-89D4F12C7201}" type="presOf" srcId="{2D9F6BFA-5216-4CAE-ADEA-66F418AF96CC}" destId="{D343FB7A-CE83-4624-BF47-0A8A307FBE6D}" srcOrd="0" destOrd="0" presId="urn:microsoft.com/office/officeart/2005/8/layout/radial4"/>
    <dgm:cxn modelId="{03E1F7FD-8682-49B2-A4D2-03E9ED69ECD3}" type="presOf" srcId="{E2678A2A-82E8-42BA-AC6F-2EA4015A9AD0}" destId="{B2063A18-EA18-493F-A5DA-EB6A77D3EF64}" srcOrd="0" destOrd="0" presId="urn:microsoft.com/office/officeart/2005/8/layout/radial4"/>
    <dgm:cxn modelId="{61B6D3DA-53DD-455B-AE40-391A836E25B7}" type="presParOf" srcId="{E13804DC-7421-4AFB-824D-BD8C1FB9ADBE}" destId="{2B4BB69C-A98D-4459-AFEC-6DEB3ACC1FEE}" srcOrd="0" destOrd="0" presId="urn:microsoft.com/office/officeart/2005/8/layout/radial4"/>
    <dgm:cxn modelId="{F07D19F7-0497-438E-8825-BD5533388EA1}" type="presParOf" srcId="{E13804DC-7421-4AFB-824D-BD8C1FB9ADBE}" destId="{983E7D01-2FA1-42C4-9962-A218BDF35CEE}" srcOrd="1" destOrd="0" presId="urn:microsoft.com/office/officeart/2005/8/layout/radial4"/>
    <dgm:cxn modelId="{D8C629B1-BE2C-4322-A477-980FDEE8D10B}" type="presParOf" srcId="{E13804DC-7421-4AFB-824D-BD8C1FB9ADBE}" destId="{E05E8519-C0C2-4E24-820B-6238877FD251}" srcOrd="2" destOrd="0" presId="urn:microsoft.com/office/officeart/2005/8/layout/radial4"/>
    <dgm:cxn modelId="{38EE92E0-AB3C-4507-94FA-BFBFB9FC89E6}" type="presParOf" srcId="{E13804DC-7421-4AFB-824D-BD8C1FB9ADBE}" destId="{B9CE91D2-1D12-497D-BF66-80D3D112F506}" srcOrd="3" destOrd="0" presId="urn:microsoft.com/office/officeart/2005/8/layout/radial4"/>
    <dgm:cxn modelId="{64F0F74C-849D-4A68-B249-AD5A87F8C056}" type="presParOf" srcId="{E13804DC-7421-4AFB-824D-BD8C1FB9ADBE}" destId="{0A6E9579-D9DA-46F3-9F4A-991FF9611E08}" srcOrd="4" destOrd="0" presId="urn:microsoft.com/office/officeart/2005/8/layout/radial4"/>
    <dgm:cxn modelId="{BB161AA4-6ECB-48F3-885D-C0FFB39BE921}" type="presParOf" srcId="{E13804DC-7421-4AFB-824D-BD8C1FB9ADBE}" destId="{C0FB9B03-F7B7-4BC2-873B-C3A059A90E94}" srcOrd="5" destOrd="0" presId="urn:microsoft.com/office/officeart/2005/8/layout/radial4"/>
    <dgm:cxn modelId="{1A26EC9E-ECEC-4DA6-AA3A-2FCFBB8755BA}" type="presParOf" srcId="{E13804DC-7421-4AFB-824D-BD8C1FB9ADBE}" destId="{F8F26F88-185E-4F30-B568-60D38A3AB5E2}" srcOrd="6" destOrd="0" presId="urn:microsoft.com/office/officeart/2005/8/layout/radial4"/>
    <dgm:cxn modelId="{86A00BB0-1887-404D-863F-213A7749B8BB}" type="presParOf" srcId="{E13804DC-7421-4AFB-824D-BD8C1FB9ADBE}" destId="{CD3F8CC4-3AF4-41F5-B14C-A89F6DB7081C}" srcOrd="7" destOrd="0" presId="urn:microsoft.com/office/officeart/2005/8/layout/radial4"/>
    <dgm:cxn modelId="{E536EEEE-3374-40C2-909D-1C4B5E277F1F}" type="presParOf" srcId="{E13804DC-7421-4AFB-824D-BD8C1FB9ADBE}" destId="{CED7D1BA-DB63-4751-A07B-D81B7D2EEE12}" srcOrd="8" destOrd="0" presId="urn:microsoft.com/office/officeart/2005/8/layout/radial4"/>
    <dgm:cxn modelId="{F4F53626-D858-44A6-87E9-21EA35EF196D}" type="presParOf" srcId="{E13804DC-7421-4AFB-824D-BD8C1FB9ADBE}" destId="{B2063A18-EA18-493F-A5DA-EB6A77D3EF64}" srcOrd="9" destOrd="0" presId="urn:microsoft.com/office/officeart/2005/8/layout/radial4"/>
    <dgm:cxn modelId="{CE36C7D7-6D0F-4FD5-A445-FFE6894D9768}" type="presParOf" srcId="{E13804DC-7421-4AFB-824D-BD8C1FB9ADBE}" destId="{D343FB7A-CE83-4624-BF47-0A8A307FBE6D}"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B32040-DF5A-4C43-B943-0BDAA37B19D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B7069FC-2BDC-4788-B24A-6DF3C82DEE5E}">
      <dgm:prSet phldrT="[Text]"/>
      <dgm:spPr/>
      <dgm:t>
        <a:bodyPr/>
        <a:lstStyle/>
        <a:p>
          <a:r>
            <a:rPr lang="en-US" dirty="0"/>
            <a:t>June 20, 2022</a:t>
          </a:r>
        </a:p>
      </dgm:t>
    </dgm:pt>
    <dgm:pt modelId="{7A0A9022-9A3E-4A84-A356-0BC133D2CE6D}" type="parTrans" cxnId="{A484715B-773C-4E80-9F47-1D277E348F05}">
      <dgm:prSet/>
      <dgm:spPr/>
      <dgm:t>
        <a:bodyPr/>
        <a:lstStyle/>
        <a:p>
          <a:endParaRPr lang="en-US"/>
        </a:p>
      </dgm:t>
    </dgm:pt>
    <dgm:pt modelId="{2ABCF1C6-7A48-4FB8-B9EA-5270C61B4D7F}" type="sibTrans" cxnId="{A484715B-773C-4E80-9F47-1D277E348F05}">
      <dgm:prSet/>
      <dgm:spPr/>
      <dgm:t>
        <a:bodyPr/>
        <a:lstStyle/>
        <a:p>
          <a:endParaRPr lang="en-US"/>
        </a:p>
      </dgm:t>
    </dgm:pt>
    <dgm:pt modelId="{2A09BCE2-B022-4AF0-8A09-F04AA96FB0B7}">
      <dgm:prSet phldrT="[Text]" custT="1"/>
      <dgm:spPr/>
      <dgm:t>
        <a:bodyPr/>
        <a:lstStyle/>
        <a:p>
          <a:r>
            <a:rPr lang="en-US" sz="2800" dirty="0"/>
            <a:t>Financial Management Services (FMS)</a:t>
          </a:r>
          <a:br>
            <a:rPr lang="en-US" sz="2800" dirty="0"/>
          </a:br>
          <a:r>
            <a:rPr lang="en-US" sz="2800" dirty="0"/>
            <a:t>for personal care </a:t>
          </a:r>
        </a:p>
      </dgm:t>
    </dgm:pt>
    <dgm:pt modelId="{771B8A0C-661B-465D-8E81-0804D9941689}" type="parTrans" cxnId="{4567A65F-F133-4523-8D78-8FC8DBA9D8CC}">
      <dgm:prSet/>
      <dgm:spPr/>
      <dgm:t>
        <a:bodyPr/>
        <a:lstStyle/>
        <a:p>
          <a:endParaRPr lang="en-US"/>
        </a:p>
      </dgm:t>
    </dgm:pt>
    <dgm:pt modelId="{DBC23EFA-43E5-43BF-BAF6-5A8C000884D2}" type="sibTrans" cxnId="{4567A65F-F133-4523-8D78-8FC8DBA9D8CC}">
      <dgm:prSet/>
      <dgm:spPr/>
      <dgm:t>
        <a:bodyPr/>
        <a:lstStyle/>
        <a:p>
          <a:endParaRPr lang="en-US"/>
        </a:p>
      </dgm:t>
    </dgm:pt>
    <dgm:pt modelId="{2A0E1C80-B174-4828-BCD2-C3C524E7F5AD}">
      <dgm:prSet phldrT="[Text]"/>
      <dgm:spPr/>
      <dgm:t>
        <a:bodyPr/>
        <a:lstStyle/>
        <a:p>
          <a:r>
            <a:rPr lang="en-US" dirty="0"/>
            <a:t>December 12, 2022</a:t>
          </a:r>
        </a:p>
      </dgm:t>
    </dgm:pt>
    <dgm:pt modelId="{6164037D-B8AF-402C-BE06-8D0EBEC41680}" type="parTrans" cxnId="{E8D7B95F-23D5-4A19-82BC-779D529934FB}">
      <dgm:prSet/>
      <dgm:spPr/>
      <dgm:t>
        <a:bodyPr/>
        <a:lstStyle/>
        <a:p>
          <a:endParaRPr lang="en-US"/>
        </a:p>
      </dgm:t>
    </dgm:pt>
    <dgm:pt modelId="{80DB975B-1B7C-446D-B50C-3D9A67A6268B}" type="sibTrans" cxnId="{E8D7B95F-23D5-4A19-82BC-779D529934FB}">
      <dgm:prSet/>
      <dgm:spPr/>
      <dgm:t>
        <a:bodyPr/>
        <a:lstStyle/>
        <a:p>
          <a:endParaRPr lang="en-US"/>
        </a:p>
      </dgm:t>
    </dgm:pt>
    <dgm:pt modelId="{EEFD929A-EDC8-41DB-9CEE-DE6C929D2BDB}">
      <dgm:prSet phldrT="[Text]" custT="1"/>
      <dgm:spPr/>
      <dgm:t>
        <a:bodyPr/>
        <a:lstStyle/>
        <a:p>
          <a:r>
            <a:rPr lang="en-US" sz="2800" dirty="0"/>
            <a:t>Fee for Service (FFS) Personal Care Services</a:t>
          </a:r>
        </a:p>
      </dgm:t>
    </dgm:pt>
    <dgm:pt modelId="{FF05BB7A-CA34-4844-9726-004A25EB9787}" type="parTrans" cxnId="{F65018EB-B662-4BB6-811B-A91016D49571}">
      <dgm:prSet/>
      <dgm:spPr/>
      <dgm:t>
        <a:bodyPr/>
        <a:lstStyle/>
        <a:p>
          <a:endParaRPr lang="en-US"/>
        </a:p>
      </dgm:t>
    </dgm:pt>
    <dgm:pt modelId="{7F612A29-2A05-4EA7-9402-EF9582D41F78}" type="sibTrans" cxnId="{F65018EB-B662-4BB6-811B-A91016D49571}">
      <dgm:prSet/>
      <dgm:spPr/>
      <dgm:t>
        <a:bodyPr/>
        <a:lstStyle/>
        <a:p>
          <a:endParaRPr lang="en-US"/>
        </a:p>
      </dgm:t>
    </dgm:pt>
    <dgm:pt modelId="{8AC03242-906B-4AB3-84C8-39120805D093}">
      <dgm:prSet phldrT="[Text]"/>
      <dgm:spPr/>
      <dgm:t>
        <a:bodyPr/>
        <a:lstStyle/>
        <a:p>
          <a:pPr algn="ctr"/>
          <a:r>
            <a:rPr lang="en-US" dirty="0"/>
            <a:t>June 5, 2023</a:t>
          </a:r>
        </a:p>
      </dgm:t>
    </dgm:pt>
    <dgm:pt modelId="{049D700F-D686-412F-9667-6F24BEDBCA80}" type="parTrans" cxnId="{81EE36C9-57FF-4773-A480-CAAFD74081A2}">
      <dgm:prSet/>
      <dgm:spPr/>
      <dgm:t>
        <a:bodyPr/>
        <a:lstStyle/>
        <a:p>
          <a:endParaRPr lang="en-US"/>
        </a:p>
      </dgm:t>
    </dgm:pt>
    <dgm:pt modelId="{9F4CEB5D-0D88-4710-87AD-DA40B08BD173}" type="sibTrans" cxnId="{81EE36C9-57FF-4773-A480-CAAFD74081A2}">
      <dgm:prSet/>
      <dgm:spPr/>
      <dgm:t>
        <a:bodyPr/>
        <a:lstStyle/>
        <a:p>
          <a:endParaRPr lang="en-US"/>
        </a:p>
      </dgm:t>
    </dgm:pt>
    <dgm:pt modelId="{8E929F14-19CD-47DC-A92F-5788C0DF066D}">
      <dgm:prSet phldrT="[Text]" custT="1"/>
      <dgm:spPr/>
      <dgm:t>
        <a:bodyPr/>
        <a:lstStyle/>
        <a:p>
          <a:r>
            <a:rPr lang="en-US" sz="2800" dirty="0"/>
            <a:t>Managed Care Organizations (MCOs) personal care services</a:t>
          </a:r>
        </a:p>
      </dgm:t>
    </dgm:pt>
    <dgm:pt modelId="{89CAADAA-8D01-4BC5-BCF9-DDAE3199F75E}" type="parTrans" cxnId="{4C684C47-091B-4C4B-AECF-14A651FFDBDB}">
      <dgm:prSet/>
      <dgm:spPr/>
      <dgm:t>
        <a:bodyPr/>
        <a:lstStyle/>
        <a:p>
          <a:endParaRPr lang="en-US"/>
        </a:p>
      </dgm:t>
    </dgm:pt>
    <dgm:pt modelId="{F07B3750-3718-4DB1-8C14-24525C192BEB}" type="sibTrans" cxnId="{4C684C47-091B-4C4B-AECF-14A651FFDBDB}">
      <dgm:prSet/>
      <dgm:spPr/>
      <dgm:t>
        <a:bodyPr/>
        <a:lstStyle/>
        <a:p>
          <a:endParaRPr lang="en-US"/>
        </a:p>
      </dgm:t>
    </dgm:pt>
    <dgm:pt modelId="{2259D90F-D954-4747-AC94-1793DE06873A}">
      <dgm:prSet/>
      <dgm:spPr/>
      <dgm:t>
        <a:bodyPr/>
        <a:lstStyle/>
        <a:p>
          <a:r>
            <a:rPr lang="en-US" dirty="0"/>
            <a:t>October 16, 2023</a:t>
          </a:r>
        </a:p>
      </dgm:t>
    </dgm:pt>
    <dgm:pt modelId="{BAFE92AF-F111-42A3-9642-04356267FF21}" type="parTrans" cxnId="{39DA4B49-4D81-406F-99A2-F8523559F7C7}">
      <dgm:prSet/>
      <dgm:spPr/>
      <dgm:t>
        <a:bodyPr/>
        <a:lstStyle/>
        <a:p>
          <a:endParaRPr lang="en-US"/>
        </a:p>
      </dgm:t>
    </dgm:pt>
    <dgm:pt modelId="{BF01347D-29C9-4D0E-9F39-E5F25E091190}" type="sibTrans" cxnId="{39DA4B49-4D81-406F-99A2-F8523559F7C7}">
      <dgm:prSet/>
      <dgm:spPr/>
      <dgm:t>
        <a:bodyPr/>
        <a:lstStyle/>
        <a:p>
          <a:endParaRPr lang="en-US"/>
        </a:p>
      </dgm:t>
    </dgm:pt>
    <dgm:pt modelId="{D44AE677-03AF-4E62-BA57-DE9C27564BC5}">
      <dgm:prSet custT="1"/>
      <dgm:spPr/>
      <dgm:t>
        <a:bodyPr/>
        <a:lstStyle/>
        <a:p>
          <a:r>
            <a:rPr lang="en-US" sz="2800" dirty="0"/>
            <a:t>Home health services for both FFS and MCOs</a:t>
          </a:r>
        </a:p>
      </dgm:t>
    </dgm:pt>
    <dgm:pt modelId="{8FCE6BE4-DC4E-499F-944B-249DD3A7626A}" type="parTrans" cxnId="{E1CF3C72-62A8-477A-8B43-7C88E0C9037F}">
      <dgm:prSet/>
      <dgm:spPr/>
      <dgm:t>
        <a:bodyPr/>
        <a:lstStyle/>
        <a:p>
          <a:endParaRPr lang="en-US"/>
        </a:p>
      </dgm:t>
    </dgm:pt>
    <dgm:pt modelId="{91E70EBA-5DB4-4D85-9E67-D790A7940A59}" type="sibTrans" cxnId="{E1CF3C72-62A8-477A-8B43-7C88E0C9037F}">
      <dgm:prSet/>
      <dgm:spPr/>
      <dgm:t>
        <a:bodyPr/>
        <a:lstStyle/>
        <a:p>
          <a:endParaRPr lang="en-US"/>
        </a:p>
      </dgm:t>
    </dgm:pt>
    <dgm:pt modelId="{1A07F5B0-F51C-4A62-8321-D51EAF8392BE}" type="pres">
      <dgm:prSet presAssocID="{65B32040-DF5A-4C43-B943-0BDAA37B19D8}" presName="Name0" presStyleCnt="0">
        <dgm:presLayoutVars>
          <dgm:dir/>
          <dgm:animLvl val="lvl"/>
          <dgm:resizeHandles val="exact"/>
        </dgm:presLayoutVars>
      </dgm:prSet>
      <dgm:spPr/>
    </dgm:pt>
    <dgm:pt modelId="{72E0D044-D453-4D9F-9940-A09E276435EC}" type="pres">
      <dgm:prSet presAssocID="{AB7069FC-2BDC-4788-B24A-6DF3C82DEE5E}" presName="linNode" presStyleCnt="0"/>
      <dgm:spPr/>
    </dgm:pt>
    <dgm:pt modelId="{1E8ACFCA-73DB-412D-AD1C-DD5769372A61}" type="pres">
      <dgm:prSet presAssocID="{AB7069FC-2BDC-4788-B24A-6DF3C82DEE5E}" presName="parentText" presStyleLbl="node1" presStyleIdx="0" presStyleCnt="4">
        <dgm:presLayoutVars>
          <dgm:chMax val="1"/>
          <dgm:bulletEnabled val="1"/>
        </dgm:presLayoutVars>
      </dgm:prSet>
      <dgm:spPr/>
    </dgm:pt>
    <dgm:pt modelId="{51BC9ED8-7184-4E94-A521-913288566AF5}" type="pres">
      <dgm:prSet presAssocID="{AB7069FC-2BDC-4788-B24A-6DF3C82DEE5E}" presName="descendantText" presStyleLbl="alignAccFollowNode1" presStyleIdx="0" presStyleCnt="4">
        <dgm:presLayoutVars>
          <dgm:bulletEnabled val="1"/>
        </dgm:presLayoutVars>
      </dgm:prSet>
      <dgm:spPr/>
    </dgm:pt>
    <dgm:pt modelId="{E2F2BEA3-46E6-4C7A-A7DF-5B3213221A31}" type="pres">
      <dgm:prSet presAssocID="{2ABCF1C6-7A48-4FB8-B9EA-5270C61B4D7F}" presName="sp" presStyleCnt="0"/>
      <dgm:spPr/>
    </dgm:pt>
    <dgm:pt modelId="{093AE186-B1A2-4AE3-A120-0773892B9C90}" type="pres">
      <dgm:prSet presAssocID="{2A0E1C80-B174-4828-BCD2-C3C524E7F5AD}" presName="linNode" presStyleCnt="0"/>
      <dgm:spPr/>
    </dgm:pt>
    <dgm:pt modelId="{2F0A5904-9A96-4CAF-AA16-D0933F0D5E15}" type="pres">
      <dgm:prSet presAssocID="{2A0E1C80-B174-4828-BCD2-C3C524E7F5AD}" presName="parentText" presStyleLbl="node1" presStyleIdx="1" presStyleCnt="4">
        <dgm:presLayoutVars>
          <dgm:chMax val="1"/>
          <dgm:bulletEnabled val="1"/>
        </dgm:presLayoutVars>
      </dgm:prSet>
      <dgm:spPr/>
    </dgm:pt>
    <dgm:pt modelId="{5E58B29A-6F33-4FC6-9705-31DE73B773F0}" type="pres">
      <dgm:prSet presAssocID="{2A0E1C80-B174-4828-BCD2-C3C524E7F5AD}" presName="descendantText" presStyleLbl="alignAccFollowNode1" presStyleIdx="1" presStyleCnt="4">
        <dgm:presLayoutVars>
          <dgm:bulletEnabled val="1"/>
        </dgm:presLayoutVars>
      </dgm:prSet>
      <dgm:spPr/>
    </dgm:pt>
    <dgm:pt modelId="{F7C3D9D6-9548-4F7A-B3AB-139D8D7C9C71}" type="pres">
      <dgm:prSet presAssocID="{80DB975B-1B7C-446D-B50C-3D9A67A6268B}" presName="sp" presStyleCnt="0"/>
      <dgm:spPr/>
    </dgm:pt>
    <dgm:pt modelId="{86B133ED-B682-48A7-ACB9-83A308BEECB4}" type="pres">
      <dgm:prSet presAssocID="{8AC03242-906B-4AB3-84C8-39120805D093}" presName="linNode" presStyleCnt="0"/>
      <dgm:spPr/>
    </dgm:pt>
    <dgm:pt modelId="{AA2D4060-DD5C-4B5B-8516-1C52775E96E8}" type="pres">
      <dgm:prSet presAssocID="{8AC03242-906B-4AB3-84C8-39120805D093}" presName="parentText" presStyleLbl="node1" presStyleIdx="2" presStyleCnt="4">
        <dgm:presLayoutVars>
          <dgm:chMax val="1"/>
          <dgm:bulletEnabled val="1"/>
        </dgm:presLayoutVars>
      </dgm:prSet>
      <dgm:spPr/>
    </dgm:pt>
    <dgm:pt modelId="{A7894E4F-3490-4D99-9066-9F26D9C551AE}" type="pres">
      <dgm:prSet presAssocID="{8AC03242-906B-4AB3-84C8-39120805D093}" presName="descendantText" presStyleLbl="alignAccFollowNode1" presStyleIdx="2" presStyleCnt="4" custLinFactNeighborY="3003">
        <dgm:presLayoutVars>
          <dgm:bulletEnabled val="1"/>
        </dgm:presLayoutVars>
      </dgm:prSet>
      <dgm:spPr/>
    </dgm:pt>
    <dgm:pt modelId="{D8DE3EF0-C088-41B3-B4B7-94D9A59F063C}" type="pres">
      <dgm:prSet presAssocID="{9F4CEB5D-0D88-4710-87AD-DA40B08BD173}" presName="sp" presStyleCnt="0"/>
      <dgm:spPr/>
    </dgm:pt>
    <dgm:pt modelId="{CF715495-B895-4354-B28A-7B962C3D01A1}" type="pres">
      <dgm:prSet presAssocID="{2259D90F-D954-4747-AC94-1793DE06873A}" presName="linNode" presStyleCnt="0"/>
      <dgm:spPr/>
    </dgm:pt>
    <dgm:pt modelId="{5668A730-B8F0-4159-A970-50EF7A429F45}" type="pres">
      <dgm:prSet presAssocID="{2259D90F-D954-4747-AC94-1793DE06873A}" presName="parentText" presStyleLbl="node1" presStyleIdx="3" presStyleCnt="4">
        <dgm:presLayoutVars>
          <dgm:chMax val="1"/>
          <dgm:bulletEnabled val="1"/>
        </dgm:presLayoutVars>
      </dgm:prSet>
      <dgm:spPr/>
    </dgm:pt>
    <dgm:pt modelId="{A54FA7CD-BF8D-4F1C-82E4-EACACA082708}" type="pres">
      <dgm:prSet presAssocID="{2259D90F-D954-4747-AC94-1793DE06873A}" presName="descendantText" presStyleLbl="alignAccFollowNode1" presStyleIdx="3" presStyleCnt="4">
        <dgm:presLayoutVars>
          <dgm:bulletEnabled val="1"/>
        </dgm:presLayoutVars>
      </dgm:prSet>
      <dgm:spPr/>
    </dgm:pt>
  </dgm:ptLst>
  <dgm:cxnLst>
    <dgm:cxn modelId="{E0958809-F095-4FD2-8BD5-027450D858C4}" type="presOf" srcId="{AB7069FC-2BDC-4788-B24A-6DF3C82DEE5E}" destId="{1E8ACFCA-73DB-412D-AD1C-DD5769372A61}" srcOrd="0" destOrd="0" presId="urn:microsoft.com/office/officeart/2005/8/layout/vList5"/>
    <dgm:cxn modelId="{375E561D-F643-47B2-872F-F235281E5FF5}" type="presOf" srcId="{8E929F14-19CD-47DC-A92F-5788C0DF066D}" destId="{A7894E4F-3490-4D99-9066-9F26D9C551AE}" srcOrd="0" destOrd="0" presId="urn:microsoft.com/office/officeart/2005/8/layout/vList5"/>
    <dgm:cxn modelId="{F89BC52C-0242-48CB-B46C-8AA3C7128137}" type="presOf" srcId="{8AC03242-906B-4AB3-84C8-39120805D093}" destId="{AA2D4060-DD5C-4B5B-8516-1C52775E96E8}" srcOrd="0" destOrd="0" presId="urn:microsoft.com/office/officeart/2005/8/layout/vList5"/>
    <dgm:cxn modelId="{84646436-C4D2-47E1-8E81-E38C401B82D3}" type="presOf" srcId="{2A09BCE2-B022-4AF0-8A09-F04AA96FB0B7}" destId="{51BC9ED8-7184-4E94-A521-913288566AF5}" srcOrd="0" destOrd="0" presId="urn:microsoft.com/office/officeart/2005/8/layout/vList5"/>
    <dgm:cxn modelId="{7D3DB540-7E8D-41C8-9734-6B2A9F25C729}" type="presOf" srcId="{65B32040-DF5A-4C43-B943-0BDAA37B19D8}" destId="{1A07F5B0-F51C-4A62-8321-D51EAF8392BE}" srcOrd="0" destOrd="0" presId="urn:microsoft.com/office/officeart/2005/8/layout/vList5"/>
    <dgm:cxn modelId="{A484715B-773C-4E80-9F47-1D277E348F05}" srcId="{65B32040-DF5A-4C43-B943-0BDAA37B19D8}" destId="{AB7069FC-2BDC-4788-B24A-6DF3C82DEE5E}" srcOrd="0" destOrd="0" parTransId="{7A0A9022-9A3E-4A84-A356-0BC133D2CE6D}" sibTransId="{2ABCF1C6-7A48-4FB8-B9EA-5270C61B4D7F}"/>
    <dgm:cxn modelId="{4567A65F-F133-4523-8D78-8FC8DBA9D8CC}" srcId="{AB7069FC-2BDC-4788-B24A-6DF3C82DEE5E}" destId="{2A09BCE2-B022-4AF0-8A09-F04AA96FB0B7}" srcOrd="0" destOrd="0" parTransId="{771B8A0C-661B-465D-8E81-0804D9941689}" sibTransId="{DBC23EFA-43E5-43BF-BAF6-5A8C000884D2}"/>
    <dgm:cxn modelId="{E8D7B95F-23D5-4A19-82BC-779D529934FB}" srcId="{65B32040-DF5A-4C43-B943-0BDAA37B19D8}" destId="{2A0E1C80-B174-4828-BCD2-C3C524E7F5AD}" srcOrd="1" destOrd="0" parTransId="{6164037D-B8AF-402C-BE06-8D0EBEC41680}" sibTransId="{80DB975B-1B7C-446D-B50C-3D9A67A6268B}"/>
    <dgm:cxn modelId="{4C684C47-091B-4C4B-AECF-14A651FFDBDB}" srcId="{8AC03242-906B-4AB3-84C8-39120805D093}" destId="{8E929F14-19CD-47DC-A92F-5788C0DF066D}" srcOrd="0" destOrd="0" parTransId="{89CAADAA-8D01-4BC5-BCF9-DDAE3199F75E}" sibTransId="{F07B3750-3718-4DB1-8C14-24525C192BEB}"/>
    <dgm:cxn modelId="{39DA4B49-4D81-406F-99A2-F8523559F7C7}" srcId="{65B32040-DF5A-4C43-B943-0BDAA37B19D8}" destId="{2259D90F-D954-4747-AC94-1793DE06873A}" srcOrd="3" destOrd="0" parTransId="{BAFE92AF-F111-42A3-9642-04356267FF21}" sibTransId="{BF01347D-29C9-4D0E-9F39-E5F25E091190}"/>
    <dgm:cxn modelId="{6C5A924A-2567-4A7E-B906-FCD514072674}" type="presOf" srcId="{2259D90F-D954-4747-AC94-1793DE06873A}" destId="{5668A730-B8F0-4159-A970-50EF7A429F45}" srcOrd="0" destOrd="0" presId="urn:microsoft.com/office/officeart/2005/8/layout/vList5"/>
    <dgm:cxn modelId="{E1CF3C72-62A8-477A-8B43-7C88E0C9037F}" srcId="{2259D90F-D954-4747-AC94-1793DE06873A}" destId="{D44AE677-03AF-4E62-BA57-DE9C27564BC5}" srcOrd="0" destOrd="0" parTransId="{8FCE6BE4-DC4E-499F-944B-249DD3A7626A}" sibTransId="{91E70EBA-5DB4-4D85-9E67-D790A7940A59}"/>
    <dgm:cxn modelId="{1AB89854-F197-4A43-8AC2-C5E2597A44C7}" type="presOf" srcId="{D44AE677-03AF-4E62-BA57-DE9C27564BC5}" destId="{A54FA7CD-BF8D-4F1C-82E4-EACACA082708}" srcOrd="0" destOrd="0" presId="urn:microsoft.com/office/officeart/2005/8/layout/vList5"/>
    <dgm:cxn modelId="{5558569C-66BD-490F-AB30-73AB88C5692E}" type="presOf" srcId="{EEFD929A-EDC8-41DB-9CEE-DE6C929D2BDB}" destId="{5E58B29A-6F33-4FC6-9705-31DE73B773F0}" srcOrd="0" destOrd="0" presId="urn:microsoft.com/office/officeart/2005/8/layout/vList5"/>
    <dgm:cxn modelId="{4019C3B8-D5A8-4956-88F0-17A0E5BBEE72}" type="presOf" srcId="{2A0E1C80-B174-4828-BCD2-C3C524E7F5AD}" destId="{2F0A5904-9A96-4CAF-AA16-D0933F0D5E15}" srcOrd="0" destOrd="0" presId="urn:microsoft.com/office/officeart/2005/8/layout/vList5"/>
    <dgm:cxn modelId="{81EE36C9-57FF-4773-A480-CAAFD74081A2}" srcId="{65B32040-DF5A-4C43-B943-0BDAA37B19D8}" destId="{8AC03242-906B-4AB3-84C8-39120805D093}" srcOrd="2" destOrd="0" parTransId="{049D700F-D686-412F-9667-6F24BEDBCA80}" sibTransId="{9F4CEB5D-0D88-4710-87AD-DA40B08BD173}"/>
    <dgm:cxn modelId="{F65018EB-B662-4BB6-811B-A91016D49571}" srcId="{2A0E1C80-B174-4828-BCD2-C3C524E7F5AD}" destId="{EEFD929A-EDC8-41DB-9CEE-DE6C929D2BDB}" srcOrd="0" destOrd="0" parTransId="{FF05BB7A-CA34-4844-9726-004A25EB9787}" sibTransId="{7F612A29-2A05-4EA7-9402-EF9582D41F78}"/>
    <dgm:cxn modelId="{BAB5EBDF-AB9A-49F2-A6C3-004FF85B3266}" type="presParOf" srcId="{1A07F5B0-F51C-4A62-8321-D51EAF8392BE}" destId="{72E0D044-D453-4D9F-9940-A09E276435EC}" srcOrd="0" destOrd="0" presId="urn:microsoft.com/office/officeart/2005/8/layout/vList5"/>
    <dgm:cxn modelId="{41743127-0546-409E-8EA8-0EE6AB63AA63}" type="presParOf" srcId="{72E0D044-D453-4D9F-9940-A09E276435EC}" destId="{1E8ACFCA-73DB-412D-AD1C-DD5769372A61}" srcOrd="0" destOrd="0" presId="urn:microsoft.com/office/officeart/2005/8/layout/vList5"/>
    <dgm:cxn modelId="{7AAC98DC-F152-42B1-8743-61ABE3B1C492}" type="presParOf" srcId="{72E0D044-D453-4D9F-9940-A09E276435EC}" destId="{51BC9ED8-7184-4E94-A521-913288566AF5}" srcOrd="1" destOrd="0" presId="urn:microsoft.com/office/officeart/2005/8/layout/vList5"/>
    <dgm:cxn modelId="{6C6A8BE7-8B49-45C8-AFF4-6D785E1150D1}" type="presParOf" srcId="{1A07F5B0-F51C-4A62-8321-D51EAF8392BE}" destId="{E2F2BEA3-46E6-4C7A-A7DF-5B3213221A31}" srcOrd="1" destOrd="0" presId="urn:microsoft.com/office/officeart/2005/8/layout/vList5"/>
    <dgm:cxn modelId="{797C59D2-7ED4-4571-8A98-3716F2479568}" type="presParOf" srcId="{1A07F5B0-F51C-4A62-8321-D51EAF8392BE}" destId="{093AE186-B1A2-4AE3-A120-0773892B9C90}" srcOrd="2" destOrd="0" presId="urn:microsoft.com/office/officeart/2005/8/layout/vList5"/>
    <dgm:cxn modelId="{912B9570-A3D2-45A2-8A06-9EC7D5BD9FD7}" type="presParOf" srcId="{093AE186-B1A2-4AE3-A120-0773892B9C90}" destId="{2F0A5904-9A96-4CAF-AA16-D0933F0D5E15}" srcOrd="0" destOrd="0" presId="urn:microsoft.com/office/officeart/2005/8/layout/vList5"/>
    <dgm:cxn modelId="{303FD9C2-E80E-438E-BBF2-5EDC99900948}" type="presParOf" srcId="{093AE186-B1A2-4AE3-A120-0773892B9C90}" destId="{5E58B29A-6F33-4FC6-9705-31DE73B773F0}" srcOrd="1" destOrd="0" presId="urn:microsoft.com/office/officeart/2005/8/layout/vList5"/>
    <dgm:cxn modelId="{A7744A25-EED9-435E-B3A2-D76D53A3824B}" type="presParOf" srcId="{1A07F5B0-F51C-4A62-8321-D51EAF8392BE}" destId="{F7C3D9D6-9548-4F7A-B3AB-139D8D7C9C71}" srcOrd="3" destOrd="0" presId="urn:microsoft.com/office/officeart/2005/8/layout/vList5"/>
    <dgm:cxn modelId="{680BF307-2FE2-4AF5-9A22-729F35E9BA7F}" type="presParOf" srcId="{1A07F5B0-F51C-4A62-8321-D51EAF8392BE}" destId="{86B133ED-B682-48A7-ACB9-83A308BEECB4}" srcOrd="4" destOrd="0" presId="urn:microsoft.com/office/officeart/2005/8/layout/vList5"/>
    <dgm:cxn modelId="{2E64EFB6-9848-4962-8746-16A22CE5BE28}" type="presParOf" srcId="{86B133ED-B682-48A7-ACB9-83A308BEECB4}" destId="{AA2D4060-DD5C-4B5B-8516-1C52775E96E8}" srcOrd="0" destOrd="0" presId="urn:microsoft.com/office/officeart/2005/8/layout/vList5"/>
    <dgm:cxn modelId="{2376FBF5-00BB-49D3-A44F-5B9452033301}" type="presParOf" srcId="{86B133ED-B682-48A7-ACB9-83A308BEECB4}" destId="{A7894E4F-3490-4D99-9066-9F26D9C551AE}" srcOrd="1" destOrd="0" presId="urn:microsoft.com/office/officeart/2005/8/layout/vList5"/>
    <dgm:cxn modelId="{0CAA799F-8EB4-41D8-9945-2D526C873D65}" type="presParOf" srcId="{1A07F5B0-F51C-4A62-8321-D51EAF8392BE}" destId="{D8DE3EF0-C088-41B3-B4B7-94D9A59F063C}" srcOrd="5" destOrd="0" presId="urn:microsoft.com/office/officeart/2005/8/layout/vList5"/>
    <dgm:cxn modelId="{673CE055-E167-4F9A-AC2A-2533FAACA573}" type="presParOf" srcId="{1A07F5B0-F51C-4A62-8321-D51EAF8392BE}" destId="{CF715495-B895-4354-B28A-7B962C3D01A1}" srcOrd="6" destOrd="0" presId="urn:microsoft.com/office/officeart/2005/8/layout/vList5"/>
    <dgm:cxn modelId="{6AA47CAB-8713-46C0-9D2C-837EB38D6D3A}" type="presParOf" srcId="{CF715495-B895-4354-B28A-7B962C3D01A1}" destId="{5668A730-B8F0-4159-A970-50EF7A429F45}" srcOrd="0" destOrd="0" presId="urn:microsoft.com/office/officeart/2005/8/layout/vList5"/>
    <dgm:cxn modelId="{918BE4FB-F60B-4D07-8FA4-B375621DEFDB}" type="presParOf" srcId="{CF715495-B895-4354-B28A-7B962C3D01A1}" destId="{A54FA7CD-BF8D-4F1C-82E4-EACACA08270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B8CD73-78A4-4550-A8F7-EC7C1919751E}" type="doc">
      <dgm:prSet loTypeId="urn:microsoft.com/office/officeart/2005/8/layout/hProcess9" loCatId="process" qsTypeId="urn:microsoft.com/office/officeart/2005/8/quickstyle/simple1" qsCatId="simple" csTypeId="urn:microsoft.com/office/officeart/2005/8/colors/accent6_2" csCatId="accent6" phldr="1"/>
      <dgm:spPr/>
      <dgm:t>
        <a:bodyPr/>
        <a:lstStyle/>
        <a:p>
          <a:endParaRPr lang="en-US"/>
        </a:p>
      </dgm:t>
    </dgm:pt>
    <dgm:pt modelId="{D549A277-63C8-42E6-8743-43E328B0CD6F}">
      <dgm:prSet phldrT="[Text]"/>
      <dgm:spPr/>
      <dgm:t>
        <a:bodyPr/>
        <a:lstStyle/>
        <a:p>
          <a:r>
            <a:rPr lang="en-US" dirty="0"/>
            <a:t>Soft Launch</a:t>
          </a:r>
        </a:p>
      </dgm:t>
      <dgm:extLst>
        <a:ext uri="{E40237B7-FDA0-4F09-8148-C483321AD2D9}">
          <dgm14:cNvPr xmlns:dgm14="http://schemas.microsoft.com/office/drawing/2010/diagram" id="0" name="" descr="Text stating Soft Launch in purple box"/>
        </a:ext>
      </dgm:extLst>
    </dgm:pt>
    <dgm:pt modelId="{11AD5B72-0A76-4B5F-90AE-E59299EEC4D6}" type="parTrans" cxnId="{397B6856-20DC-4551-BFF5-528890BE10F2}">
      <dgm:prSet/>
      <dgm:spPr/>
      <dgm:t>
        <a:bodyPr/>
        <a:lstStyle/>
        <a:p>
          <a:endParaRPr lang="en-US"/>
        </a:p>
      </dgm:t>
    </dgm:pt>
    <dgm:pt modelId="{91176463-1A36-4CE7-94C7-99D1AE952CA3}" type="sibTrans" cxnId="{397B6856-20DC-4551-BFF5-528890BE10F2}">
      <dgm:prSet/>
      <dgm:spPr/>
      <dgm:t>
        <a:bodyPr/>
        <a:lstStyle/>
        <a:p>
          <a:endParaRPr lang="en-US"/>
        </a:p>
      </dgm:t>
    </dgm:pt>
    <dgm:pt modelId="{5CA7F6CB-F2D0-465B-8C01-80FABD18E43B}">
      <dgm:prSet phldrT="[Text]"/>
      <dgm:spPr/>
      <dgm:t>
        <a:bodyPr/>
        <a:lstStyle/>
        <a:p>
          <a:r>
            <a:rPr lang="en-US" dirty="0"/>
            <a:t>Onboard</a:t>
          </a:r>
        </a:p>
      </dgm:t>
      <dgm:extLst>
        <a:ext uri="{E40237B7-FDA0-4F09-8148-C483321AD2D9}">
          <dgm14:cNvPr xmlns:dgm14="http://schemas.microsoft.com/office/drawing/2010/diagram" id="0" name="" descr="Text stating Onboard in purple box"/>
        </a:ext>
      </dgm:extLst>
    </dgm:pt>
    <dgm:pt modelId="{F4C81AEA-6441-4006-876A-BA64F935BDF3}" type="parTrans" cxnId="{239CC172-08A7-4CC5-AF9F-0F3D30E5A3F7}">
      <dgm:prSet/>
      <dgm:spPr/>
      <dgm:t>
        <a:bodyPr/>
        <a:lstStyle/>
        <a:p>
          <a:endParaRPr lang="en-US"/>
        </a:p>
      </dgm:t>
    </dgm:pt>
    <dgm:pt modelId="{0F17F284-4CD8-4A3B-A474-C89AC08CA33A}" type="sibTrans" cxnId="{239CC172-08A7-4CC5-AF9F-0F3D30E5A3F7}">
      <dgm:prSet/>
      <dgm:spPr/>
      <dgm:t>
        <a:bodyPr/>
        <a:lstStyle/>
        <a:p>
          <a:endParaRPr lang="en-US"/>
        </a:p>
      </dgm:t>
    </dgm:pt>
    <dgm:pt modelId="{554309B7-4ADE-4124-9CD2-0BEFD08FCA1A}">
      <dgm:prSet phldrT="[Text]"/>
      <dgm:spPr/>
      <dgm:t>
        <a:bodyPr/>
        <a:lstStyle/>
        <a:p>
          <a:r>
            <a:rPr lang="en-US" dirty="0"/>
            <a:t>Routine</a:t>
          </a:r>
        </a:p>
      </dgm:t>
      <dgm:extLst>
        <a:ext uri="{E40237B7-FDA0-4F09-8148-C483321AD2D9}">
          <dgm14:cNvPr xmlns:dgm14="http://schemas.microsoft.com/office/drawing/2010/diagram" id="0" name="" descr="Text stating Routine in purple box"/>
        </a:ext>
      </dgm:extLst>
    </dgm:pt>
    <dgm:pt modelId="{78C69016-3A61-4B14-9591-5F0D0DDAAB9D}" type="parTrans" cxnId="{93C5C8A3-0A59-4C10-9249-8EA6904C4327}">
      <dgm:prSet/>
      <dgm:spPr/>
      <dgm:t>
        <a:bodyPr/>
        <a:lstStyle/>
        <a:p>
          <a:endParaRPr lang="en-US"/>
        </a:p>
      </dgm:t>
    </dgm:pt>
    <dgm:pt modelId="{E1A25D00-B5D5-48FB-B02F-85B6CC4B06C5}" type="sibTrans" cxnId="{93C5C8A3-0A59-4C10-9249-8EA6904C4327}">
      <dgm:prSet/>
      <dgm:spPr/>
      <dgm:t>
        <a:bodyPr/>
        <a:lstStyle/>
        <a:p>
          <a:endParaRPr lang="en-US"/>
        </a:p>
      </dgm:t>
    </dgm:pt>
    <dgm:pt modelId="{5C0FDCA0-E230-4095-B6AB-5FD350B69B7A}">
      <dgm:prSet/>
      <dgm:spPr/>
      <dgm:t>
        <a:bodyPr/>
        <a:lstStyle/>
        <a:p>
          <a:r>
            <a:rPr lang="en-US" dirty="0"/>
            <a:t>Compliance</a:t>
          </a:r>
        </a:p>
      </dgm:t>
      <dgm:extLst>
        <a:ext uri="{E40237B7-FDA0-4F09-8148-C483321AD2D9}">
          <dgm14:cNvPr xmlns:dgm14="http://schemas.microsoft.com/office/drawing/2010/diagram" id="0" name="" descr="Text stating Compliance in purple box"/>
        </a:ext>
      </dgm:extLst>
    </dgm:pt>
    <dgm:pt modelId="{DC116348-796E-4954-B821-4F1567E602C2}" type="parTrans" cxnId="{D8B8BF4F-4FF3-493B-8891-6504F65CEE35}">
      <dgm:prSet/>
      <dgm:spPr/>
      <dgm:t>
        <a:bodyPr/>
        <a:lstStyle/>
        <a:p>
          <a:endParaRPr lang="en-US"/>
        </a:p>
      </dgm:t>
    </dgm:pt>
    <dgm:pt modelId="{A0E8BBDC-9FCB-4BC0-8A68-D4E277F0F4A3}" type="sibTrans" cxnId="{D8B8BF4F-4FF3-493B-8891-6504F65CEE35}">
      <dgm:prSet/>
      <dgm:spPr/>
      <dgm:t>
        <a:bodyPr/>
        <a:lstStyle/>
        <a:p>
          <a:endParaRPr lang="en-US"/>
        </a:p>
      </dgm:t>
    </dgm:pt>
    <dgm:pt modelId="{6B16A602-3B72-46F8-B5B3-88001CB40389}" type="pres">
      <dgm:prSet presAssocID="{66B8CD73-78A4-4550-A8F7-EC7C1919751E}" presName="CompostProcess" presStyleCnt="0">
        <dgm:presLayoutVars>
          <dgm:dir/>
          <dgm:resizeHandles val="exact"/>
        </dgm:presLayoutVars>
      </dgm:prSet>
      <dgm:spPr/>
    </dgm:pt>
    <dgm:pt modelId="{57E0C820-3CDC-4F1E-A25A-435FB79ECB01}" type="pres">
      <dgm:prSet presAssocID="{66B8CD73-78A4-4550-A8F7-EC7C1919751E}" presName="arrow" presStyleLbl="bgShp" presStyleIdx="0" presStyleCnt="1" custScaleX="117647"/>
      <dgm:spPr/>
    </dgm:pt>
    <dgm:pt modelId="{3055A734-EF72-447E-9E87-981E6AB15F2D}" type="pres">
      <dgm:prSet presAssocID="{66B8CD73-78A4-4550-A8F7-EC7C1919751E}" presName="linearProcess" presStyleCnt="0"/>
      <dgm:spPr/>
    </dgm:pt>
    <dgm:pt modelId="{B7824789-D696-472F-90DA-2228067DB43F}" type="pres">
      <dgm:prSet presAssocID="{D549A277-63C8-42E6-8743-43E328B0CD6F}" presName="textNode" presStyleLbl="node1" presStyleIdx="0" presStyleCnt="4">
        <dgm:presLayoutVars>
          <dgm:bulletEnabled val="1"/>
        </dgm:presLayoutVars>
      </dgm:prSet>
      <dgm:spPr/>
    </dgm:pt>
    <dgm:pt modelId="{AD330C2D-DC75-42D9-ADB1-BCB3EEC31396}" type="pres">
      <dgm:prSet presAssocID="{91176463-1A36-4CE7-94C7-99D1AE952CA3}" presName="sibTrans" presStyleCnt="0"/>
      <dgm:spPr/>
    </dgm:pt>
    <dgm:pt modelId="{E226FDC4-BA1D-4B8C-A940-DBCBE175BF16}" type="pres">
      <dgm:prSet presAssocID="{5CA7F6CB-F2D0-465B-8C01-80FABD18E43B}" presName="textNode" presStyleLbl="node1" presStyleIdx="1" presStyleCnt="4">
        <dgm:presLayoutVars>
          <dgm:bulletEnabled val="1"/>
        </dgm:presLayoutVars>
      </dgm:prSet>
      <dgm:spPr/>
    </dgm:pt>
    <dgm:pt modelId="{7612404E-DB19-404F-AB1D-BB7AE250DC5F}" type="pres">
      <dgm:prSet presAssocID="{0F17F284-4CD8-4A3B-A474-C89AC08CA33A}" presName="sibTrans" presStyleCnt="0"/>
      <dgm:spPr/>
    </dgm:pt>
    <dgm:pt modelId="{F31B45BC-14CC-4563-8439-63978288DE6C}" type="pres">
      <dgm:prSet presAssocID="{554309B7-4ADE-4124-9CD2-0BEFD08FCA1A}" presName="textNode" presStyleLbl="node1" presStyleIdx="2" presStyleCnt="4">
        <dgm:presLayoutVars>
          <dgm:bulletEnabled val="1"/>
        </dgm:presLayoutVars>
      </dgm:prSet>
      <dgm:spPr/>
    </dgm:pt>
    <dgm:pt modelId="{4CEAF219-909A-43F0-9D96-1B4305E6FA01}" type="pres">
      <dgm:prSet presAssocID="{E1A25D00-B5D5-48FB-B02F-85B6CC4B06C5}" presName="sibTrans" presStyleCnt="0"/>
      <dgm:spPr/>
    </dgm:pt>
    <dgm:pt modelId="{A36DB883-6A9A-4F18-A72F-5BADDE5D5E8C}" type="pres">
      <dgm:prSet presAssocID="{5C0FDCA0-E230-4095-B6AB-5FD350B69B7A}" presName="textNode" presStyleLbl="node1" presStyleIdx="3" presStyleCnt="4">
        <dgm:presLayoutVars>
          <dgm:bulletEnabled val="1"/>
        </dgm:presLayoutVars>
      </dgm:prSet>
      <dgm:spPr/>
    </dgm:pt>
  </dgm:ptLst>
  <dgm:cxnLst>
    <dgm:cxn modelId="{164B0410-D5F7-44A6-8F5B-1042AD9EA2AE}" type="presOf" srcId="{554309B7-4ADE-4124-9CD2-0BEFD08FCA1A}" destId="{F31B45BC-14CC-4563-8439-63978288DE6C}" srcOrd="0" destOrd="0" presId="urn:microsoft.com/office/officeart/2005/8/layout/hProcess9"/>
    <dgm:cxn modelId="{D8B8BF4F-4FF3-493B-8891-6504F65CEE35}" srcId="{66B8CD73-78A4-4550-A8F7-EC7C1919751E}" destId="{5C0FDCA0-E230-4095-B6AB-5FD350B69B7A}" srcOrd="3" destOrd="0" parTransId="{DC116348-796E-4954-B821-4F1567E602C2}" sibTransId="{A0E8BBDC-9FCB-4BC0-8A68-D4E277F0F4A3}"/>
    <dgm:cxn modelId="{239CC172-08A7-4CC5-AF9F-0F3D30E5A3F7}" srcId="{66B8CD73-78A4-4550-A8F7-EC7C1919751E}" destId="{5CA7F6CB-F2D0-465B-8C01-80FABD18E43B}" srcOrd="1" destOrd="0" parTransId="{F4C81AEA-6441-4006-876A-BA64F935BDF3}" sibTransId="{0F17F284-4CD8-4A3B-A474-C89AC08CA33A}"/>
    <dgm:cxn modelId="{397B6856-20DC-4551-BFF5-528890BE10F2}" srcId="{66B8CD73-78A4-4550-A8F7-EC7C1919751E}" destId="{D549A277-63C8-42E6-8743-43E328B0CD6F}" srcOrd="0" destOrd="0" parTransId="{11AD5B72-0A76-4B5F-90AE-E59299EEC4D6}" sibTransId="{91176463-1A36-4CE7-94C7-99D1AE952CA3}"/>
    <dgm:cxn modelId="{60825259-75D5-4F3D-80E6-9AAA92420E99}" type="presOf" srcId="{D549A277-63C8-42E6-8743-43E328B0CD6F}" destId="{B7824789-D696-472F-90DA-2228067DB43F}" srcOrd="0" destOrd="0" presId="urn:microsoft.com/office/officeart/2005/8/layout/hProcess9"/>
    <dgm:cxn modelId="{93C5C8A3-0A59-4C10-9249-8EA6904C4327}" srcId="{66B8CD73-78A4-4550-A8F7-EC7C1919751E}" destId="{554309B7-4ADE-4124-9CD2-0BEFD08FCA1A}" srcOrd="2" destOrd="0" parTransId="{78C69016-3A61-4B14-9591-5F0D0DDAAB9D}" sibTransId="{E1A25D00-B5D5-48FB-B02F-85B6CC4B06C5}"/>
    <dgm:cxn modelId="{C0413FB5-F425-42AD-84ED-AD1362F0F9D7}" type="presOf" srcId="{66B8CD73-78A4-4550-A8F7-EC7C1919751E}" destId="{6B16A602-3B72-46F8-B5B3-88001CB40389}" srcOrd="0" destOrd="0" presId="urn:microsoft.com/office/officeart/2005/8/layout/hProcess9"/>
    <dgm:cxn modelId="{3C1C63EB-2EDE-4774-9942-A1B2F68F9F06}" type="presOf" srcId="{5C0FDCA0-E230-4095-B6AB-5FD350B69B7A}" destId="{A36DB883-6A9A-4F18-A72F-5BADDE5D5E8C}" srcOrd="0" destOrd="0" presId="urn:microsoft.com/office/officeart/2005/8/layout/hProcess9"/>
    <dgm:cxn modelId="{DA8FEBF8-139B-4CA0-9C4F-625A824B572A}" type="presOf" srcId="{5CA7F6CB-F2D0-465B-8C01-80FABD18E43B}" destId="{E226FDC4-BA1D-4B8C-A940-DBCBE175BF16}" srcOrd="0" destOrd="0" presId="urn:microsoft.com/office/officeart/2005/8/layout/hProcess9"/>
    <dgm:cxn modelId="{3A2E952E-1B4C-45DF-8F83-6D668821D1F0}" type="presParOf" srcId="{6B16A602-3B72-46F8-B5B3-88001CB40389}" destId="{57E0C820-3CDC-4F1E-A25A-435FB79ECB01}" srcOrd="0" destOrd="0" presId="urn:microsoft.com/office/officeart/2005/8/layout/hProcess9"/>
    <dgm:cxn modelId="{26A370D3-2689-42BB-A051-A080396B3698}" type="presParOf" srcId="{6B16A602-3B72-46F8-B5B3-88001CB40389}" destId="{3055A734-EF72-447E-9E87-981E6AB15F2D}" srcOrd="1" destOrd="0" presId="urn:microsoft.com/office/officeart/2005/8/layout/hProcess9"/>
    <dgm:cxn modelId="{90B1E176-A888-4672-837C-C1F310AE2EDD}" type="presParOf" srcId="{3055A734-EF72-447E-9E87-981E6AB15F2D}" destId="{B7824789-D696-472F-90DA-2228067DB43F}" srcOrd="0" destOrd="0" presId="urn:microsoft.com/office/officeart/2005/8/layout/hProcess9"/>
    <dgm:cxn modelId="{964B9230-2A39-4132-80E8-F075E249C73F}" type="presParOf" srcId="{3055A734-EF72-447E-9E87-981E6AB15F2D}" destId="{AD330C2D-DC75-42D9-ADB1-BCB3EEC31396}" srcOrd="1" destOrd="0" presId="urn:microsoft.com/office/officeart/2005/8/layout/hProcess9"/>
    <dgm:cxn modelId="{3DB7991E-31F4-4C32-AAF5-D3549249BFDF}" type="presParOf" srcId="{3055A734-EF72-447E-9E87-981E6AB15F2D}" destId="{E226FDC4-BA1D-4B8C-A940-DBCBE175BF16}" srcOrd="2" destOrd="0" presId="urn:microsoft.com/office/officeart/2005/8/layout/hProcess9"/>
    <dgm:cxn modelId="{5AAF2066-50DA-471F-BBB2-1C7FC39E7AA2}" type="presParOf" srcId="{3055A734-EF72-447E-9E87-981E6AB15F2D}" destId="{7612404E-DB19-404F-AB1D-BB7AE250DC5F}" srcOrd="3" destOrd="0" presId="urn:microsoft.com/office/officeart/2005/8/layout/hProcess9"/>
    <dgm:cxn modelId="{DC72CEB7-EA8D-4DCC-8540-708B8169534F}" type="presParOf" srcId="{3055A734-EF72-447E-9E87-981E6AB15F2D}" destId="{F31B45BC-14CC-4563-8439-63978288DE6C}" srcOrd="4" destOrd="0" presId="urn:microsoft.com/office/officeart/2005/8/layout/hProcess9"/>
    <dgm:cxn modelId="{84B3115F-8DC4-495F-9EB1-3DC8EB510DAD}" type="presParOf" srcId="{3055A734-EF72-447E-9E87-981E6AB15F2D}" destId="{4CEAF219-909A-43F0-9D96-1B4305E6FA01}" srcOrd="5" destOrd="0" presId="urn:microsoft.com/office/officeart/2005/8/layout/hProcess9"/>
    <dgm:cxn modelId="{6D1707FE-67D5-4E15-8CA1-527B4FE6F933}" type="presParOf" srcId="{3055A734-EF72-447E-9E87-981E6AB15F2D}" destId="{A36DB883-6A9A-4F18-A72F-5BADDE5D5E8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602CA-92BE-438E-A5D7-AFBCB170479B}">
      <dsp:nvSpPr>
        <dsp:cNvPr id="0" name=""/>
        <dsp:cNvSpPr/>
      </dsp:nvSpPr>
      <dsp:spPr>
        <a:xfrm>
          <a:off x="1480" y="0"/>
          <a:ext cx="3848369" cy="6572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People in MN Thrive</a:t>
          </a:r>
        </a:p>
      </dsp:txBody>
      <dsp:txXfrm>
        <a:off x="1480" y="0"/>
        <a:ext cx="3848369" cy="1971675"/>
      </dsp:txXfrm>
    </dsp:sp>
    <dsp:sp modelId="{0CF61AB7-DF55-4921-9476-3C6A1A5B72AB}">
      <dsp:nvSpPr>
        <dsp:cNvPr id="0" name=""/>
        <dsp:cNvSpPr/>
      </dsp:nvSpPr>
      <dsp:spPr>
        <a:xfrm>
          <a:off x="386317" y="1973600"/>
          <a:ext cx="3078695" cy="198162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kern="1200" dirty="0"/>
            <a:t>-Greater MN: tailor services to unique needs in every corner of the state</a:t>
          </a:r>
        </a:p>
        <a:p>
          <a:pPr marL="0" lvl="0" indent="0" algn="ctr" defTabSz="755650">
            <a:lnSpc>
              <a:spcPct val="90000"/>
            </a:lnSpc>
            <a:spcBef>
              <a:spcPct val="0"/>
            </a:spcBef>
            <a:spcAft>
              <a:spcPct val="35000"/>
            </a:spcAft>
            <a:buFont typeface="Arial" panose="020B0604020202020204" pitchFamily="34" charset="0"/>
            <a:buNone/>
          </a:pPr>
          <a:r>
            <a:rPr lang="en-US" sz="1700" kern="1200" dirty="0"/>
            <a:t>-Ensure and advocate for living wages, career ladders, and other incentives to maintain workforce</a:t>
          </a:r>
        </a:p>
      </dsp:txBody>
      <dsp:txXfrm>
        <a:off x="444357" y="2031640"/>
        <a:ext cx="2962615" cy="1865543"/>
      </dsp:txXfrm>
    </dsp:sp>
    <dsp:sp modelId="{83F8BF0F-2189-4296-B6DE-57A90E0FB6F8}">
      <dsp:nvSpPr>
        <dsp:cNvPr id="0" name=""/>
        <dsp:cNvSpPr/>
      </dsp:nvSpPr>
      <dsp:spPr>
        <a:xfrm>
          <a:off x="386317" y="4260088"/>
          <a:ext cx="3078695" cy="198162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-Expand continuum of services including self directed options</a:t>
          </a:r>
        </a:p>
        <a:p>
          <a:pPr marL="0" lvl="0" indent="0" algn="ctr" defTabSz="755650">
            <a:lnSpc>
              <a:spcPct val="90000"/>
            </a:lnSpc>
            <a:spcBef>
              <a:spcPct val="0"/>
            </a:spcBef>
            <a:spcAft>
              <a:spcPct val="35000"/>
            </a:spcAft>
            <a:buNone/>
          </a:pPr>
          <a:r>
            <a:rPr lang="en-US" sz="1700" kern="1200" dirty="0"/>
            <a:t>- ensure availability and high quality of services</a:t>
          </a:r>
        </a:p>
      </dsp:txBody>
      <dsp:txXfrm>
        <a:off x="444357" y="4318128"/>
        <a:ext cx="2962615" cy="1865543"/>
      </dsp:txXfrm>
    </dsp:sp>
    <dsp:sp modelId="{721D86A4-749B-4ED7-BDDB-120D5E196512}">
      <dsp:nvSpPr>
        <dsp:cNvPr id="0" name=""/>
        <dsp:cNvSpPr/>
      </dsp:nvSpPr>
      <dsp:spPr>
        <a:xfrm>
          <a:off x="4138477" y="0"/>
          <a:ext cx="3848369" cy="6572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People Experience a High Quality Human Services System</a:t>
          </a:r>
        </a:p>
      </dsp:txBody>
      <dsp:txXfrm>
        <a:off x="4138477" y="0"/>
        <a:ext cx="3848369" cy="1971675"/>
      </dsp:txXfrm>
    </dsp:sp>
    <dsp:sp modelId="{9A6244CB-2BEA-4EEC-9EC2-E910C80FBCF9}">
      <dsp:nvSpPr>
        <dsp:cNvPr id="0" name=""/>
        <dsp:cNvSpPr/>
      </dsp:nvSpPr>
      <dsp:spPr>
        <a:xfrm>
          <a:off x="4523314" y="1973600"/>
          <a:ext cx="3078695" cy="198162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Uniformly apply the equity analysis tool to legislative proposals and long-term planning </a:t>
          </a:r>
        </a:p>
      </dsp:txBody>
      <dsp:txXfrm>
        <a:off x="4581354" y="2031640"/>
        <a:ext cx="2962615" cy="1865543"/>
      </dsp:txXfrm>
    </dsp:sp>
    <dsp:sp modelId="{ADE30E76-BCC7-4990-8F02-13D8FA49994F}">
      <dsp:nvSpPr>
        <dsp:cNvPr id="0" name=""/>
        <dsp:cNvSpPr/>
      </dsp:nvSpPr>
      <dsp:spPr>
        <a:xfrm>
          <a:off x="4523314" y="4260088"/>
          <a:ext cx="3078695" cy="198162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Continue to support strategies and methods to eliminate bias and discrimination in the human services system</a:t>
          </a:r>
        </a:p>
      </dsp:txBody>
      <dsp:txXfrm>
        <a:off x="4581354" y="4318128"/>
        <a:ext cx="2962615" cy="1865543"/>
      </dsp:txXfrm>
    </dsp:sp>
    <dsp:sp modelId="{2F3F4B76-C4FE-4503-AEA8-44418A6D69A0}">
      <dsp:nvSpPr>
        <dsp:cNvPr id="0" name=""/>
        <dsp:cNvSpPr/>
      </dsp:nvSpPr>
      <dsp:spPr>
        <a:xfrm>
          <a:off x="8275475" y="0"/>
          <a:ext cx="3848369" cy="6572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People at DHS thrive in an Anti-racist, Multicultural, Equitable Organization</a:t>
          </a:r>
        </a:p>
      </dsp:txBody>
      <dsp:txXfrm>
        <a:off x="8275475" y="0"/>
        <a:ext cx="3848369" cy="1971675"/>
      </dsp:txXfrm>
    </dsp:sp>
    <dsp:sp modelId="{D91384C1-CE3D-44F5-BD74-30665EB53E64}">
      <dsp:nvSpPr>
        <dsp:cNvPr id="0" name=""/>
        <dsp:cNvSpPr/>
      </dsp:nvSpPr>
      <dsp:spPr>
        <a:xfrm>
          <a:off x="8660312" y="1973600"/>
          <a:ext cx="3078695" cy="198162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Prioritize and grow leadership competencies in psychological safety to serve and empower employees</a:t>
          </a:r>
        </a:p>
      </dsp:txBody>
      <dsp:txXfrm>
        <a:off x="8718352" y="2031640"/>
        <a:ext cx="2962615" cy="1865543"/>
      </dsp:txXfrm>
    </dsp:sp>
    <dsp:sp modelId="{D983DA07-8E28-405D-9F7E-331E75118FD0}">
      <dsp:nvSpPr>
        <dsp:cNvPr id="0" name=""/>
        <dsp:cNvSpPr/>
      </dsp:nvSpPr>
      <dsp:spPr>
        <a:xfrm>
          <a:off x="8660312" y="4260088"/>
          <a:ext cx="3078695" cy="198162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Foster an environment of flexibility, responsiveness and trustworthiness where be can be their authentic selves</a:t>
          </a:r>
        </a:p>
      </dsp:txBody>
      <dsp:txXfrm>
        <a:off x="8718352" y="4318128"/>
        <a:ext cx="2962615" cy="1865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7B497-80C5-45B4-805F-039E6B078D5A}">
      <dsp:nvSpPr>
        <dsp:cNvPr id="0" name=""/>
        <dsp:cNvSpPr/>
      </dsp:nvSpPr>
      <dsp:spPr>
        <a:xfrm rot="16200000">
          <a:off x="-1357966" y="1360714"/>
          <a:ext cx="5418667" cy="2697237"/>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9923" bIns="0" numCol="1" spcCol="1270" anchor="t" anchorCtr="0">
          <a:noAutofit/>
        </a:bodyPr>
        <a:lstStyle/>
        <a:p>
          <a:pPr marL="0" lvl="0" indent="0" algn="l" defTabSz="1377950">
            <a:lnSpc>
              <a:spcPct val="90000"/>
            </a:lnSpc>
            <a:spcBef>
              <a:spcPct val="0"/>
            </a:spcBef>
            <a:spcAft>
              <a:spcPct val="35000"/>
            </a:spcAft>
            <a:buNone/>
          </a:pPr>
          <a:r>
            <a:rPr lang="en-US" sz="3100" kern="1200" dirty="0"/>
            <a:t>Minimally Burdensome </a:t>
          </a:r>
        </a:p>
        <a:p>
          <a:pPr marL="228600" lvl="1" indent="-228600" algn="l" defTabSz="1066800">
            <a:lnSpc>
              <a:spcPct val="90000"/>
            </a:lnSpc>
            <a:spcBef>
              <a:spcPct val="0"/>
            </a:spcBef>
            <a:spcAft>
              <a:spcPct val="15000"/>
            </a:spcAft>
            <a:buChar char="•"/>
          </a:pPr>
          <a:r>
            <a:rPr lang="en-US" sz="2400" kern="1200" dirty="0"/>
            <a:t>Administrative</a:t>
          </a:r>
        </a:p>
        <a:p>
          <a:pPr marL="228600" lvl="1" indent="-228600" algn="l" defTabSz="1066800">
            <a:lnSpc>
              <a:spcPct val="90000"/>
            </a:lnSpc>
            <a:spcBef>
              <a:spcPct val="0"/>
            </a:spcBef>
            <a:spcAft>
              <a:spcPct val="15000"/>
            </a:spcAft>
            <a:buChar char="•"/>
          </a:pPr>
          <a:r>
            <a:rPr lang="en-US" sz="2400" kern="1200" dirty="0"/>
            <a:t>Financially</a:t>
          </a:r>
        </a:p>
      </dsp:txBody>
      <dsp:txXfrm rot="5400000">
        <a:off x="2749" y="1083732"/>
        <a:ext cx="2697237" cy="3251201"/>
      </dsp:txXfrm>
    </dsp:sp>
    <dsp:sp modelId="{143C1CEB-E453-482B-A923-C6DBDF732330}">
      <dsp:nvSpPr>
        <dsp:cNvPr id="0" name=""/>
        <dsp:cNvSpPr/>
      </dsp:nvSpPr>
      <dsp:spPr>
        <a:xfrm rot="16200000">
          <a:off x="1541564" y="1360714"/>
          <a:ext cx="5418667" cy="2697237"/>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9923" bIns="0" numCol="1" spcCol="1270" anchor="t" anchorCtr="0">
          <a:noAutofit/>
        </a:bodyPr>
        <a:lstStyle/>
        <a:p>
          <a:pPr marL="0" lvl="0" indent="0" algn="l" defTabSz="1377950">
            <a:lnSpc>
              <a:spcPct val="90000"/>
            </a:lnSpc>
            <a:spcBef>
              <a:spcPct val="0"/>
            </a:spcBef>
            <a:spcAft>
              <a:spcPct val="35000"/>
            </a:spcAft>
            <a:buNone/>
          </a:pPr>
          <a:r>
            <a:rPr lang="en-US" sz="3100" kern="1200" dirty="0"/>
            <a:t>Least Disruptive</a:t>
          </a:r>
        </a:p>
        <a:p>
          <a:pPr marL="228600" lvl="1" indent="-228600" algn="l" defTabSz="1066800">
            <a:lnSpc>
              <a:spcPct val="90000"/>
            </a:lnSpc>
            <a:spcBef>
              <a:spcPct val="0"/>
            </a:spcBef>
            <a:spcAft>
              <a:spcPct val="15000"/>
            </a:spcAft>
            <a:buChar char="•"/>
          </a:pPr>
          <a:r>
            <a:rPr lang="en-US" sz="2400" kern="1200" dirty="0"/>
            <a:t>Receiving services</a:t>
          </a:r>
        </a:p>
        <a:p>
          <a:pPr marL="228600" lvl="1" indent="-228600" algn="l" defTabSz="1066800">
            <a:lnSpc>
              <a:spcPct val="90000"/>
            </a:lnSpc>
            <a:spcBef>
              <a:spcPct val="0"/>
            </a:spcBef>
            <a:spcAft>
              <a:spcPct val="15000"/>
            </a:spcAft>
            <a:buChar char="•"/>
          </a:pPr>
          <a:r>
            <a:rPr lang="en-US" sz="2400" kern="1200" dirty="0"/>
            <a:t>Allowed services</a:t>
          </a:r>
        </a:p>
      </dsp:txBody>
      <dsp:txXfrm rot="5400000">
        <a:off x="2902279" y="1083732"/>
        <a:ext cx="2697237" cy="3251201"/>
      </dsp:txXfrm>
    </dsp:sp>
    <dsp:sp modelId="{663F1433-853A-435B-B5CE-986932763462}">
      <dsp:nvSpPr>
        <dsp:cNvPr id="0" name=""/>
        <dsp:cNvSpPr/>
      </dsp:nvSpPr>
      <dsp:spPr>
        <a:xfrm rot="16200000">
          <a:off x="4441094" y="1360714"/>
          <a:ext cx="5418667" cy="2697237"/>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9923" bIns="0" numCol="1" spcCol="1270" anchor="t" anchorCtr="0">
          <a:noAutofit/>
        </a:bodyPr>
        <a:lstStyle/>
        <a:p>
          <a:pPr marL="0" lvl="0" indent="0" algn="l" defTabSz="1377950">
            <a:lnSpc>
              <a:spcPct val="90000"/>
            </a:lnSpc>
            <a:spcBef>
              <a:spcPct val="0"/>
            </a:spcBef>
            <a:spcAft>
              <a:spcPct val="35000"/>
            </a:spcAft>
            <a:buNone/>
          </a:pPr>
          <a:r>
            <a:rPr lang="en-US" sz="3100" kern="1200" dirty="0"/>
            <a:t>Consideration</a:t>
          </a:r>
        </a:p>
        <a:p>
          <a:pPr marL="228600" lvl="1" indent="-228600" algn="l" defTabSz="1066800">
            <a:lnSpc>
              <a:spcPct val="90000"/>
            </a:lnSpc>
            <a:spcBef>
              <a:spcPct val="0"/>
            </a:spcBef>
            <a:spcAft>
              <a:spcPct val="15000"/>
            </a:spcAft>
            <a:buChar char="•"/>
          </a:pPr>
          <a:r>
            <a:rPr lang="en-US" sz="2400" kern="1200" dirty="0"/>
            <a:t>Existing best practices</a:t>
          </a:r>
        </a:p>
      </dsp:txBody>
      <dsp:txXfrm rot="5400000">
        <a:off x="5801809" y="1083732"/>
        <a:ext cx="2697237" cy="3251201"/>
      </dsp:txXfrm>
    </dsp:sp>
    <dsp:sp modelId="{1B0557EA-4DB4-4878-B876-C083773C473C}">
      <dsp:nvSpPr>
        <dsp:cNvPr id="0" name=""/>
        <dsp:cNvSpPr/>
      </dsp:nvSpPr>
      <dsp:spPr>
        <a:xfrm rot="16200000">
          <a:off x="7340625" y="1360714"/>
          <a:ext cx="5418667" cy="2697237"/>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9923" bIns="0" numCol="1" spcCol="1270" anchor="t" anchorCtr="0">
          <a:noAutofit/>
        </a:bodyPr>
        <a:lstStyle/>
        <a:p>
          <a:pPr marL="0" lvl="0" indent="0" algn="l" defTabSz="1377950">
            <a:lnSpc>
              <a:spcPct val="90000"/>
            </a:lnSpc>
            <a:spcBef>
              <a:spcPct val="0"/>
            </a:spcBef>
            <a:spcAft>
              <a:spcPct val="35000"/>
            </a:spcAft>
            <a:buNone/>
          </a:pPr>
          <a:r>
            <a:rPr lang="en-US" sz="3100" kern="1200" dirty="0"/>
            <a:t>Follow</a:t>
          </a:r>
        </a:p>
        <a:p>
          <a:pPr marL="228600" lvl="1" indent="-228600" algn="l" defTabSz="1066800">
            <a:lnSpc>
              <a:spcPct val="90000"/>
            </a:lnSpc>
            <a:spcBef>
              <a:spcPct val="0"/>
            </a:spcBef>
            <a:spcAft>
              <a:spcPct val="15000"/>
            </a:spcAft>
            <a:buChar char="•"/>
          </a:pPr>
          <a:r>
            <a:rPr lang="en-US" sz="2400" kern="1200" dirty="0"/>
            <a:t>State laws</a:t>
          </a:r>
        </a:p>
        <a:p>
          <a:pPr marL="228600" lvl="1" indent="-228600" algn="l" defTabSz="1066800">
            <a:lnSpc>
              <a:spcPct val="90000"/>
            </a:lnSpc>
            <a:spcBef>
              <a:spcPct val="0"/>
            </a:spcBef>
            <a:spcAft>
              <a:spcPct val="15000"/>
            </a:spcAft>
            <a:buChar char="•"/>
          </a:pPr>
          <a:r>
            <a:rPr lang="en-US" sz="2400" kern="1200" dirty="0"/>
            <a:t>Federal Laws</a:t>
          </a:r>
        </a:p>
        <a:p>
          <a:pPr marL="228600" lvl="1" indent="-228600" algn="l" defTabSz="1066800">
            <a:lnSpc>
              <a:spcPct val="90000"/>
            </a:lnSpc>
            <a:spcBef>
              <a:spcPct val="0"/>
            </a:spcBef>
            <a:spcAft>
              <a:spcPct val="15000"/>
            </a:spcAft>
            <a:buChar char="•"/>
          </a:pPr>
          <a:r>
            <a:rPr lang="en-US" sz="2400" kern="1200" dirty="0"/>
            <a:t>DHS Policies</a:t>
          </a:r>
        </a:p>
      </dsp:txBody>
      <dsp:txXfrm rot="5400000">
        <a:off x="8701340" y="1083732"/>
        <a:ext cx="2697237" cy="3251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BB69C-A98D-4459-AFEC-6DEB3ACC1FEE}">
      <dsp:nvSpPr>
        <dsp:cNvPr id="0" name=""/>
        <dsp:cNvSpPr/>
      </dsp:nvSpPr>
      <dsp:spPr>
        <a:xfrm>
          <a:off x="4398209" y="2884330"/>
          <a:ext cx="2139565" cy="2139565"/>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EVV System</a:t>
          </a:r>
        </a:p>
      </dsp:txBody>
      <dsp:txXfrm>
        <a:off x="4711541" y="3197662"/>
        <a:ext cx="1512901" cy="1512901"/>
      </dsp:txXfrm>
    </dsp:sp>
    <dsp:sp modelId="{983E7D01-2FA1-42C4-9962-A218BDF35CEE}">
      <dsp:nvSpPr>
        <dsp:cNvPr id="0" name=""/>
        <dsp:cNvSpPr/>
      </dsp:nvSpPr>
      <dsp:spPr>
        <a:xfrm rot="10800000">
          <a:off x="2327682" y="3649224"/>
          <a:ext cx="1956647" cy="60977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5E8519-C0C2-4E24-820B-6238877FD251}">
      <dsp:nvSpPr>
        <dsp:cNvPr id="0" name=""/>
        <dsp:cNvSpPr/>
      </dsp:nvSpPr>
      <dsp:spPr>
        <a:xfrm>
          <a:off x="1311388" y="3141077"/>
          <a:ext cx="2032587" cy="162606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Mobile</a:t>
          </a:r>
        </a:p>
      </dsp:txBody>
      <dsp:txXfrm>
        <a:off x="1359014" y="3188703"/>
        <a:ext cx="1937335" cy="1530817"/>
      </dsp:txXfrm>
    </dsp:sp>
    <dsp:sp modelId="{B9CE91D2-1D12-497D-BF66-80D3D112F506}">
      <dsp:nvSpPr>
        <dsp:cNvPr id="0" name=""/>
        <dsp:cNvSpPr/>
      </dsp:nvSpPr>
      <dsp:spPr>
        <a:xfrm rot="13500000">
          <a:off x="2960913" y="2120470"/>
          <a:ext cx="1956647" cy="60977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6E9579-D9DA-46F3-9F4A-991FF9611E08}">
      <dsp:nvSpPr>
        <dsp:cNvPr id="0" name=""/>
        <dsp:cNvSpPr/>
      </dsp:nvSpPr>
      <dsp:spPr>
        <a:xfrm>
          <a:off x="2231164" y="920543"/>
          <a:ext cx="2032587" cy="162606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Flexible Scheduling</a:t>
          </a:r>
        </a:p>
      </dsp:txBody>
      <dsp:txXfrm>
        <a:off x="2278790" y="968169"/>
        <a:ext cx="1937335" cy="1530817"/>
      </dsp:txXfrm>
    </dsp:sp>
    <dsp:sp modelId="{C0FB9B03-F7B7-4BC2-873B-C3A059A90E94}">
      <dsp:nvSpPr>
        <dsp:cNvPr id="0" name=""/>
        <dsp:cNvSpPr/>
      </dsp:nvSpPr>
      <dsp:spPr>
        <a:xfrm rot="16200000">
          <a:off x="4489668" y="1487239"/>
          <a:ext cx="1956647" cy="60977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F26F88-185E-4F30-B568-60D38A3AB5E2}">
      <dsp:nvSpPr>
        <dsp:cNvPr id="0" name=""/>
        <dsp:cNvSpPr/>
      </dsp:nvSpPr>
      <dsp:spPr>
        <a:xfrm>
          <a:off x="4451698" y="768"/>
          <a:ext cx="2032587" cy="162606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Adaptability</a:t>
          </a:r>
        </a:p>
      </dsp:txBody>
      <dsp:txXfrm>
        <a:off x="4499324" y="48394"/>
        <a:ext cx="1937335" cy="1530817"/>
      </dsp:txXfrm>
    </dsp:sp>
    <dsp:sp modelId="{CD3F8CC4-3AF4-41F5-B14C-A89F6DB7081C}">
      <dsp:nvSpPr>
        <dsp:cNvPr id="0" name=""/>
        <dsp:cNvSpPr/>
      </dsp:nvSpPr>
      <dsp:spPr>
        <a:xfrm rot="18900000">
          <a:off x="6018422" y="2120470"/>
          <a:ext cx="1956647" cy="60977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D7D1BA-DB63-4751-A07B-D81B7D2EEE12}">
      <dsp:nvSpPr>
        <dsp:cNvPr id="0" name=""/>
        <dsp:cNvSpPr/>
      </dsp:nvSpPr>
      <dsp:spPr>
        <a:xfrm>
          <a:off x="6672232" y="920543"/>
          <a:ext cx="2032587" cy="162606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Ease of Use</a:t>
          </a:r>
        </a:p>
      </dsp:txBody>
      <dsp:txXfrm>
        <a:off x="6719858" y="968169"/>
        <a:ext cx="1937335" cy="1530817"/>
      </dsp:txXfrm>
    </dsp:sp>
    <dsp:sp modelId="{B2063A18-EA18-493F-A5DA-EB6A77D3EF64}">
      <dsp:nvSpPr>
        <dsp:cNvPr id="0" name=""/>
        <dsp:cNvSpPr/>
      </dsp:nvSpPr>
      <dsp:spPr>
        <a:xfrm>
          <a:off x="6651653" y="3649224"/>
          <a:ext cx="1956647" cy="60977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43FB7A-CE83-4624-BF47-0A8A307FBE6D}">
      <dsp:nvSpPr>
        <dsp:cNvPr id="0" name=""/>
        <dsp:cNvSpPr/>
      </dsp:nvSpPr>
      <dsp:spPr>
        <a:xfrm>
          <a:off x="7592008" y="3141077"/>
          <a:ext cx="2032587" cy="162606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Minimize Privacy Intrusion</a:t>
          </a:r>
        </a:p>
      </dsp:txBody>
      <dsp:txXfrm>
        <a:off x="7639634" y="3188703"/>
        <a:ext cx="1937335" cy="15308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C9ED8-7184-4E94-A521-913288566AF5}">
      <dsp:nvSpPr>
        <dsp:cNvPr id="0" name=""/>
        <dsp:cNvSpPr/>
      </dsp:nvSpPr>
      <dsp:spPr>
        <a:xfrm rot="5400000">
          <a:off x="6709304" y="-2811068"/>
          <a:ext cx="882607" cy="6729984"/>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Financial Management Services (FMS)</a:t>
          </a:r>
          <a:br>
            <a:rPr lang="en-US" sz="2800" kern="1200" dirty="0"/>
          </a:br>
          <a:r>
            <a:rPr lang="en-US" sz="2800" kern="1200" dirty="0"/>
            <a:t>for personal care </a:t>
          </a:r>
        </a:p>
      </dsp:txBody>
      <dsp:txXfrm rot="-5400000">
        <a:off x="3785616" y="155705"/>
        <a:ext cx="6686899" cy="796437"/>
      </dsp:txXfrm>
    </dsp:sp>
    <dsp:sp modelId="{1E8ACFCA-73DB-412D-AD1C-DD5769372A61}">
      <dsp:nvSpPr>
        <dsp:cNvPr id="0" name=""/>
        <dsp:cNvSpPr/>
      </dsp:nvSpPr>
      <dsp:spPr>
        <a:xfrm>
          <a:off x="0" y="2293"/>
          <a:ext cx="3785616" cy="110325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June 20, 2022</a:t>
          </a:r>
        </a:p>
      </dsp:txBody>
      <dsp:txXfrm>
        <a:off x="53857" y="56150"/>
        <a:ext cx="3677902" cy="995545"/>
      </dsp:txXfrm>
    </dsp:sp>
    <dsp:sp modelId="{5E58B29A-6F33-4FC6-9705-31DE73B773F0}">
      <dsp:nvSpPr>
        <dsp:cNvPr id="0" name=""/>
        <dsp:cNvSpPr/>
      </dsp:nvSpPr>
      <dsp:spPr>
        <a:xfrm rot="5400000">
          <a:off x="6709304" y="-1652646"/>
          <a:ext cx="882607" cy="6729984"/>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Fee for Service (FFS) Personal Care Services</a:t>
          </a:r>
        </a:p>
      </dsp:txBody>
      <dsp:txXfrm rot="-5400000">
        <a:off x="3785616" y="1314127"/>
        <a:ext cx="6686899" cy="796437"/>
      </dsp:txXfrm>
    </dsp:sp>
    <dsp:sp modelId="{2F0A5904-9A96-4CAF-AA16-D0933F0D5E15}">
      <dsp:nvSpPr>
        <dsp:cNvPr id="0" name=""/>
        <dsp:cNvSpPr/>
      </dsp:nvSpPr>
      <dsp:spPr>
        <a:xfrm>
          <a:off x="0" y="1160715"/>
          <a:ext cx="3785616" cy="110325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December 12, 2022</a:t>
          </a:r>
        </a:p>
      </dsp:txBody>
      <dsp:txXfrm>
        <a:off x="53857" y="1214572"/>
        <a:ext cx="3677902" cy="995545"/>
      </dsp:txXfrm>
    </dsp:sp>
    <dsp:sp modelId="{A7894E4F-3490-4D99-9066-9F26D9C551AE}">
      <dsp:nvSpPr>
        <dsp:cNvPr id="0" name=""/>
        <dsp:cNvSpPr/>
      </dsp:nvSpPr>
      <dsp:spPr>
        <a:xfrm rot="5400000">
          <a:off x="6709304" y="-467719"/>
          <a:ext cx="882607" cy="6729984"/>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Managed Care Organizations (MCOs) personal care services</a:t>
          </a:r>
        </a:p>
      </dsp:txBody>
      <dsp:txXfrm rot="-5400000">
        <a:off x="3785616" y="2499054"/>
        <a:ext cx="6686899" cy="796437"/>
      </dsp:txXfrm>
    </dsp:sp>
    <dsp:sp modelId="{AA2D4060-DD5C-4B5B-8516-1C52775E96E8}">
      <dsp:nvSpPr>
        <dsp:cNvPr id="0" name=""/>
        <dsp:cNvSpPr/>
      </dsp:nvSpPr>
      <dsp:spPr>
        <a:xfrm>
          <a:off x="0" y="2319137"/>
          <a:ext cx="3785616" cy="110325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June 5, 2023</a:t>
          </a:r>
        </a:p>
      </dsp:txBody>
      <dsp:txXfrm>
        <a:off x="53857" y="2372994"/>
        <a:ext cx="3677902" cy="995545"/>
      </dsp:txXfrm>
    </dsp:sp>
    <dsp:sp modelId="{A54FA7CD-BF8D-4F1C-82E4-EACACA082708}">
      <dsp:nvSpPr>
        <dsp:cNvPr id="0" name=""/>
        <dsp:cNvSpPr/>
      </dsp:nvSpPr>
      <dsp:spPr>
        <a:xfrm rot="5400000">
          <a:off x="6709304" y="664197"/>
          <a:ext cx="882607" cy="6729984"/>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Home health services for both FFS and MCOs</a:t>
          </a:r>
        </a:p>
      </dsp:txBody>
      <dsp:txXfrm rot="-5400000">
        <a:off x="3785616" y="3630971"/>
        <a:ext cx="6686899" cy="796437"/>
      </dsp:txXfrm>
    </dsp:sp>
    <dsp:sp modelId="{5668A730-B8F0-4159-A970-50EF7A429F45}">
      <dsp:nvSpPr>
        <dsp:cNvPr id="0" name=""/>
        <dsp:cNvSpPr/>
      </dsp:nvSpPr>
      <dsp:spPr>
        <a:xfrm>
          <a:off x="0" y="3477560"/>
          <a:ext cx="3785616" cy="110325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October 16, 2023</a:t>
          </a:r>
        </a:p>
      </dsp:txBody>
      <dsp:txXfrm>
        <a:off x="53857" y="3531417"/>
        <a:ext cx="3677902" cy="9955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0C820-3CDC-4F1E-A25A-435FB79ECB01}">
      <dsp:nvSpPr>
        <dsp:cNvPr id="0" name=""/>
        <dsp:cNvSpPr/>
      </dsp:nvSpPr>
      <dsp:spPr>
        <a:xfrm>
          <a:off x="2" y="0"/>
          <a:ext cx="10715165" cy="4583113"/>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24789-D696-472F-90DA-2228067DB43F}">
      <dsp:nvSpPr>
        <dsp:cNvPr id="0" name=""/>
        <dsp:cNvSpPr/>
      </dsp:nvSpPr>
      <dsp:spPr>
        <a:xfrm>
          <a:off x="1308" y="1374933"/>
          <a:ext cx="2463887" cy="1833245"/>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Soft Launch</a:t>
          </a:r>
        </a:p>
      </dsp:txBody>
      <dsp:txXfrm>
        <a:off x="90800" y="1464425"/>
        <a:ext cx="2284903" cy="1654261"/>
      </dsp:txXfrm>
    </dsp:sp>
    <dsp:sp modelId="{E226FDC4-BA1D-4B8C-A940-DBCBE175BF16}">
      <dsp:nvSpPr>
        <dsp:cNvPr id="0" name=""/>
        <dsp:cNvSpPr/>
      </dsp:nvSpPr>
      <dsp:spPr>
        <a:xfrm>
          <a:off x="2750863" y="1374933"/>
          <a:ext cx="2463887" cy="1833245"/>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Onboard</a:t>
          </a:r>
        </a:p>
      </dsp:txBody>
      <dsp:txXfrm>
        <a:off x="2840355" y="1464425"/>
        <a:ext cx="2284903" cy="1654261"/>
      </dsp:txXfrm>
    </dsp:sp>
    <dsp:sp modelId="{F31B45BC-14CC-4563-8439-63978288DE6C}">
      <dsp:nvSpPr>
        <dsp:cNvPr id="0" name=""/>
        <dsp:cNvSpPr/>
      </dsp:nvSpPr>
      <dsp:spPr>
        <a:xfrm>
          <a:off x="5500419" y="1374933"/>
          <a:ext cx="2463887" cy="1833245"/>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Routine</a:t>
          </a:r>
        </a:p>
      </dsp:txBody>
      <dsp:txXfrm>
        <a:off x="5589911" y="1464425"/>
        <a:ext cx="2284903" cy="1654261"/>
      </dsp:txXfrm>
    </dsp:sp>
    <dsp:sp modelId="{A36DB883-6A9A-4F18-A72F-5BADDE5D5E8C}">
      <dsp:nvSpPr>
        <dsp:cNvPr id="0" name=""/>
        <dsp:cNvSpPr/>
      </dsp:nvSpPr>
      <dsp:spPr>
        <a:xfrm>
          <a:off x="8249975" y="1374933"/>
          <a:ext cx="2463887" cy="1833245"/>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Compliance</a:t>
          </a:r>
        </a:p>
      </dsp:txBody>
      <dsp:txXfrm>
        <a:off x="8339467" y="1464425"/>
        <a:ext cx="2284903" cy="165426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9/28/2023</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9/28/2023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evisor.mn.gov/statutes/cite/256B.07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DHS chose to implement EVV in a phased approach by service type. The expectations for providers is that they begin implementing in their corresponding phase.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This allowed time to onboard each phase with HHAX and to integrate third party systems in a timely manner.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also allowed DHS to observe how implementation was going to be able to prepare and adjust for the next implementation phase.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DHS will be completing it’s finally phase of implementation on October 16, 2023, with home health providers</a:t>
            </a:r>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2642896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DHS is implementing EVV in a soft launch to allow providers time to onboard into their chosen EVV system, including time to onboard caregivers and members. </a:t>
            </a:r>
          </a:p>
          <a:p>
            <a:pPr marL="171450" indent="-171450">
              <a:buFont typeface="Arial" panose="020B0604020202020204" pitchFamily="34" charset="0"/>
              <a:buChar char="•"/>
            </a:pPr>
            <a:r>
              <a:rPr lang="en-US" dirty="0"/>
              <a:t>It will take time for EVV to become routine for providers, caregivers and members. </a:t>
            </a:r>
          </a:p>
          <a:p>
            <a:pPr marL="171450" indent="-171450">
              <a:buFont typeface="Arial" panose="020B0604020202020204" pitchFamily="34" charset="0"/>
              <a:buChar char="•"/>
            </a:pPr>
            <a:r>
              <a:rPr lang="en-US" dirty="0"/>
              <a:t>Providers will receive notice before full system usage is required.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1125499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DHS has gained valuable insights and received continued feedback that has helped to refine our approach to EVV.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86734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69069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sift through our information, first recognize evolution of hospital decompression.  Started as a COVID-related initiative to literally make room in hospitals to treat COVID patients.  Evolved to now supporting individuals who are “stuck” in a hospital setting.  </a:t>
            </a:r>
          </a:p>
          <a:p>
            <a:endParaRPr lang="en-US" dirty="0"/>
          </a:p>
          <a:p>
            <a:r>
              <a:rPr lang="en-US" dirty="0"/>
              <a:t>Acute care transition has two components: working with individual situations and identification of systemic gaps and barriers that are the root cause of the problem.   Both are important and defining roles between DHS, lead agencies, providers, and hospital systems is essential for success or progress on both components, but they are distinct from each other (we can’t solve systemic problems at individual patient care conferences)</a:t>
            </a:r>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857672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a:p>
            <a:pPr lvl="2"/>
            <a:r>
              <a:rPr lang="en-US" dirty="0"/>
              <a:t>Acknowledge partnership and leadership form ARRM providers in this space already; commitment to positive supports and person-centered practices.  Please join me at lunch table for further conversation</a:t>
            </a:r>
          </a:p>
          <a:p>
            <a:pPr lvl="2"/>
            <a:endParaRPr lang="en-US" dirty="0"/>
          </a:p>
          <a:p>
            <a:pPr lvl="2"/>
            <a:r>
              <a:rPr lang="en-US" dirty="0"/>
              <a:t>Different financial incentives?</a:t>
            </a:r>
          </a:p>
          <a:p>
            <a:pPr lvl="2"/>
            <a:r>
              <a:rPr lang="en-US" dirty="0"/>
              <a:t>Better training and support for DSPs</a:t>
            </a:r>
          </a:p>
          <a:p>
            <a:pPr lvl="2"/>
            <a:r>
              <a:rPr lang="en-US" dirty="0"/>
              <a:t>More robust coordination with counties</a:t>
            </a:r>
          </a:p>
          <a:p>
            <a:pPr lvl="2"/>
            <a:r>
              <a:rPr lang="en-US" dirty="0"/>
              <a:t>Regulatory flexibilities?</a:t>
            </a:r>
          </a:p>
          <a:p>
            <a:pPr lvl="2"/>
            <a:r>
              <a:rPr lang="en-US" dirty="0"/>
              <a:t>Better support during a crisis?</a:t>
            </a:r>
          </a:p>
          <a:p>
            <a:pPr lvl="2"/>
            <a:r>
              <a:rPr lang="en-US" dirty="0"/>
              <a:t>Access to medical care?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2830721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380918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5403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These are examples of strategies that are a part of the DHS strategic plan, not an overview of the plan itself – would be happy to come back and do a deeper dive at a different time</a:t>
            </a:r>
          </a:p>
          <a:p>
            <a:endParaRPr lang="en-US" dirty="0">
              <a:latin typeface="+mn-lt"/>
            </a:endParaRPr>
          </a:p>
          <a:p>
            <a:r>
              <a:rPr lang="en-US" dirty="0">
                <a:latin typeface="+mn-lt"/>
              </a:rPr>
              <a:t>The third goal area is internally focused, so won’t spend time there.  Some have asked why this is important or necessary in a plan; we have burnout in our staff and structural inequities as other large organizations, so this </a:t>
            </a:r>
            <a:r>
              <a:rPr lang="en-US" dirty="0" err="1">
                <a:latin typeface="+mn-lt"/>
              </a:rPr>
              <a:t>recodnizes</a:t>
            </a:r>
            <a:r>
              <a:rPr lang="en-US" dirty="0">
                <a:latin typeface="+mn-lt"/>
              </a:rPr>
              <a:t> that when our staff are supported, they are more available to the other important work in this </a:t>
            </a:r>
            <a:r>
              <a:rPr lang="en-US" dirty="0" err="1">
                <a:latin typeface="+mn-lt"/>
              </a:rPr>
              <a:t>paln</a:t>
            </a:r>
            <a:endParaRPr lang="en-US" dirty="0">
              <a:latin typeface="+mn-lt"/>
            </a:endParaRPr>
          </a:p>
          <a:p>
            <a:endParaRPr lang="en-US" dirty="0">
              <a:latin typeface="+mn-lt"/>
            </a:endParaRPr>
          </a:p>
          <a:p>
            <a:r>
              <a:rPr lang="en-US" dirty="0">
                <a:latin typeface="+mn-lt"/>
              </a:rPr>
              <a:t>Equity and anti-racism are present in all of these goals, values, and subgoals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143887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1a131d8759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1a131d8759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21a131d8759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Highlights:</a:t>
            </a:r>
          </a:p>
          <a:p>
            <a:endParaRPr lang="en-US" dirty="0"/>
          </a:p>
          <a:p>
            <a:r>
              <a:rPr lang="en-US" dirty="0"/>
              <a:t>- Investment of over 880m in CFSS over the next two biennia</a:t>
            </a:r>
          </a:p>
          <a:p>
            <a:r>
              <a:rPr lang="en-US" dirty="0"/>
              <a:t>- PCA Transportation is effective 90 days after federal approval and makes transporting a person as a PCA billable time. We are working to get the notice in the state register by June 16</a:t>
            </a:r>
            <a:r>
              <a:rPr lang="en-US" baseline="30000" dirty="0"/>
              <a:t>th</a:t>
            </a:r>
            <a:r>
              <a:rPr lang="en-US" dirty="0"/>
              <a:t> to make this happen ASAP</a:t>
            </a:r>
          </a:p>
          <a:p>
            <a:pPr marL="171450" indent="-171450">
              <a:buFontTx/>
              <a:buChar char="-"/>
            </a:pPr>
            <a:r>
              <a:rPr lang="en-US" dirty="0"/>
              <a:t>Allows parents and spouses of people in CFSS/CDCS to deliver up to 80 hours of services to a person if there are two parents, 60 hours if one/spouse</a:t>
            </a:r>
          </a:p>
          <a:p>
            <a:pPr marL="171450" indent="-171450">
              <a:buFontTx/>
              <a:buChar char="-"/>
            </a:pPr>
            <a:r>
              <a:rPr lang="en-US" dirty="0"/>
              <a:t>QP remote supervision: allows for remote delivery of QP supervision for people with chronic health conditions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a:p>
        </p:txBody>
      </p:sp>
    </p:spTree>
    <p:extLst>
      <p:ext uri="{BB962C8B-B14F-4D97-AF65-F5344CB8AC3E}">
        <p14:creationId xmlns:p14="http://schemas.microsoft.com/office/powerpoint/2010/main" val="217562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Workforce incentive grants will be available to 245D, ICF/DD, Nursing Facility, PCA, CFSS, EIDBI, FMS, Customized living providers. Note: Additional funds were provided in the final Nursing Home bill and 20 million was added to this fund in the Paid Family Leave bill to cover the cost of the payroll tax. More information will be coming on how this will be administered. </a:t>
            </a:r>
          </a:p>
          <a:p>
            <a:endParaRPr lang="en-US" dirty="0"/>
          </a:p>
          <a:p>
            <a:r>
              <a:rPr lang="en-US" dirty="0"/>
              <a:t>ICF/DDs received a new daily rate floor ($275 for class A, 3416 for Class B) and a $40 increase. Automatic, annual, inflationary adjustments were also added to their rate (Effective Jan 1, 2024 or upon federal approval)</a:t>
            </a:r>
          </a:p>
          <a:p>
            <a:endParaRPr lang="en-US" dirty="0"/>
          </a:p>
          <a:p>
            <a:r>
              <a:rPr lang="en-US" dirty="0"/>
              <a:t>Over $300 million was invested in DWRS inflationary adjustments over the next four biennia</a:t>
            </a:r>
          </a:p>
          <a:p>
            <a:endParaRPr lang="en-US" dirty="0"/>
          </a:p>
          <a:p>
            <a:r>
              <a:rPr lang="en-US" dirty="0"/>
              <a:t>The Competitive Workforce Factor for DWRS services was also increased to 6.7% (effective Jan 1, 2024 or upon federal approval)</a:t>
            </a:r>
          </a:p>
          <a:p>
            <a:endParaRPr lang="en-US" dirty="0"/>
          </a:p>
          <a:p>
            <a:r>
              <a:rPr lang="en-US" dirty="0"/>
              <a:t>Shared Services: IHS could be shared be three people, night supervision by two people. DHS is directed to seek additional shared staff capacity for chore and homemaker</a:t>
            </a:r>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a:p>
        </p:txBody>
      </p:sp>
    </p:spTree>
    <p:extLst>
      <p:ext uri="{BB962C8B-B14F-4D97-AF65-F5344CB8AC3E}">
        <p14:creationId xmlns:p14="http://schemas.microsoft.com/office/powerpoint/2010/main" val="3462425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Workforce incentive grants will be available to 245D, ICF/DD, Nursing Facility, PCA, CFSS, EIDBI, FMS, Customized living providers. Note: Additional funds were provided in the final Nursing Home bill and 20 million was added to this fund in the Paid Family Leave bill to cover the cost of the payroll tax. More information will be coming on how this will be administered.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grant programs are one-time money with 4 year carry forward (will need additional legislative authority and funding to continue them)</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a:p>
        </p:txBody>
      </p:sp>
    </p:spTree>
    <p:extLst>
      <p:ext uri="{BB962C8B-B14F-4D97-AF65-F5344CB8AC3E}">
        <p14:creationId xmlns:p14="http://schemas.microsoft.com/office/powerpoint/2010/main" val="53419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dirty="0"/>
              <a:t>Minnesota Statute </a:t>
            </a:r>
            <a:r>
              <a:rPr lang="en-US" sz="2400" dirty="0">
                <a:hlinkClick r:id="rId3"/>
              </a:rPr>
              <a:t>256B.073</a:t>
            </a:r>
            <a:r>
              <a:rPr lang="en-US" sz="2400" dirty="0"/>
              <a:t> </a:t>
            </a:r>
            <a:r>
              <a:rPr lang="en-US" sz="2400" baseline="0" dirty="0"/>
              <a:t>reflects and expands on 21</a:t>
            </a:r>
            <a:r>
              <a:rPr lang="en-US" sz="2400" baseline="30000" dirty="0"/>
              <a:t>st</a:t>
            </a:r>
            <a:r>
              <a:rPr lang="en-US" sz="2400" baseline="0" dirty="0"/>
              <a:t> Century Cures Act requirements to </a:t>
            </a:r>
            <a:r>
              <a:rPr lang="en-US" sz="2400" dirty="0"/>
              <a:t>ensure that the EVV system:</a:t>
            </a:r>
          </a:p>
          <a:p>
            <a:pPr marL="800100" lvl="1" indent="-342900">
              <a:buFont typeface="Arial" panose="020B0604020202020204" pitchFamily="34" charset="0"/>
              <a:buChar char="•"/>
            </a:pPr>
            <a:r>
              <a:rPr lang="en-US" sz="2200" dirty="0"/>
              <a:t>is minimally administratively and financially burdensome to a provider; </a:t>
            </a:r>
          </a:p>
          <a:p>
            <a:pPr marL="800100" lvl="1" indent="-342900">
              <a:buFont typeface="Arial" panose="020B0604020202020204" pitchFamily="34" charset="0"/>
              <a:buChar char="•"/>
            </a:pPr>
            <a:r>
              <a:rPr lang="en-US" sz="2200" dirty="0"/>
              <a:t>is minimally burdensome to the service recipient and the least disruptive to the service recipient in receiving and maintaining allowed services;</a:t>
            </a:r>
          </a:p>
          <a:p>
            <a:pPr marL="800100" lvl="1" indent="-342900">
              <a:buFont typeface="Arial" panose="020B0604020202020204" pitchFamily="34" charset="0"/>
              <a:buChar char="•"/>
            </a:pPr>
            <a:r>
              <a:rPr lang="en-US" sz="2200" dirty="0"/>
              <a:t>considers existing best practices and use of electronic visit verification; </a:t>
            </a:r>
          </a:p>
          <a:p>
            <a:pPr marL="800100" lvl="1" indent="-342900">
              <a:buFont typeface="Arial" panose="020B0604020202020204" pitchFamily="34" charset="0"/>
              <a:buChar char="•"/>
            </a:pPr>
            <a:r>
              <a:rPr lang="en-US" sz="2200" dirty="0"/>
              <a:t>is conducted according to all state and federal laws and DHS policies;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0022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meetings were held</a:t>
            </a:r>
            <a:r>
              <a:rPr lang="en-US" baseline="0" dirty="0"/>
              <a:t> both in the metro, in Greater Minnesota, and via webinar to collect stakeholder input on EVV focusing on what would make EVV minimally burdensome.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meetings included </a:t>
            </a:r>
            <a:r>
              <a:rPr lang="en-US" sz="1200" dirty="0"/>
              <a:t>People who use services, providers of services and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These were their recommendations, EVV should: </a:t>
            </a:r>
          </a:p>
          <a:p>
            <a:pPr marL="171450" indent="-171450">
              <a:buFont typeface="Arial" panose="020B0604020202020204" pitchFamily="34" charset="0"/>
              <a:buChar char="•"/>
            </a:pPr>
            <a:r>
              <a:rPr lang="en-US" sz="1200" dirty="0">
                <a:solidFill>
                  <a:srgbClr val="000000"/>
                </a:solidFill>
              </a:rPr>
              <a:t>be as mobile as the people using it and support individuals wherever the person uses services.</a:t>
            </a:r>
          </a:p>
          <a:p>
            <a:pPr marL="171450" indent="-171450">
              <a:buFont typeface="Arial" panose="020B0604020202020204" pitchFamily="34" charset="0"/>
              <a:buChar char="•"/>
            </a:pPr>
            <a:endParaRPr lang="en-US" sz="1200" dirty="0">
              <a:solidFill>
                <a:srgbClr val="000000"/>
              </a:solidFill>
            </a:endParaRPr>
          </a:p>
          <a:p>
            <a:pPr marL="171450" indent="-171450">
              <a:buFont typeface="Arial" panose="020B0604020202020204" pitchFamily="34" charset="0"/>
              <a:buChar char="•"/>
            </a:pPr>
            <a:r>
              <a:rPr lang="en-US" sz="1200" dirty="0">
                <a:solidFill>
                  <a:srgbClr val="000000"/>
                </a:solidFill>
              </a:rPr>
              <a:t>avoid rigid scheduling rules, allowing for ease of schedule changes based on the person’s needs</a:t>
            </a:r>
          </a:p>
          <a:p>
            <a:pPr marL="171450" indent="-171450">
              <a:buFont typeface="Arial" panose="020B0604020202020204" pitchFamily="34" charset="0"/>
              <a:buChar char="•"/>
            </a:pPr>
            <a:endParaRPr lang="en-US" sz="1200" dirty="0">
              <a:solidFill>
                <a:srgbClr val="000000"/>
              </a:solidFill>
            </a:endParaRPr>
          </a:p>
          <a:p>
            <a:pPr marL="171450" indent="-171450">
              <a:buFont typeface="Arial" panose="020B0604020202020204" pitchFamily="34" charset="0"/>
              <a:buChar char="•"/>
            </a:pPr>
            <a:r>
              <a:rPr lang="en-US" sz="1200" dirty="0">
                <a:solidFill>
                  <a:srgbClr val="000000"/>
                </a:solidFill>
              </a:rPr>
              <a:t>have flexibility and adaptability related to internet access or mobile devices, able to accommodate limited or no internet access where personal care service are delivered </a:t>
            </a:r>
          </a:p>
          <a:p>
            <a:pPr marL="171450" indent="-171450">
              <a:buFont typeface="Arial" panose="020B0604020202020204" pitchFamily="34" charset="0"/>
              <a:buChar char="•"/>
            </a:pPr>
            <a:endParaRPr lang="en-US" sz="1200" dirty="0">
              <a:solidFill>
                <a:srgbClr val="000000"/>
              </a:solidFill>
            </a:endParaRPr>
          </a:p>
          <a:p>
            <a:pPr marL="171450" indent="-171450">
              <a:buFont typeface="Arial" panose="020B0604020202020204" pitchFamily="34" charset="0"/>
              <a:buChar char="•"/>
            </a:pPr>
            <a:r>
              <a:rPr lang="en-US" sz="1200" dirty="0">
                <a:solidFill>
                  <a:srgbClr val="000000"/>
                </a:solidFill>
              </a:rPr>
              <a:t>prioritize</a:t>
            </a:r>
            <a:r>
              <a:rPr lang="en-US" sz="1200" baseline="0" dirty="0">
                <a:solidFill>
                  <a:srgbClr val="000000"/>
                </a:solidFill>
              </a:rPr>
              <a:t> </a:t>
            </a:r>
            <a:r>
              <a:rPr lang="en-US" sz="1200" dirty="0">
                <a:solidFill>
                  <a:srgbClr val="000000"/>
                </a:solidFill>
              </a:rPr>
              <a:t>ease of use, regardless of language or ability</a:t>
            </a:r>
          </a:p>
          <a:p>
            <a:pPr marL="171450" indent="-171450">
              <a:buFont typeface="Arial" panose="020B0604020202020204" pitchFamily="34" charset="0"/>
              <a:buChar char="•"/>
            </a:pPr>
            <a:endParaRPr lang="en-US" sz="1200" dirty="0">
              <a:solidFill>
                <a:srgbClr val="000000"/>
              </a:solidFill>
            </a:endParaRPr>
          </a:p>
          <a:p>
            <a:pPr marL="171450" indent="-171450">
              <a:buFont typeface="Arial" panose="020B0604020202020204" pitchFamily="34" charset="0"/>
              <a:buChar char="•"/>
            </a:pPr>
            <a:r>
              <a:rPr lang="en-US" sz="1200" dirty="0">
                <a:solidFill>
                  <a:srgbClr val="000000"/>
                </a:solidFill>
              </a:rPr>
              <a:t>minimize privacy intrusion, including those created by collecting the location of service delivery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355200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9/28/2023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2" name="Picture 8" descr="Minnesota Department of Human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1520" y="970845"/>
            <a:ext cx="6468960" cy="2245959"/>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9/28/2023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9/28/2023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9/28/2023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9/28/2023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9/28/2023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9/28/2023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9/28/2023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9/28/2023</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936DB2D6-5DF4-4264-A4A1-7D3EAF38D255}" type="datetime1">
              <a:rPr lang="en-US" smtClean="0"/>
              <a:t>9/28/2023</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936DB2D6-5DF4-4264-A4A1-7D3EAF38D255}" type="datetime1">
              <a:rPr lang="en-US" smtClean="0"/>
              <a:t>9/28/2023</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9/28/2023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8" descr="Minnesota Department of Human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1819" y="970845"/>
            <a:ext cx="6468361" cy="2245959"/>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9/28/2023</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9/28/2023</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9/28/2023</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9/28/2023</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9/28/2023</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9/28/2023</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9/28/2023</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0" name="Picture 5"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5" y="5690768"/>
            <a:ext cx="3200400" cy="1111147"/>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9/28/2023</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9/28/2023</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9/28/2023</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4" name="Date Placeholder 4"/>
          <p:cNvSpPr>
            <a:spLocks noGrp="1"/>
          </p:cNvSpPr>
          <p:nvPr>
            <p:ph type="dt" sz="half" idx="10"/>
          </p:nvPr>
        </p:nvSpPr>
        <p:spPr bwMode="black"/>
        <p:txBody>
          <a:bodyPr/>
          <a:lstStyle/>
          <a:p>
            <a:fld id="{9A198C9B-0587-4A1E-9E03-E4C9FE222F08}" type="datetime1">
              <a:rPr lang="en-US" smtClean="0"/>
              <a:t>9/28/2023</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9/28/2023</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9/28/2023</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a:t>
            </a:r>
            <a:r>
              <a:rPr lang="en-US" dirty="0" err="1"/>
              <a:t>websiteurl</a:t>
            </a:r>
            <a:endParaRPr lang="en-US" dirty="0"/>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9/28/2023</a:t>
            </a:fld>
            <a:endParaRPr lang="en-US" dirty="0"/>
          </a:p>
        </p:txBody>
      </p:sp>
      <p:sp>
        <p:nvSpPr>
          <p:cNvPr id="9"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9/28/2023</a:t>
            </a:fld>
            <a:endParaRPr lang="en-US" dirty="0"/>
          </a:p>
        </p:txBody>
      </p:sp>
      <p:sp>
        <p:nvSpPr>
          <p:cNvPr id="18"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9/28/2023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9/28/2023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34033"/>
            <a:ext cx="3200400" cy="1111147"/>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9/28/2023</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Optional Tagline Goes Here | mn.gov/</a:t>
            </a:r>
            <a:r>
              <a:rPr lang="en-US" dirty="0" err="1"/>
              <a:t>websiteurl</a:t>
            </a:r>
            <a:endParaRPr lang="en-US" dirty="0"/>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9/28/2023</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9/28/2023</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5"/>
            <a:ext cx="3200400" cy="1111147"/>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9/28/2023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5"/>
            <a:ext cx="3200400" cy="1111147"/>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609600" y="274638"/>
            <a:ext cx="10972800" cy="1141785"/>
          </a:xfrm>
          <a:prstGeom prst="rect">
            <a:avLst/>
          </a:prstGeom>
          <a:noFill/>
          <a:ln>
            <a:noFill/>
          </a:ln>
        </p:spPr>
        <p:txBody>
          <a:bodyPr spcFirstLastPara="1" wrap="square" lIns="91425" tIns="45700" rIns="91425" bIns="182875" anchor="b" anchorCtr="0">
            <a:normAutofit/>
          </a:bodyPr>
          <a:lstStyle>
            <a:lvl1pPr lvl="0" algn="l">
              <a:lnSpc>
                <a:spcPct val="100000"/>
              </a:lnSpc>
              <a:spcBef>
                <a:spcPts val="0"/>
              </a:spcBef>
              <a:spcAft>
                <a:spcPts val="0"/>
              </a:spcAft>
              <a:buClr>
                <a:srgbClr val="800000"/>
              </a:buClr>
              <a:buSzPts val="3200"/>
              <a:buFont typeface="Open Sans"/>
              <a:buNone/>
              <a:defRPr sz="3200" b="0">
                <a:solidFill>
                  <a:srgbClr val="800000"/>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609600" y="1416423"/>
            <a:ext cx="10972800" cy="4211269"/>
          </a:xfrm>
          <a:prstGeom prst="rect">
            <a:avLst/>
          </a:prstGeom>
          <a:noFill/>
          <a:ln>
            <a:noFill/>
          </a:ln>
        </p:spPr>
        <p:txBody>
          <a:bodyPr spcFirstLastPara="1" wrap="square" lIns="91425" tIns="182875" rIns="91425" bIns="45700" anchor="t" anchorCtr="0">
            <a:normAutofit/>
          </a:bodyPr>
          <a:lstStyle>
            <a:lvl1pPr marL="457200" lvl="0" indent="-228600" algn="l">
              <a:lnSpc>
                <a:spcPct val="100000"/>
              </a:lnSpc>
              <a:spcBef>
                <a:spcPts val="600"/>
              </a:spcBef>
              <a:spcAft>
                <a:spcPts val="0"/>
              </a:spcAft>
              <a:buClr>
                <a:schemeClr val="dk1"/>
              </a:buClr>
              <a:buSzPts val="2400"/>
              <a:buFont typeface="Open Sans"/>
              <a:buNone/>
              <a:defRPr sz="2400">
                <a:solidFill>
                  <a:schemeClr val="dk1"/>
                </a:solidFill>
                <a:latin typeface="Open Sans"/>
                <a:ea typeface="Open Sans"/>
                <a:cs typeface="Open Sans"/>
                <a:sym typeface="Open Sans"/>
              </a:defRPr>
            </a:lvl1pPr>
            <a:lvl2pPr marL="914400" lvl="1" indent="-381000" algn="l">
              <a:lnSpc>
                <a:spcPct val="100000"/>
              </a:lnSpc>
              <a:spcBef>
                <a:spcPts val="600"/>
              </a:spcBef>
              <a:spcAft>
                <a:spcPts val="0"/>
              </a:spcAft>
              <a:buSzPts val="2400"/>
              <a:buChar char="•"/>
              <a:defRPr sz="2400">
                <a:solidFill>
                  <a:schemeClr val="dk1"/>
                </a:solidFill>
                <a:latin typeface="Open Sans"/>
                <a:ea typeface="Open Sans"/>
                <a:cs typeface="Open Sans"/>
                <a:sym typeface="Open Sans"/>
              </a:defRPr>
            </a:lvl2pPr>
            <a:lvl3pPr marL="1371600" marR="0" lvl="2" indent="-365760" algn="l">
              <a:lnSpc>
                <a:spcPct val="100000"/>
              </a:lnSpc>
              <a:spcBef>
                <a:spcPts val="300"/>
              </a:spcBef>
              <a:spcAft>
                <a:spcPts val="0"/>
              </a:spcAft>
              <a:buClr>
                <a:srgbClr val="7F7F7F"/>
              </a:buClr>
              <a:buSzPts val="2160"/>
              <a:buFont typeface="Arial"/>
              <a:buChar char="»"/>
              <a:defRPr sz="2400" b="0" i="1">
                <a:solidFill>
                  <a:schemeClr val="dk1"/>
                </a:solidFill>
                <a:latin typeface="Open Sans Light"/>
                <a:ea typeface="Open Sans Light"/>
                <a:cs typeface="Open Sans Light"/>
                <a:sym typeface="Open Sans Light"/>
              </a:defRPr>
            </a:lvl3pPr>
            <a:lvl4pPr marL="1828800" marR="0" lvl="3" indent="-365760" algn="l">
              <a:lnSpc>
                <a:spcPct val="100000"/>
              </a:lnSpc>
              <a:spcBef>
                <a:spcPts val="300"/>
              </a:spcBef>
              <a:spcAft>
                <a:spcPts val="0"/>
              </a:spcAft>
              <a:buClr>
                <a:srgbClr val="7F7F7F"/>
              </a:buClr>
              <a:buSzPts val="2160"/>
              <a:buFont typeface="Noto Sans Symbols"/>
              <a:buChar char="▪"/>
              <a:defRPr sz="2400" b="0" i="0">
                <a:solidFill>
                  <a:schemeClr val="dk1"/>
                </a:solidFill>
                <a:latin typeface="Open Sans Light"/>
                <a:ea typeface="Open Sans Light"/>
                <a:cs typeface="Open Sans Light"/>
                <a:sym typeface="Open Sans Light"/>
              </a:defRPr>
            </a:lvl4pPr>
            <a:lvl5pPr marL="2286000" lvl="4" indent="-381000" algn="l">
              <a:lnSpc>
                <a:spcPct val="100000"/>
              </a:lnSpc>
              <a:spcBef>
                <a:spcPts val="480"/>
              </a:spcBef>
              <a:spcAft>
                <a:spcPts val="0"/>
              </a:spcAft>
              <a:buSzPts val="2400"/>
              <a:buChar char="»"/>
              <a:defRPr sz="2400">
                <a:solidFill>
                  <a:srgbClr val="0F3F59"/>
                </a:solidFill>
                <a:latin typeface="Open Sans"/>
                <a:ea typeface="Open Sans"/>
                <a:cs typeface="Open Sans"/>
                <a:sym typeface="Open San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5922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824D5D47-1752-4D84-8BFB-C2F71A34C932}" type="datetime1">
              <a:rPr lang="en-US" smtClean="0"/>
              <a:t>9/28/2023</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7C198DD1-C477-482D-A126-3FBDD1778E48}" type="datetime1">
              <a:rPr lang="en-US" smtClean="0"/>
              <a:t>9/28/2023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9A198C9B-0587-4A1E-9E03-E4C9FE222F08}" type="datetime1">
              <a:rPr lang="en-US" smtClean="0"/>
              <a:t>9/28/2023</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5485A5BA-A5F9-4138-9E4B-FFD626F6437A}" type="datetime1">
              <a:rPr lang="en-US" smtClean="0"/>
              <a:t>9/28/2023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9/28/2023</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95" r:id="rId4"/>
    <p:sldLayoutId id="2147483711" r:id="rId5"/>
    <p:sldLayoutId id="2147483712" r:id="rId6"/>
    <p:sldLayoutId id="2147483790" r:id="rId7"/>
    <p:sldLayoutId id="2147483789" r:id="rId8"/>
    <p:sldLayoutId id="2147483714" r:id="rId9"/>
    <p:sldLayoutId id="2147483780" r:id="rId10"/>
    <p:sldLayoutId id="2147483773" r:id="rId11"/>
    <p:sldLayoutId id="2147483800" r:id="rId12"/>
    <p:sldLayoutId id="2147483688" r:id="rId13"/>
    <p:sldLayoutId id="2147483826" r:id="rId14"/>
    <p:sldLayoutId id="2147483801" r:id="rId15"/>
    <p:sldLayoutId id="2147483802" r:id="rId16"/>
    <p:sldLayoutId id="2147483803" r:id="rId17"/>
    <p:sldLayoutId id="2147483744" r:id="rId18"/>
    <p:sldLayoutId id="2147483793" r:id="rId19"/>
    <p:sldLayoutId id="2147483767" r:id="rId20"/>
    <p:sldLayoutId id="2147483771" r:id="rId21"/>
    <p:sldLayoutId id="2147483772" r:id="rId22"/>
    <p:sldLayoutId id="2147483820" r:id="rId23"/>
    <p:sldLayoutId id="2147483769" r:id="rId24"/>
    <p:sldLayoutId id="2147483770" r:id="rId25"/>
    <p:sldLayoutId id="2147483829" r:id="rId26"/>
    <p:sldLayoutId id="2147483732" r:id="rId27"/>
    <p:sldLayoutId id="2147483794" r:id="rId28"/>
    <p:sldLayoutId id="2147483733" r:id="rId29"/>
    <p:sldLayoutId id="2147483821" r:id="rId30"/>
    <p:sldLayoutId id="2147483805" r:id="rId31"/>
    <p:sldLayoutId id="2147483806" r:id="rId32"/>
    <p:sldLayoutId id="2147483822" r:id="rId33"/>
    <p:sldLayoutId id="2147483750" r:id="rId34"/>
    <p:sldLayoutId id="2147483765" r:id="rId35"/>
    <p:sldLayoutId id="2147483823" r:id="rId36"/>
    <p:sldLayoutId id="2147483809" r:id="rId37"/>
    <p:sldLayoutId id="2147483808" r:id="rId38"/>
    <p:sldLayoutId id="2147483824" r:id="rId39"/>
    <p:sldLayoutId id="2147483781" r:id="rId40"/>
    <p:sldLayoutId id="2147483825" r:id="rId41"/>
    <p:sldLayoutId id="2147483807" r:id="rId42"/>
    <p:sldLayoutId id="2147483819" r:id="rId43"/>
    <p:sldLayoutId id="2147483738" r:id="rId44"/>
    <p:sldLayoutId id="2147483739" r:id="rId45"/>
    <p:sldLayoutId id="2147483754" r:id="rId46"/>
    <p:sldLayoutId id="2147483755" r:id="rId47"/>
    <p:sldLayoutId id="2147483759" r:id="rId48"/>
    <p:sldLayoutId id="2147483753" r:id="rId49"/>
    <p:sldLayoutId id="2147483763" r:id="rId50"/>
    <p:sldLayoutId id="2147483762" r:id="rId51"/>
    <p:sldLayoutId id="2147483797" r:id="rId52"/>
    <p:sldLayoutId id="2147483827" r:id="rId53"/>
    <p:sldLayoutId id="2147483830" r:id="rId5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visor.mn.gov/bills/text.php?number=SF2934&amp;version=4&amp;session=ls93&amp;session_year=2023&amp;session_number=0&amp;format=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doc.house.leg.state.mn.us/leg/LS93/HF1403.3.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hhaxsupport.s3.amazonaws.com/SupportDocs/ENTF/MN/Minnesota%20EVV%20FAQ.pdf" TargetMode="External"/><Relationship Id="rId3" Type="http://schemas.openxmlformats.org/officeDocument/2006/relationships/hyperlink" Target="https://www.govinfo.gov/content/pkg/PLAW-114publ255/pdf/PLAW-114publ255.pdf" TargetMode="External"/><Relationship Id="rId7" Type="http://schemas.openxmlformats.org/officeDocument/2006/relationships/hyperlink" Target="https://www.hhaexchange.com/info-hub/minnesota"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www.revisor.mn.gov/rules/?id=8290" TargetMode="External"/><Relationship Id="rId5" Type="http://schemas.openxmlformats.org/officeDocument/2006/relationships/hyperlink" Target="https://www.revisor.mn.gov/statutes/cite/5B" TargetMode="External"/><Relationship Id="rId10" Type="http://schemas.openxmlformats.org/officeDocument/2006/relationships/hyperlink" Target="https://www.dhs.state.mn.us/main/idcplg?IdcService=GET_DYNAMIC_CONVERSION&amp;RevisionSelectionMethod=LatestReleased&amp;dDocName=mndhs-061562" TargetMode="External"/><Relationship Id="rId4" Type="http://schemas.openxmlformats.org/officeDocument/2006/relationships/hyperlink" Target="https://www.revisor.mn.gov/statutes/cite/256B.073" TargetMode="External"/><Relationship Id="rId9" Type="http://schemas.openxmlformats.org/officeDocument/2006/relationships/hyperlink" Target="https://mn.gov/dhs/partners-and-providers/news-initiatives-reports-workgroups/long-term-services-and-supports/ev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revisor.mn.gov/bills/text.php?number=SF2934&amp;version=4&amp;session=ls93&amp;session_year=2023&amp;session_number=0&amp;format=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doc.house.leg.state.mn.us/leg/LS93/HF1403.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Minnesota Home Care Association: Updates from DHS and Looking Forward</a:t>
            </a:r>
          </a:p>
        </p:txBody>
      </p:sp>
      <p:sp>
        <p:nvSpPr>
          <p:cNvPr id="5" name="Text Placeholder 4"/>
          <p:cNvSpPr>
            <a:spLocks noGrp="1"/>
          </p:cNvSpPr>
          <p:nvPr>
            <p:ph type="body" sz="quarter" idx="18"/>
          </p:nvPr>
        </p:nvSpPr>
        <p:spPr>
          <a:xfrm>
            <a:off x="838199" y="4797902"/>
            <a:ext cx="10515600" cy="1097128"/>
          </a:xfrm>
        </p:spPr>
        <p:txBody>
          <a:bodyPr/>
          <a:lstStyle/>
          <a:p>
            <a:r>
              <a:rPr lang="en-US" dirty="0"/>
              <a:t>Natasha Merz|</a:t>
            </a:r>
          </a:p>
          <a:p>
            <a:r>
              <a:rPr lang="en-US" dirty="0"/>
              <a:t> Assistant Commissioner, Aging and Adult Services Administration</a:t>
            </a:r>
          </a:p>
        </p:txBody>
      </p:sp>
      <p:sp>
        <p:nvSpPr>
          <p:cNvPr id="4" name="Footer Placeholder 3"/>
          <p:cNvSpPr>
            <a:spLocks noGrp="1"/>
          </p:cNvSpPr>
          <p:nvPr>
            <p:ph type="ftr" sz="quarter" idx="3"/>
          </p:nvPr>
        </p:nvSpPr>
        <p:spPr/>
        <p:txBody>
          <a:body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3" name="Picture Placeholder 2"/>
          <p:cNvSpPr>
            <a:spLocks noGrp="1"/>
          </p:cNvSpPr>
          <p:nvPr>
            <p:ph type="pic" sz="quarter" idx="17"/>
          </p:nvPr>
        </p:nvSpPr>
        <p:spPr/>
      </p:sp>
      <p:sp>
        <p:nvSpPr>
          <p:cNvPr id="9" name="Footer Placeholder 6"/>
          <p:cNvSpPr txBox="1">
            <a:spLocks/>
          </p:cNvSpPr>
          <p:nvPr/>
        </p:nvSpPr>
        <p:spPr bwMode="black">
          <a:xfrm>
            <a:off x="5766152" y="6138332"/>
            <a:ext cx="5587647" cy="365125"/>
          </a:xfrm>
          <a:prstGeom prst="rect">
            <a:avLst/>
          </a:prstGeom>
        </p:spPr>
        <p:txBody>
          <a:bodyPr anchor="b"/>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pic>
        <p:nvPicPr>
          <p:cNvPr id="10" name="Picture 5" descr="Minnesota Department of Human Service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495800" y="1556950"/>
            <a:ext cx="3200400" cy="1111147"/>
          </a:xfrm>
          <a:prstGeom prst="rect">
            <a:avLst/>
          </a:prstGeom>
        </p:spPr>
      </p:pic>
    </p:spTree>
    <p:extLst>
      <p:ext uri="{BB962C8B-B14F-4D97-AF65-F5344CB8AC3E}">
        <p14:creationId xmlns:p14="http://schemas.microsoft.com/office/powerpoint/2010/main" val="168690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BB24-1305-903F-E5BC-3B287142AD1F}"/>
              </a:ext>
            </a:extLst>
          </p:cNvPr>
          <p:cNvSpPr>
            <a:spLocks noGrp="1"/>
          </p:cNvSpPr>
          <p:nvPr>
            <p:ph type="title"/>
          </p:nvPr>
        </p:nvSpPr>
        <p:spPr/>
        <p:txBody>
          <a:bodyPr/>
          <a:lstStyle/>
          <a:p>
            <a:r>
              <a:rPr lang="en-US" dirty="0"/>
              <a:t>Rate Increases Continued</a:t>
            </a:r>
            <a:r>
              <a:rPr lang="en-US" sz="1800" b="1"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SF 2934</a:t>
            </a:r>
            <a:r>
              <a:rPr lang="en-US" sz="1800" b="1"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HF 1403</a:t>
            </a:r>
            <a:r>
              <a:rPr lang="en-US" sz="1800" b="1"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9F694701-0E16-2FA6-4D5D-93BB8E85D409}"/>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2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Respite as market rate (expected to lead to increased rates)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Increase CWF (up to 6.7%)</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CADI/BI CL rate increase (12%)</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Homemaker  (rate alignment between DWRS &amp; EW + inflation)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solidFill>
                  <a:srgbClr val="003865"/>
                </a:solidFill>
                <a:latin typeface="Calibri" panose="020F0502020204030204" pitchFamily="34" charset="0"/>
                <a:ea typeface="Times New Roman" panose="02020603050405020304" pitchFamily="18" charset="0"/>
                <a:cs typeface="Times New Roman" panose="02020603050405020304" pitchFamily="18" charset="0"/>
              </a:rPr>
              <a:t>Home health</a:t>
            </a:r>
            <a:r>
              <a:rPr lang="en-US" sz="2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 skilled nurse visits, Therapies (14.99%)</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HCN rate increase (25%)</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Home delivered meals, chore, community living assistance, family care giver rate increases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endParaRPr lang="en-US" sz="2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0BC3BAD9-5F09-675C-FD75-4CEEB5E8D0A5}"/>
              </a:ext>
            </a:extLst>
          </p:cNvPr>
          <p:cNvSpPr>
            <a:spLocks noGrp="1"/>
          </p:cNvSpPr>
          <p:nvPr>
            <p:ph type="dt" sz="half" idx="10"/>
          </p:nvPr>
        </p:nvSpPr>
        <p:spPr/>
        <p:txBody>
          <a:bodyPr/>
          <a:lstStyle/>
          <a:p>
            <a:fld id="{824D5D47-1752-4D84-8BFB-C2F71A34C932}" type="datetime1">
              <a:rPr lang="en-US" smtClean="0"/>
              <a:t>9/28/2023</a:t>
            </a:fld>
            <a:endParaRPr lang="en-US"/>
          </a:p>
        </p:txBody>
      </p:sp>
      <p:sp>
        <p:nvSpPr>
          <p:cNvPr id="5" name="Footer Placeholder 4">
            <a:extLst>
              <a:ext uri="{FF2B5EF4-FFF2-40B4-BE49-F238E27FC236}">
                <a16:creationId xmlns:a16="http://schemas.microsoft.com/office/drawing/2014/main" id="{7738B829-FAD6-05F3-3430-EF2F1F6D1C3D}"/>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p>
        </p:txBody>
      </p:sp>
      <p:sp>
        <p:nvSpPr>
          <p:cNvPr id="6" name="Slide Number Placeholder 5">
            <a:extLst>
              <a:ext uri="{FF2B5EF4-FFF2-40B4-BE49-F238E27FC236}">
                <a16:creationId xmlns:a16="http://schemas.microsoft.com/office/drawing/2014/main" id="{34DD8169-74E9-B012-760C-ABA194FE3152}"/>
              </a:ext>
            </a:extLst>
          </p:cNvPr>
          <p:cNvSpPr>
            <a:spLocks noGrp="1"/>
          </p:cNvSpPr>
          <p:nvPr>
            <p:ph type="sldNum" sz="quarter" idx="12"/>
          </p:nvPr>
        </p:nvSpPr>
        <p:spPr/>
        <p:txBody>
          <a:bodyPr/>
          <a:lstStyle/>
          <a:p>
            <a:fld id="{48F63A3B-78C7-47BE-AE5E-E10140E04643}" type="slidenum">
              <a:rPr lang="en-US" smtClean="0"/>
              <a:t>10</a:t>
            </a:fld>
            <a:endParaRPr lang="en-US"/>
          </a:p>
        </p:txBody>
      </p:sp>
    </p:spTree>
    <p:extLst>
      <p:ext uri="{BB962C8B-B14F-4D97-AF65-F5344CB8AC3E}">
        <p14:creationId xmlns:p14="http://schemas.microsoft.com/office/powerpoint/2010/main" val="29482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5364-E0E0-25A7-0E8A-4D82BDF34A7B}"/>
              </a:ext>
            </a:extLst>
          </p:cNvPr>
          <p:cNvSpPr>
            <a:spLocks noGrp="1"/>
          </p:cNvSpPr>
          <p:nvPr>
            <p:ph type="title"/>
          </p:nvPr>
        </p:nvSpPr>
        <p:spPr/>
        <p:txBody>
          <a:bodyPr/>
          <a:lstStyle/>
          <a:p>
            <a:r>
              <a:rPr lang="en-US" dirty="0"/>
              <a:t>Grant Programs</a:t>
            </a:r>
          </a:p>
        </p:txBody>
      </p:sp>
      <p:sp>
        <p:nvSpPr>
          <p:cNvPr id="3" name="Content Placeholder 2">
            <a:extLst>
              <a:ext uri="{FF2B5EF4-FFF2-40B4-BE49-F238E27FC236}">
                <a16:creationId xmlns:a16="http://schemas.microsoft.com/office/drawing/2014/main" id="{1E114E78-0551-EBA3-25D1-DAD7A04F3B52}"/>
              </a:ext>
            </a:extLst>
          </p:cNvPr>
          <p:cNvSpPr>
            <a:spLocks noGrp="1"/>
          </p:cNvSpPr>
          <p:nvPr>
            <p:ph idx="1"/>
          </p:nvPr>
        </p:nvSpPr>
        <p:spPr>
          <a:xfrm>
            <a:off x="357352" y="1594624"/>
            <a:ext cx="10996448" cy="4582339"/>
          </a:xfrm>
        </p:spPr>
        <p:txBody>
          <a:bodyPr/>
          <a:lstStyle/>
          <a:p>
            <a:pPr marL="0" indent="0">
              <a:buNone/>
            </a:pPr>
            <a:r>
              <a:rPr lang="en-US" sz="2800" b="1"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New Grant Programs</a:t>
            </a:r>
          </a:p>
          <a:p>
            <a:r>
              <a:rPr lang="en-US" sz="24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Workforce incentive grants (90 million, Includes Aging programs)</a:t>
            </a:r>
          </a:p>
          <a:p>
            <a:r>
              <a:rPr lang="en-US" sz="2400" dirty="0">
                <a:solidFill>
                  <a:srgbClr val="003865"/>
                </a:solidFill>
                <a:latin typeface="Calibri" panose="020F0502020204030204" pitchFamily="34" charset="0"/>
                <a:cs typeface="Times New Roman" panose="02020603050405020304" pitchFamily="18" charset="0"/>
              </a:rPr>
              <a:t>Long Term Care Workforce Grants for New Americans (60 million)</a:t>
            </a:r>
          </a:p>
          <a:p>
            <a:pPr marL="0" indent="0">
              <a:buNone/>
            </a:pPr>
            <a:endParaRPr lang="en-US" sz="2800" b="1" dirty="0">
              <a:solidFill>
                <a:srgbClr val="003865"/>
              </a:solidFill>
              <a:latin typeface="Calibri" panose="020F0502020204030204" pitchFamily="34" charset="0"/>
              <a:cs typeface="Times New Roman" panose="02020603050405020304" pitchFamily="18" charset="0"/>
            </a:endParaRPr>
          </a:p>
          <a:p>
            <a:pPr marL="0" indent="0">
              <a:buNone/>
            </a:pPr>
            <a:r>
              <a:rPr lang="en-US" sz="2800" b="1" dirty="0">
                <a:solidFill>
                  <a:srgbClr val="003865"/>
                </a:solidFill>
                <a:latin typeface="Calibri" panose="020F0502020204030204" pitchFamily="34" charset="0"/>
                <a:cs typeface="Times New Roman" panose="02020603050405020304" pitchFamily="18" charset="0"/>
              </a:rPr>
              <a:t>New funding for existing program</a:t>
            </a:r>
          </a:p>
          <a:p>
            <a:r>
              <a:rPr lang="en-US" sz="2400" dirty="0">
                <a:solidFill>
                  <a:srgbClr val="003865"/>
                </a:solidFill>
                <a:latin typeface="Calibri" panose="020F0502020204030204" pitchFamily="34" charset="0"/>
                <a:cs typeface="Times New Roman" panose="02020603050405020304" pitchFamily="18" charset="0"/>
              </a:rPr>
              <a:t>Provider Capacity Grants for Rural and Underserved Communities (18.8 million)</a:t>
            </a:r>
          </a:p>
        </p:txBody>
      </p:sp>
      <p:sp>
        <p:nvSpPr>
          <p:cNvPr id="4" name="Date Placeholder 3">
            <a:extLst>
              <a:ext uri="{FF2B5EF4-FFF2-40B4-BE49-F238E27FC236}">
                <a16:creationId xmlns:a16="http://schemas.microsoft.com/office/drawing/2014/main" id="{402671E2-1079-46D9-B30B-D508220BE23B}"/>
              </a:ext>
            </a:extLst>
          </p:cNvPr>
          <p:cNvSpPr>
            <a:spLocks noGrp="1"/>
          </p:cNvSpPr>
          <p:nvPr>
            <p:ph type="dt" sz="half" idx="10"/>
          </p:nvPr>
        </p:nvSpPr>
        <p:spPr/>
        <p:txBody>
          <a:bodyPr/>
          <a:lstStyle/>
          <a:p>
            <a:fld id="{824D5D47-1752-4D84-8BFB-C2F71A34C932}" type="datetime1">
              <a:rPr lang="en-US" smtClean="0"/>
              <a:t>9/28/2023</a:t>
            </a:fld>
            <a:endParaRPr lang="en-US"/>
          </a:p>
        </p:txBody>
      </p:sp>
      <p:sp>
        <p:nvSpPr>
          <p:cNvPr id="5" name="Footer Placeholder 4">
            <a:extLst>
              <a:ext uri="{FF2B5EF4-FFF2-40B4-BE49-F238E27FC236}">
                <a16:creationId xmlns:a16="http://schemas.microsoft.com/office/drawing/2014/main" id="{0030AA7E-FF1E-8253-D4B4-E2239B5BCF18}"/>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p>
        </p:txBody>
      </p:sp>
      <p:sp>
        <p:nvSpPr>
          <p:cNvPr id="6" name="Slide Number Placeholder 5">
            <a:extLst>
              <a:ext uri="{FF2B5EF4-FFF2-40B4-BE49-F238E27FC236}">
                <a16:creationId xmlns:a16="http://schemas.microsoft.com/office/drawing/2014/main" id="{C0CBBE2F-C0DC-1677-2272-A37EF78B5F29}"/>
              </a:ext>
            </a:extLst>
          </p:cNvPr>
          <p:cNvSpPr>
            <a:spLocks noGrp="1"/>
          </p:cNvSpPr>
          <p:nvPr>
            <p:ph type="sldNum" sz="quarter" idx="12"/>
          </p:nvPr>
        </p:nvSpPr>
        <p:spPr/>
        <p:txBody>
          <a:bodyPr/>
          <a:lstStyle/>
          <a:p>
            <a:fld id="{48F63A3B-78C7-47BE-AE5E-E10140E04643}" type="slidenum">
              <a:rPr lang="en-US" smtClean="0"/>
              <a:t>11</a:t>
            </a:fld>
            <a:endParaRPr lang="en-US"/>
          </a:p>
        </p:txBody>
      </p:sp>
    </p:spTree>
    <p:extLst>
      <p:ext uri="{BB962C8B-B14F-4D97-AF65-F5344CB8AC3E}">
        <p14:creationId xmlns:p14="http://schemas.microsoft.com/office/powerpoint/2010/main" val="640727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27C7-5F91-DB5A-4657-0E2252BF418A}"/>
              </a:ext>
            </a:extLst>
          </p:cNvPr>
          <p:cNvSpPr>
            <a:spLocks noGrp="1"/>
          </p:cNvSpPr>
          <p:nvPr>
            <p:ph type="title"/>
          </p:nvPr>
        </p:nvSpPr>
        <p:spPr/>
        <p:txBody>
          <a:bodyPr/>
          <a:lstStyle/>
          <a:p>
            <a:r>
              <a:rPr lang="en-US" dirty="0"/>
              <a:t>Research/Studies </a:t>
            </a:r>
          </a:p>
        </p:txBody>
      </p:sp>
      <p:sp>
        <p:nvSpPr>
          <p:cNvPr id="3" name="Content Placeholder 2">
            <a:extLst>
              <a:ext uri="{FF2B5EF4-FFF2-40B4-BE49-F238E27FC236}">
                <a16:creationId xmlns:a16="http://schemas.microsoft.com/office/drawing/2014/main" id="{5EFBD376-EF1D-52D5-8A4D-C9EC0B54662D}"/>
              </a:ext>
            </a:extLst>
          </p:cNvPr>
          <p:cNvSpPr>
            <a:spLocks noGrp="1"/>
          </p:cNvSpPr>
          <p:nvPr>
            <p:ph idx="1"/>
          </p:nvPr>
        </p:nvSpPr>
        <p:spPr/>
        <p:txBody>
          <a:bodyPr/>
          <a:lstStyle/>
          <a:p>
            <a:r>
              <a:rPr lang="en-US" sz="2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Labor market reporting  - </a:t>
            </a:r>
            <a:r>
              <a:rPr lang="en-US" sz="2800" dirty="0">
                <a:solidFill>
                  <a:srgbClr val="003865"/>
                </a:solidFill>
                <a:latin typeface="Calibri" panose="020F0502020204030204" pitchFamily="34" charset="0"/>
                <a:ea typeface="Times New Roman" panose="02020603050405020304" pitchFamily="18" charset="0"/>
                <a:cs typeface="Times New Roman" panose="02020603050405020304" pitchFamily="18" charset="0"/>
              </a:rPr>
              <a:t>getting direct feedback from direct support professionals</a:t>
            </a:r>
          </a:p>
          <a:p>
            <a:pPr marL="342900" marR="0" lvl="0" indent="-342900">
              <a:spcBef>
                <a:spcPts val="0"/>
              </a:spcBef>
              <a:spcAft>
                <a:spcPts val="0"/>
              </a:spcAft>
              <a:buFont typeface="Symbol" panose="05050102010706020507" pitchFamily="18" charset="2"/>
              <a:buChar char=""/>
            </a:pPr>
            <a:r>
              <a:rPr lang="en-US" sz="2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Acute care transitions commission</a:t>
            </a:r>
          </a:p>
          <a:p>
            <a:pPr marL="342900" marR="0" lvl="0" indent="-342900">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Waiver services expansion/1915i study</a:t>
            </a:r>
          </a:p>
          <a:p>
            <a:pPr marL="800100" lvl="1" indent="-342900">
              <a:spcBef>
                <a:spcPts val="0"/>
              </a:spcBef>
              <a:spcAft>
                <a:spcPts val="0"/>
              </a:spcAft>
              <a:buFont typeface="Symbol" panose="05050102010706020507" pitchFamily="18" charset="2"/>
              <a:buChar char=""/>
            </a:pPr>
            <a:r>
              <a:rPr lang="en-US" sz="2400" dirty="0">
                <a:solidFill>
                  <a:srgbClr val="003865"/>
                </a:solidFill>
                <a:latin typeface="Calibri" panose="020F0502020204030204" pitchFamily="34" charset="0"/>
                <a:ea typeface="Times New Roman" panose="02020603050405020304" pitchFamily="18" charset="0"/>
                <a:cs typeface="Times New Roman" panose="02020603050405020304" pitchFamily="18" charset="0"/>
              </a:rPr>
              <a:t>Crisis, respite, positive support</a:t>
            </a:r>
            <a:endParaRPr lang="en-US" sz="24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r>
              <a:rPr lang="en-US" sz="2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Presumptive eligibility study- MA financial and functional eligibility</a:t>
            </a:r>
            <a:endParaRPr lang="en-US" sz="2800" dirty="0">
              <a:solidFill>
                <a:srgbClr val="003865"/>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A6C1B7DE-E723-5F85-7F6B-111C88B851A1}"/>
              </a:ext>
            </a:extLst>
          </p:cNvPr>
          <p:cNvSpPr>
            <a:spLocks noGrp="1"/>
          </p:cNvSpPr>
          <p:nvPr>
            <p:ph type="dt" sz="half" idx="10"/>
          </p:nvPr>
        </p:nvSpPr>
        <p:spPr/>
        <p:txBody>
          <a:bodyPr/>
          <a:lstStyle/>
          <a:p>
            <a:fld id="{824D5D47-1752-4D84-8BFB-C2F71A34C932}" type="datetime1">
              <a:rPr lang="en-US" smtClean="0"/>
              <a:t>9/28/2023</a:t>
            </a:fld>
            <a:endParaRPr lang="en-US"/>
          </a:p>
        </p:txBody>
      </p:sp>
      <p:sp>
        <p:nvSpPr>
          <p:cNvPr id="5" name="Footer Placeholder 4">
            <a:extLst>
              <a:ext uri="{FF2B5EF4-FFF2-40B4-BE49-F238E27FC236}">
                <a16:creationId xmlns:a16="http://schemas.microsoft.com/office/drawing/2014/main" id="{9A0B0773-63A3-0F94-3308-066FEF6F3044}"/>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p>
        </p:txBody>
      </p:sp>
      <p:sp>
        <p:nvSpPr>
          <p:cNvPr id="6" name="Slide Number Placeholder 5">
            <a:extLst>
              <a:ext uri="{FF2B5EF4-FFF2-40B4-BE49-F238E27FC236}">
                <a16:creationId xmlns:a16="http://schemas.microsoft.com/office/drawing/2014/main" id="{9FE2473E-C7E6-5BEF-FE85-0E352F8BC033}"/>
              </a:ext>
            </a:extLst>
          </p:cNvPr>
          <p:cNvSpPr>
            <a:spLocks noGrp="1"/>
          </p:cNvSpPr>
          <p:nvPr>
            <p:ph type="sldNum" sz="quarter" idx="12"/>
          </p:nvPr>
        </p:nvSpPr>
        <p:spPr/>
        <p:txBody>
          <a:bodyPr/>
          <a:lstStyle/>
          <a:p>
            <a:fld id="{48F63A3B-78C7-47BE-AE5E-E10140E04643}" type="slidenum">
              <a:rPr lang="en-US" smtClean="0"/>
              <a:t>12</a:t>
            </a:fld>
            <a:endParaRPr lang="en-US"/>
          </a:p>
        </p:txBody>
      </p:sp>
    </p:spTree>
    <p:extLst>
      <p:ext uri="{BB962C8B-B14F-4D97-AF65-F5344CB8AC3E}">
        <p14:creationId xmlns:p14="http://schemas.microsoft.com/office/powerpoint/2010/main" val="1832467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24BAC-60DC-F2C1-4A3D-126F935757F9}"/>
              </a:ext>
            </a:extLst>
          </p:cNvPr>
          <p:cNvSpPr>
            <a:spLocks noGrp="1"/>
          </p:cNvSpPr>
          <p:nvPr>
            <p:ph type="ctrTitle"/>
          </p:nvPr>
        </p:nvSpPr>
        <p:spPr/>
        <p:txBody>
          <a:bodyPr/>
          <a:lstStyle/>
          <a:p>
            <a:r>
              <a:rPr lang="en-US" dirty="0"/>
              <a:t>Electronic Visit Verification</a:t>
            </a:r>
          </a:p>
        </p:txBody>
      </p:sp>
      <p:sp>
        <p:nvSpPr>
          <p:cNvPr id="5" name="Footer Placeholder 4">
            <a:extLst>
              <a:ext uri="{FF2B5EF4-FFF2-40B4-BE49-F238E27FC236}">
                <a16:creationId xmlns:a16="http://schemas.microsoft.com/office/drawing/2014/main" id="{3E51AAFC-D8A0-43D0-8032-A855706F877B}"/>
              </a:ext>
            </a:extLst>
          </p:cNvPr>
          <p:cNvSpPr>
            <a:spLocks noGrp="1"/>
          </p:cNvSpPr>
          <p:nvPr>
            <p:ph type="ftr" sz="quarter" idx="3"/>
          </p:nvPr>
        </p:nvSpPr>
        <p:spPr/>
        <p:txBody>
          <a:bodyPr/>
          <a:lstStyle/>
          <a:p>
            <a:endParaRPr lang="en-US" dirty="0"/>
          </a:p>
        </p:txBody>
      </p:sp>
      <p:sp>
        <p:nvSpPr>
          <p:cNvPr id="8" name="Picture Placeholder 7">
            <a:extLst>
              <a:ext uri="{FF2B5EF4-FFF2-40B4-BE49-F238E27FC236}">
                <a16:creationId xmlns:a16="http://schemas.microsoft.com/office/drawing/2014/main" id="{B1913EBB-A3FB-4B87-21C7-B657A041BD95}"/>
              </a:ext>
            </a:extLst>
          </p:cNvPr>
          <p:cNvSpPr>
            <a:spLocks noGrp="1"/>
          </p:cNvSpPr>
          <p:nvPr>
            <p:ph type="pic" sz="quarter" idx="17"/>
          </p:nvPr>
        </p:nvSpPr>
        <p:spPr/>
      </p:sp>
      <p:sp>
        <p:nvSpPr>
          <p:cNvPr id="4" name="Date Placeholder 3">
            <a:extLst>
              <a:ext uri="{FF2B5EF4-FFF2-40B4-BE49-F238E27FC236}">
                <a16:creationId xmlns:a16="http://schemas.microsoft.com/office/drawing/2014/main" id="{EB897410-D23A-6D3B-C7B2-A707192E1067}"/>
              </a:ext>
            </a:extLst>
          </p:cNvPr>
          <p:cNvSpPr>
            <a:spLocks noGrp="1"/>
          </p:cNvSpPr>
          <p:nvPr>
            <p:ph type="dt" sz="half" idx="4294967295"/>
          </p:nvPr>
        </p:nvSpPr>
        <p:spPr>
          <a:xfrm>
            <a:off x="0" y="6356350"/>
            <a:ext cx="1358900" cy="365125"/>
          </a:xfrm>
        </p:spPr>
        <p:txBody>
          <a:bodyPr/>
          <a:lstStyle/>
          <a:p>
            <a:fld id="{824D5D47-1752-4D84-8BFB-C2F71A34C932}" type="datetime1">
              <a:rPr lang="en-US" smtClean="0"/>
              <a:t>9/28/2023</a:t>
            </a:fld>
            <a:endParaRPr lang="en-US" dirty="0"/>
          </a:p>
        </p:txBody>
      </p:sp>
      <p:sp>
        <p:nvSpPr>
          <p:cNvPr id="6" name="Slide Number Placeholder 5">
            <a:extLst>
              <a:ext uri="{FF2B5EF4-FFF2-40B4-BE49-F238E27FC236}">
                <a16:creationId xmlns:a16="http://schemas.microsoft.com/office/drawing/2014/main" id="{47B51156-86DA-9B12-0776-798D7800BF47}"/>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27425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MN Key Legislative Principles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4" name="Diagram 3">
            <a:extLst>
              <a:ext uri="{FF2B5EF4-FFF2-40B4-BE49-F238E27FC236}">
                <a16:creationId xmlns:a16="http://schemas.microsoft.com/office/drawing/2014/main" id="{C1DEDB71-54B4-DD6F-9B9D-90688D9F2A62}"/>
              </a:ext>
            </a:extLst>
          </p:cNvPr>
          <p:cNvGraphicFramePr/>
          <p:nvPr/>
        </p:nvGraphicFramePr>
        <p:xfrm>
          <a:off x="456845" y="1439333"/>
          <a:ext cx="1140132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845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89"/>
            <a:ext cx="11774184" cy="1245591"/>
          </a:xfrm>
        </p:spPr>
        <p:txBody>
          <a:bodyPr/>
          <a:lstStyle/>
          <a:p>
            <a:r>
              <a:rPr lang="en-US" dirty="0"/>
              <a:t>MN Partners Feedback</a:t>
            </a:r>
          </a:p>
        </p:txBody>
      </p:sp>
      <p:graphicFrame>
        <p:nvGraphicFramePr>
          <p:cNvPr id="5" name="Content Placeholder 4">
            <a:extLst>
              <a:ext uri="{FF2B5EF4-FFF2-40B4-BE49-F238E27FC236}">
                <a16:creationId xmlns:a16="http://schemas.microsoft.com/office/drawing/2014/main" id="{84A69B4F-02A6-DFEC-B195-EFE6C16D73A3}"/>
              </a:ext>
            </a:extLst>
          </p:cNvPr>
          <p:cNvGraphicFramePr>
            <a:graphicFrameLocks noGrp="1"/>
          </p:cNvGraphicFramePr>
          <p:nvPr>
            <p:ph idx="1"/>
          </p:nvPr>
        </p:nvGraphicFramePr>
        <p:xfrm>
          <a:off x="628008" y="1535793"/>
          <a:ext cx="10935984" cy="5024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611687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4F55-C326-919B-5664-0849AF96E883}"/>
              </a:ext>
            </a:extLst>
          </p:cNvPr>
          <p:cNvSpPr>
            <a:spLocks noGrp="1"/>
          </p:cNvSpPr>
          <p:nvPr>
            <p:ph type="title"/>
          </p:nvPr>
        </p:nvSpPr>
        <p:spPr/>
        <p:txBody>
          <a:bodyPr/>
          <a:lstStyle/>
          <a:p>
            <a:r>
              <a:rPr lang="en-US" dirty="0"/>
              <a:t>Timeline</a:t>
            </a:r>
          </a:p>
        </p:txBody>
      </p:sp>
      <p:graphicFrame>
        <p:nvGraphicFramePr>
          <p:cNvPr id="8" name="Content Placeholder 7">
            <a:extLst>
              <a:ext uri="{FF2B5EF4-FFF2-40B4-BE49-F238E27FC236}">
                <a16:creationId xmlns:a16="http://schemas.microsoft.com/office/drawing/2014/main" id="{B205166A-6A8F-9637-A351-D8D6F5FA4B4E}"/>
              </a:ext>
            </a:extLst>
          </p:cNvPr>
          <p:cNvGraphicFramePr>
            <a:graphicFrameLocks noGrp="1"/>
          </p:cNvGraphicFramePr>
          <p:nvPr>
            <p:ph idx="1"/>
          </p:nvPr>
        </p:nvGraphicFramePr>
        <p:xfrm>
          <a:off x="838200" y="1593850"/>
          <a:ext cx="10515600" cy="458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459B81AB-418C-12E5-1544-9790BB6AF3A3}"/>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319908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Current Compliance Requirements for Providers</a:t>
            </a:r>
          </a:p>
        </p:txBody>
      </p:sp>
      <p:graphicFrame>
        <p:nvGraphicFramePr>
          <p:cNvPr id="5" name="Content Placeholder 4">
            <a:extLst>
              <a:ext uri="{FF2B5EF4-FFF2-40B4-BE49-F238E27FC236}">
                <a16:creationId xmlns:a16="http://schemas.microsoft.com/office/drawing/2014/main" id="{7F27380C-DB5B-006B-C8AB-B8EBC6679917}"/>
              </a:ext>
            </a:extLst>
          </p:cNvPr>
          <p:cNvGraphicFramePr>
            <a:graphicFrameLocks noGrp="1"/>
          </p:cNvGraphicFramePr>
          <p:nvPr>
            <p:ph idx="1"/>
          </p:nvPr>
        </p:nvGraphicFramePr>
        <p:xfrm>
          <a:off x="838199" y="1593850"/>
          <a:ext cx="10715171" cy="458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B91AA0-3BA7-4036-A3DA-317C6C4FFA29}" type="datetime1">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174620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93158-4BE4-816C-C720-53A242B3D6B6}"/>
              </a:ext>
            </a:extLst>
          </p:cNvPr>
          <p:cNvSpPr>
            <a:spLocks noGrp="1"/>
          </p:cNvSpPr>
          <p:nvPr>
            <p:ph type="title"/>
          </p:nvPr>
        </p:nvSpPr>
        <p:spPr/>
        <p:txBody>
          <a:bodyPr/>
          <a:lstStyle/>
          <a:p>
            <a:r>
              <a:rPr lang="en-US" dirty="0"/>
              <a:t>Engagement</a:t>
            </a:r>
          </a:p>
        </p:txBody>
      </p:sp>
      <p:sp>
        <p:nvSpPr>
          <p:cNvPr id="3" name="Content Placeholder 2">
            <a:extLst>
              <a:ext uri="{FF2B5EF4-FFF2-40B4-BE49-F238E27FC236}">
                <a16:creationId xmlns:a16="http://schemas.microsoft.com/office/drawing/2014/main" id="{0253A441-A4CD-3B8A-D10A-358A573DA1A5}"/>
              </a:ext>
            </a:extLst>
          </p:cNvPr>
          <p:cNvSpPr>
            <a:spLocks noGrp="1"/>
          </p:cNvSpPr>
          <p:nvPr>
            <p:ph idx="1"/>
          </p:nvPr>
        </p:nvSpPr>
        <p:spPr/>
        <p:txBody>
          <a:bodyPr/>
          <a:lstStyle/>
          <a:p>
            <a:r>
              <a:rPr lang="en-US" dirty="0"/>
              <a:t>DHS is committed to engagement from all partners impacted by EVV.</a:t>
            </a:r>
          </a:p>
          <a:p>
            <a:pPr lvl="1"/>
            <a:r>
              <a:rPr lang="en-US" dirty="0"/>
              <a:t>Partner engagement through each phase</a:t>
            </a:r>
          </a:p>
          <a:p>
            <a:pPr lvl="1"/>
            <a:r>
              <a:rPr lang="en-US" dirty="0"/>
              <a:t>EVV quarterly update sessions hosted by DHS</a:t>
            </a:r>
          </a:p>
          <a:p>
            <a:pPr lvl="1"/>
            <a:r>
              <a:rPr lang="en-US" dirty="0"/>
              <a:t>Elist announcements</a:t>
            </a:r>
          </a:p>
          <a:p>
            <a:pPr lvl="1"/>
            <a:r>
              <a:rPr lang="en-US" dirty="0"/>
              <a:t>Webpage updates</a:t>
            </a:r>
          </a:p>
          <a:p>
            <a:pPr lvl="1"/>
            <a:r>
              <a:rPr lang="en-US" dirty="0"/>
              <a:t>EVV mailbox</a:t>
            </a:r>
          </a:p>
        </p:txBody>
      </p:sp>
      <p:sp>
        <p:nvSpPr>
          <p:cNvPr id="6" name="Slide Number Placeholder 5">
            <a:extLst>
              <a:ext uri="{FF2B5EF4-FFF2-40B4-BE49-F238E27FC236}">
                <a16:creationId xmlns:a16="http://schemas.microsoft.com/office/drawing/2014/main" id="{282FD0BD-A787-2F22-5B02-440E0D09047C}"/>
              </a:ext>
            </a:extLst>
          </p:cNvPr>
          <p:cNvSpPr>
            <a:spLocks noGrp="1"/>
          </p:cNvSpPr>
          <p:nvPr>
            <p:ph type="sldNum" sz="quarter" idx="12"/>
          </p:nvPr>
        </p:nvSpPr>
        <p:spPr/>
        <p:txBody>
          <a:bodyPr/>
          <a:lstStyle/>
          <a:p>
            <a:fld id="{48F63A3B-78C7-47BE-AE5E-E10140E04643}" type="slidenum">
              <a:rPr lang="en-US" smtClean="0"/>
              <a:t>18</a:t>
            </a:fld>
            <a:endParaRPr lang="en-US" dirty="0"/>
          </a:p>
        </p:txBody>
      </p:sp>
      <p:pic>
        <p:nvPicPr>
          <p:cNvPr id="7" name="Picture 6" descr="computer with video call">
            <a:extLst>
              <a:ext uri="{FF2B5EF4-FFF2-40B4-BE49-F238E27FC236}">
                <a16:creationId xmlns:a16="http://schemas.microsoft.com/office/drawing/2014/main" id="{4E2C2C54-5067-A519-33C0-56A2AA508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101" y="3001795"/>
            <a:ext cx="5055280" cy="2876491"/>
          </a:xfrm>
          <a:prstGeom prst="rect">
            <a:avLst/>
          </a:prstGeom>
        </p:spPr>
      </p:pic>
    </p:spTree>
    <p:extLst>
      <p:ext uri="{BB962C8B-B14F-4D97-AF65-F5344CB8AC3E}">
        <p14:creationId xmlns:p14="http://schemas.microsoft.com/office/powerpoint/2010/main" val="2697795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Resources</a:t>
            </a:r>
          </a:p>
        </p:txBody>
      </p:sp>
      <p:sp>
        <p:nvSpPr>
          <p:cNvPr id="3" name="Content Placeholder 2"/>
          <p:cNvSpPr>
            <a:spLocks noGrp="1"/>
          </p:cNvSpPr>
          <p:nvPr>
            <p:ph idx="1"/>
          </p:nvPr>
        </p:nvSpPr>
        <p:spPr/>
        <p:txBody>
          <a:bodyPr anchor="ctr">
            <a:normAutofit fontScale="92500" lnSpcReduction="20000"/>
          </a:bodyPr>
          <a:lstStyle/>
          <a:p>
            <a:r>
              <a:rPr lang="en-US" sz="2800" dirty="0"/>
              <a:t>21</a:t>
            </a:r>
            <a:r>
              <a:rPr lang="en-US" sz="2800" baseline="30000" dirty="0"/>
              <a:t>st</a:t>
            </a:r>
            <a:r>
              <a:rPr lang="en-US" sz="2800" dirty="0"/>
              <a:t> Century Cures Act, EVV: </a:t>
            </a:r>
            <a:r>
              <a:rPr lang="en-US" sz="2800" u="sng" dirty="0">
                <a:hlinkClick r:id="rId3"/>
              </a:rPr>
              <a:t>Section 12006(a) of the 21st Century Cures Act (PDF)</a:t>
            </a:r>
            <a:r>
              <a:rPr lang="en-US" sz="2800" dirty="0"/>
              <a:t> </a:t>
            </a:r>
          </a:p>
          <a:p>
            <a:r>
              <a:rPr lang="en-US" sz="2800" dirty="0"/>
              <a:t>Minnesota EVV Statute: </a:t>
            </a:r>
            <a:r>
              <a:rPr lang="en-US" sz="2800" dirty="0">
                <a:hlinkClick r:id="rId4"/>
              </a:rPr>
              <a:t>Minnesota Statute 256B.073</a:t>
            </a:r>
            <a:endParaRPr lang="en-US" sz="2800" dirty="0"/>
          </a:p>
          <a:p>
            <a:r>
              <a:rPr lang="en-US" sz="2800" dirty="0"/>
              <a:t>Safe at Home: </a:t>
            </a:r>
            <a:r>
              <a:rPr lang="en-US" sz="2800" dirty="0">
                <a:hlinkClick r:id="rId5"/>
              </a:rPr>
              <a:t>Minnesota Statutes, Chapter 5B</a:t>
            </a:r>
            <a:r>
              <a:rPr lang="en-US" sz="2800" dirty="0"/>
              <a:t> and </a:t>
            </a:r>
            <a:r>
              <a:rPr lang="en-US" sz="2800" dirty="0">
                <a:hlinkClick r:id="rId6"/>
              </a:rPr>
              <a:t>Minnesota Rules Chapter 8290</a:t>
            </a:r>
            <a:endParaRPr lang="en-US" sz="2800" dirty="0"/>
          </a:p>
          <a:p>
            <a:r>
              <a:rPr lang="en-US" sz="2800" dirty="0"/>
              <a:t>HHAX </a:t>
            </a:r>
            <a:r>
              <a:rPr lang="en-US" sz="2800" u="sng" dirty="0">
                <a:hlinkClick r:id="rId7"/>
              </a:rPr>
              <a:t>Minnesota Provider Information Center</a:t>
            </a:r>
            <a:r>
              <a:rPr lang="en-US" sz="2800" dirty="0"/>
              <a:t> webpage</a:t>
            </a:r>
          </a:p>
          <a:p>
            <a:r>
              <a:rPr lang="en-US" sz="2800" dirty="0"/>
              <a:t>HHAX </a:t>
            </a:r>
            <a:r>
              <a:rPr lang="en-US" sz="2800" u="sng" dirty="0">
                <a:hlinkClick r:id="rId8"/>
              </a:rPr>
              <a:t>Minnesota EVV – FAQs (PDF)</a:t>
            </a:r>
            <a:endParaRPr lang="en-US" sz="2800" dirty="0"/>
          </a:p>
          <a:p>
            <a:r>
              <a:rPr lang="en-US" sz="2800" dirty="0"/>
              <a:t>DHS </a:t>
            </a:r>
            <a:r>
              <a:rPr lang="en-US" sz="2800" u="sng" dirty="0">
                <a:hlinkClick r:id="rId9"/>
              </a:rPr>
              <a:t>Electronic visit verification</a:t>
            </a:r>
            <a:r>
              <a:rPr lang="en-US" sz="2800" dirty="0"/>
              <a:t> webpage</a:t>
            </a:r>
          </a:p>
          <a:p>
            <a:r>
              <a:rPr lang="en-US" sz="2800" dirty="0"/>
              <a:t>DHS </a:t>
            </a:r>
            <a:r>
              <a:rPr lang="en-US" sz="2800" dirty="0">
                <a:hlinkClick r:id="rId10"/>
              </a:rPr>
              <a:t>Electronic visit verification (EVV)</a:t>
            </a:r>
            <a:r>
              <a:rPr lang="en-US" sz="2800" dirty="0"/>
              <a:t> Community-Based Services Manual </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B91AA0-3BA7-4036-A3DA-317C6C4FFA29}" type="datetime1">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871630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Agenda for Today</a:t>
            </a:r>
          </a:p>
        </p:txBody>
      </p:sp>
      <p:sp>
        <p:nvSpPr>
          <p:cNvPr id="10" name="Content Placeholder 9"/>
          <p:cNvSpPr>
            <a:spLocks noGrp="1"/>
          </p:cNvSpPr>
          <p:nvPr>
            <p:ph idx="1"/>
          </p:nvPr>
        </p:nvSpPr>
        <p:spPr/>
        <p:txBody>
          <a:bodyPr>
            <a:normAutofit/>
          </a:bodyPr>
          <a:lstStyle/>
          <a:p>
            <a:r>
              <a:rPr lang="en-US" sz="2100" dirty="0"/>
              <a:t>Composition of and Vision for The Aging and Disability Services Division</a:t>
            </a:r>
          </a:p>
          <a:p>
            <a:r>
              <a:rPr lang="en-US" sz="2100" dirty="0"/>
              <a:t>2023 legislative session – implementation updates, future priorities</a:t>
            </a:r>
          </a:p>
          <a:p>
            <a:r>
              <a:rPr lang="en-US" sz="2100" dirty="0"/>
              <a:t>EVV and PCA Cost Reporting</a:t>
            </a:r>
          </a:p>
          <a:p>
            <a:r>
              <a:rPr lang="en-US" sz="2100" dirty="0"/>
              <a:t>Q and A</a:t>
            </a:r>
          </a:p>
        </p:txBody>
      </p:sp>
    </p:spTree>
    <p:extLst>
      <p:ext uri="{BB962C8B-B14F-4D97-AF65-F5344CB8AC3E}">
        <p14:creationId xmlns:p14="http://schemas.microsoft.com/office/powerpoint/2010/main" val="3080663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54F3E-8CC4-DDAC-8EFD-AAC4E5EF8459}"/>
              </a:ext>
            </a:extLst>
          </p:cNvPr>
          <p:cNvSpPr>
            <a:spLocks noGrp="1"/>
          </p:cNvSpPr>
          <p:nvPr>
            <p:ph type="ctrTitle"/>
          </p:nvPr>
        </p:nvSpPr>
        <p:spPr/>
        <p:txBody>
          <a:bodyPr/>
          <a:lstStyle/>
          <a:p>
            <a:r>
              <a:rPr lang="en-US" dirty="0"/>
              <a:t>Cost Reporting: CFSS and PCA</a:t>
            </a:r>
          </a:p>
        </p:txBody>
      </p:sp>
      <p:sp>
        <p:nvSpPr>
          <p:cNvPr id="4" name="Date Placeholder 3">
            <a:extLst>
              <a:ext uri="{FF2B5EF4-FFF2-40B4-BE49-F238E27FC236}">
                <a16:creationId xmlns:a16="http://schemas.microsoft.com/office/drawing/2014/main" id="{E7F41E36-7104-4C70-BD99-65D39318391D}"/>
              </a:ext>
            </a:extLst>
          </p:cNvPr>
          <p:cNvSpPr>
            <a:spLocks noGrp="1"/>
          </p:cNvSpPr>
          <p:nvPr>
            <p:ph type="dt" sz="half" idx="15"/>
          </p:nvPr>
        </p:nvSpPr>
        <p:spPr/>
        <p:txBody>
          <a:bodyPr/>
          <a:lstStyle/>
          <a:p>
            <a:fld id="{824D5D47-1752-4D84-8BFB-C2F71A34C932}" type="datetime1">
              <a:rPr lang="en-US" smtClean="0"/>
              <a:t>9/28/2023</a:t>
            </a:fld>
            <a:endParaRPr lang="en-US" dirty="0"/>
          </a:p>
        </p:txBody>
      </p:sp>
      <p:sp>
        <p:nvSpPr>
          <p:cNvPr id="6" name="Slide Number Placeholder 5">
            <a:extLst>
              <a:ext uri="{FF2B5EF4-FFF2-40B4-BE49-F238E27FC236}">
                <a16:creationId xmlns:a16="http://schemas.microsoft.com/office/drawing/2014/main" id="{4B08395B-B251-CB3D-33CA-C52C8EB75B0F}"/>
              </a:ext>
            </a:extLst>
          </p:cNvPr>
          <p:cNvSpPr>
            <a:spLocks noGrp="1"/>
          </p:cNvSpPr>
          <p:nvPr>
            <p:ph type="sldNum" sz="quarter" idx="16"/>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537597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B9A000-8072-34CF-5716-D04EC294E55F}"/>
              </a:ext>
            </a:extLst>
          </p:cNvPr>
          <p:cNvSpPr>
            <a:spLocks noGrp="1"/>
          </p:cNvSpPr>
          <p:nvPr>
            <p:ph type="title"/>
          </p:nvPr>
        </p:nvSpPr>
        <p:spPr/>
        <p:txBody>
          <a:bodyPr/>
          <a:lstStyle/>
          <a:p>
            <a:r>
              <a:rPr lang="en-US" dirty="0"/>
              <a:t>Why is Cost Reporting Important?</a:t>
            </a:r>
          </a:p>
        </p:txBody>
      </p:sp>
      <p:sp>
        <p:nvSpPr>
          <p:cNvPr id="8" name="Content Placeholder 7">
            <a:extLst>
              <a:ext uri="{FF2B5EF4-FFF2-40B4-BE49-F238E27FC236}">
                <a16:creationId xmlns:a16="http://schemas.microsoft.com/office/drawing/2014/main" id="{33CF8AEE-BA26-C0E0-25AF-9E9FD7FB0C18}"/>
              </a:ext>
            </a:extLst>
          </p:cNvPr>
          <p:cNvSpPr>
            <a:spLocks noGrp="1"/>
          </p:cNvSpPr>
          <p:nvPr>
            <p:ph idx="1"/>
          </p:nvPr>
        </p:nvSpPr>
        <p:spPr/>
        <p:txBody>
          <a:bodyPr>
            <a:normAutofit lnSpcReduction="10000"/>
          </a:bodyPr>
          <a:lstStyle/>
          <a:p>
            <a:pPr marL="342900" marR="0" lvl="0" indent="-342900">
              <a:lnSpc>
                <a:spcPct val="112000"/>
              </a:lnSpc>
              <a:spcBef>
                <a:spcPts val="0"/>
              </a:spcBef>
              <a:spcAft>
                <a:spcPts val="0"/>
              </a:spcAft>
              <a:buFont typeface="Arial" panose="020B0604020202020204" pitchFamily="34" charset="0"/>
              <a:buChar char="•"/>
              <a:tabLst>
                <a:tab pos="457200" algn="l"/>
              </a:tabLst>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The reporting of the actual costs of providing services through the established cost components of the rate framework for agencies</a:t>
            </a:r>
          </a:p>
          <a:p>
            <a:pPr marL="342900" marR="0" lvl="0" indent="-342900">
              <a:lnSpc>
                <a:spcPct val="112000"/>
              </a:lnSpc>
              <a:spcBef>
                <a:spcPts val="0"/>
              </a:spcBef>
              <a:spcAft>
                <a:spcPts val="0"/>
              </a:spcAft>
              <a:buFont typeface="Arial" panose="020B0604020202020204" pitchFamily="34" charset="0"/>
              <a:buChar char="•"/>
              <a:tabLst>
                <a:tab pos="457200" algn="l"/>
              </a:tabLst>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The purpose of this reporting is to collect cost data that will further inform the rate framework.</a:t>
            </a:r>
          </a:p>
          <a:p>
            <a:pPr marL="342900" marR="0" lvl="0" indent="-342900">
              <a:lnSpc>
                <a:spcPct val="112000"/>
              </a:lnSpc>
              <a:spcBef>
                <a:spcPts val="0"/>
              </a:spcBef>
              <a:spcAft>
                <a:spcPts val="0"/>
              </a:spcAft>
              <a:buFont typeface="Arial" panose="020B0604020202020204" pitchFamily="34" charset="0"/>
              <a:buChar char="•"/>
              <a:tabLst>
                <a:tab pos="457200" algn="l"/>
              </a:tabLst>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The ongoing collection of this data will inform policy makers of the cost of rates and allow reimbursement rates to reflect costs, encourage provider viability, and help ensure service access.</a:t>
            </a:r>
          </a:p>
          <a:p>
            <a:endParaRPr lang="en-US" dirty="0"/>
          </a:p>
        </p:txBody>
      </p:sp>
      <p:sp>
        <p:nvSpPr>
          <p:cNvPr id="4" name="Date Placeholder 3">
            <a:extLst>
              <a:ext uri="{FF2B5EF4-FFF2-40B4-BE49-F238E27FC236}">
                <a16:creationId xmlns:a16="http://schemas.microsoft.com/office/drawing/2014/main" id="{2F568386-2F11-2FF9-2BAC-5A433C3354BE}"/>
              </a:ext>
            </a:extLst>
          </p:cNvPr>
          <p:cNvSpPr>
            <a:spLocks noGrp="1"/>
          </p:cNvSpPr>
          <p:nvPr>
            <p:ph type="dt" sz="half" idx="10"/>
          </p:nvPr>
        </p:nvSpPr>
        <p:spPr/>
        <p:txBody>
          <a:bodyPr/>
          <a:lstStyle/>
          <a:p>
            <a:fld id="{D7ED242C-24FB-43A0-BCB6-43756FC812F6}" type="datetime1">
              <a:rPr lang="en-US" smtClean="0"/>
              <a:t>9/28/2023</a:t>
            </a:fld>
            <a:endParaRPr lang="en-US" dirty="0"/>
          </a:p>
        </p:txBody>
      </p:sp>
      <p:sp>
        <p:nvSpPr>
          <p:cNvPr id="5" name="Footer Placeholder 4">
            <a:extLst>
              <a:ext uri="{FF2B5EF4-FFF2-40B4-BE49-F238E27FC236}">
                <a16:creationId xmlns:a16="http://schemas.microsoft.com/office/drawing/2014/main" id="{C6FB0714-CE89-2B03-62EB-33D569666079}"/>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a:extLst>
              <a:ext uri="{FF2B5EF4-FFF2-40B4-BE49-F238E27FC236}">
                <a16:creationId xmlns:a16="http://schemas.microsoft.com/office/drawing/2014/main" id="{D46E060B-9381-D1CF-CA3B-9C4BFC92B616}"/>
              </a:ext>
            </a:extLst>
          </p:cNvPr>
          <p:cNvSpPr>
            <a:spLocks noGrp="1"/>
          </p:cNvSpPr>
          <p:nvPr>
            <p:ph type="sldNum" sz="quarter" idx="12"/>
          </p:nvPr>
        </p:nvSpPr>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2004207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9248-BFED-14B0-9E95-A6C2F5D87EEB}"/>
              </a:ext>
            </a:extLst>
          </p:cNvPr>
          <p:cNvSpPr>
            <a:spLocks noGrp="1"/>
          </p:cNvSpPr>
          <p:nvPr>
            <p:ph type="title"/>
          </p:nvPr>
        </p:nvSpPr>
        <p:spPr/>
        <p:txBody>
          <a:bodyPr/>
          <a:lstStyle/>
          <a:p>
            <a:r>
              <a:rPr lang="en-US" dirty="0"/>
              <a:t>What Will Be Reported</a:t>
            </a:r>
          </a:p>
        </p:txBody>
      </p:sp>
      <p:sp>
        <p:nvSpPr>
          <p:cNvPr id="3" name="Content Placeholder 2">
            <a:extLst>
              <a:ext uri="{FF2B5EF4-FFF2-40B4-BE49-F238E27FC236}">
                <a16:creationId xmlns:a16="http://schemas.microsoft.com/office/drawing/2014/main" id="{F6DD53E2-C1B7-D0D1-697C-4867258DF46D}"/>
              </a:ext>
            </a:extLst>
          </p:cNvPr>
          <p:cNvSpPr>
            <a:spLocks noGrp="1"/>
          </p:cNvSpPr>
          <p:nvPr>
            <p:ph idx="1"/>
          </p:nvPr>
        </p:nvSpPr>
        <p:spPr/>
        <p:txBody>
          <a:bodyPr/>
          <a:lstStyle/>
          <a:p>
            <a:pPr marL="342900" marR="0" lvl="0" indent="-342900">
              <a:lnSpc>
                <a:spcPct val="112000"/>
              </a:lnSpc>
              <a:spcBef>
                <a:spcPts val="0"/>
              </a:spcBef>
              <a:spcAft>
                <a:spcPts val="0"/>
              </a:spcAft>
              <a:buFont typeface="Arial" panose="020B0604020202020204" pitchFamily="34" charset="0"/>
              <a:buChar char="•"/>
              <a:tabLst>
                <a:tab pos="457200" algn="l"/>
              </a:tabLs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PCA wages (all pay types), benefits, and payroll taxes</a:t>
            </a:r>
          </a:p>
          <a:p>
            <a:pPr marL="342900" marR="0" lvl="0" indent="-342900">
              <a:lnSpc>
                <a:spcPct val="112000"/>
              </a:lnSpc>
              <a:spcBef>
                <a:spcPts val="0"/>
              </a:spcBef>
              <a:spcAft>
                <a:spcPts val="0"/>
              </a:spcAft>
              <a:buFont typeface="Arial" panose="020B0604020202020204" pitchFamily="34" charset="0"/>
              <a:buChar char="•"/>
              <a:tabLst>
                <a:tab pos="457200" algn="l"/>
              </a:tabLs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Administrative and supervision wages, benefits, and payroll taxes</a:t>
            </a:r>
          </a:p>
          <a:p>
            <a:pPr marL="342900" marR="0" lvl="0" indent="-342900">
              <a:lnSpc>
                <a:spcPct val="112000"/>
              </a:lnSpc>
              <a:spcBef>
                <a:spcPts val="0"/>
              </a:spcBef>
              <a:spcAft>
                <a:spcPts val="0"/>
              </a:spcAft>
              <a:buFont typeface="Arial" panose="020B0604020202020204" pitchFamily="34" charset="0"/>
              <a:buChar char="•"/>
              <a:tabLst>
                <a:tab pos="457200" algn="l"/>
              </a:tabLs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Administrative facilities costs, including all building and maintenance costs</a:t>
            </a:r>
          </a:p>
          <a:p>
            <a:pPr marL="342900" marR="0" lvl="0" indent="-342900">
              <a:lnSpc>
                <a:spcPct val="112000"/>
              </a:lnSpc>
              <a:spcBef>
                <a:spcPts val="0"/>
              </a:spcBef>
              <a:spcAft>
                <a:spcPts val="0"/>
              </a:spcAft>
              <a:buFont typeface="Arial" panose="020B0604020202020204" pitchFamily="34" charset="0"/>
              <a:buChar char="•"/>
              <a:tabLst>
                <a:tab pos="457200" algn="l"/>
              </a:tabLs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Administrative costs specific to providing PCA services</a:t>
            </a:r>
          </a:p>
          <a:p>
            <a:pPr marL="742950" marR="0" lvl="1" indent="-285750">
              <a:lnSpc>
                <a:spcPct val="112000"/>
              </a:lnSpc>
              <a:spcBef>
                <a:spcPts val="0"/>
              </a:spcBef>
              <a:spcAft>
                <a:spcPts val="0"/>
              </a:spcAft>
              <a:buFont typeface="Arial" panose="020B0604020202020204" pitchFamily="34" charset="0"/>
              <a:buChar char="•"/>
              <a:tabLst>
                <a:tab pos="914400" algn="l"/>
              </a:tabLs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These could include background studies, documentation time, training, and absences</a:t>
            </a:r>
          </a:p>
          <a:p>
            <a:pPr marL="342900" marR="0" lvl="0" indent="-342900">
              <a:lnSpc>
                <a:spcPct val="112000"/>
              </a:lnSpc>
              <a:spcBef>
                <a:spcPts val="0"/>
              </a:spcBef>
              <a:spcAft>
                <a:spcPts val="0"/>
              </a:spcAft>
              <a:buFont typeface="Arial" panose="020B0604020202020204" pitchFamily="34" charset="0"/>
              <a:buChar char="•"/>
              <a:tabLst>
                <a:tab pos="457200" algn="l"/>
              </a:tabLs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General administrative costs of running a business</a:t>
            </a:r>
          </a:p>
          <a:p>
            <a:endParaRPr lang="en-US" dirty="0"/>
          </a:p>
        </p:txBody>
      </p:sp>
      <p:sp>
        <p:nvSpPr>
          <p:cNvPr id="4" name="Date Placeholder 3">
            <a:extLst>
              <a:ext uri="{FF2B5EF4-FFF2-40B4-BE49-F238E27FC236}">
                <a16:creationId xmlns:a16="http://schemas.microsoft.com/office/drawing/2014/main" id="{22A95EC3-5C62-156A-5FA0-53A81804F823}"/>
              </a:ext>
            </a:extLst>
          </p:cNvPr>
          <p:cNvSpPr>
            <a:spLocks noGrp="1"/>
          </p:cNvSpPr>
          <p:nvPr>
            <p:ph type="dt" sz="half" idx="10"/>
          </p:nvPr>
        </p:nvSpPr>
        <p:spPr/>
        <p:txBody>
          <a:bodyPr/>
          <a:lstStyle/>
          <a:p>
            <a:fld id="{824D5D47-1752-4D84-8BFB-C2F71A34C932}" type="datetime1">
              <a:rPr lang="en-US" smtClean="0"/>
              <a:t>9/28/2023</a:t>
            </a:fld>
            <a:endParaRPr lang="en-US" dirty="0"/>
          </a:p>
        </p:txBody>
      </p:sp>
      <p:sp>
        <p:nvSpPr>
          <p:cNvPr id="5" name="Footer Placeholder 4">
            <a:extLst>
              <a:ext uri="{FF2B5EF4-FFF2-40B4-BE49-F238E27FC236}">
                <a16:creationId xmlns:a16="http://schemas.microsoft.com/office/drawing/2014/main" id="{4911ED7B-398B-56CE-3AF8-428EEDFFDFB5}"/>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a:extLst>
              <a:ext uri="{FF2B5EF4-FFF2-40B4-BE49-F238E27FC236}">
                <a16:creationId xmlns:a16="http://schemas.microsoft.com/office/drawing/2014/main" id="{02ED464C-8D8D-F912-B3D4-054F85AD1838}"/>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2306341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5139A-41CF-387E-FC25-9F30718CECB5}"/>
              </a:ext>
            </a:extLst>
          </p:cNvPr>
          <p:cNvSpPr>
            <a:spLocks noGrp="1"/>
          </p:cNvSpPr>
          <p:nvPr>
            <p:ph type="title"/>
          </p:nvPr>
        </p:nvSpPr>
        <p:spPr/>
        <p:txBody>
          <a:bodyPr/>
          <a:lstStyle/>
          <a:p>
            <a:r>
              <a:rPr lang="en-US" dirty="0"/>
              <a:t>Timelines and Provider Support</a:t>
            </a:r>
          </a:p>
        </p:txBody>
      </p:sp>
      <p:sp>
        <p:nvSpPr>
          <p:cNvPr id="3" name="Content Placeholder 2">
            <a:extLst>
              <a:ext uri="{FF2B5EF4-FFF2-40B4-BE49-F238E27FC236}">
                <a16:creationId xmlns:a16="http://schemas.microsoft.com/office/drawing/2014/main" id="{060882D4-09E4-F6B6-F6F2-BABAE3F690C9}"/>
              </a:ext>
            </a:extLst>
          </p:cNvPr>
          <p:cNvSpPr>
            <a:spLocks noGrp="1"/>
          </p:cNvSpPr>
          <p:nvPr>
            <p:ph idx="1"/>
          </p:nvPr>
        </p:nvSpPr>
        <p:spPr>
          <a:xfrm>
            <a:off x="399661" y="1631946"/>
            <a:ext cx="10515600" cy="4582339"/>
          </a:xfrm>
        </p:spPr>
        <p:txBody>
          <a:bodyPr/>
          <a:lstStyle/>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is a new initiative that was passed in 2021 by the legislature. Development for this effort is over 80% done and we are on schedule to send out first notifications for providers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on March 31, 2024.</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Providers should:</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Keep an eye on e-lists for notifications about trainings and additional information like website and manual launches.</a:t>
            </a: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Update their contact information with current email addresses in the provider portal (MPSE)</a:t>
            </a:r>
          </a:p>
          <a:p>
            <a:endParaRPr lang="en-US" dirty="0"/>
          </a:p>
        </p:txBody>
      </p:sp>
      <p:sp>
        <p:nvSpPr>
          <p:cNvPr id="4" name="Date Placeholder 3">
            <a:extLst>
              <a:ext uri="{FF2B5EF4-FFF2-40B4-BE49-F238E27FC236}">
                <a16:creationId xmlns:a16="http://schemas.microsoft.com/office/drawing/2014/main" id="{CE324AA3-39A5-16D1-C47B-12F8FEC82A23}"/>
              </a:ext>
            </a:extLst>
          </p:cNvPr>
          <p:cNvSpPr>
            <a:spLocks noGrp="1"/>
          </p:cNvSpPr>
          <p:nvPr>
            <p:ph type="dt" sz="half" idx="10"/>
          </p:nvPr>
        </p:nvSpPr>
        <p:spPr/>
        <p:txBody>
          <a:bodyPr/>
          <a:lstStyle/>
          <a:p>
            <a:fld id="{824D5D47-1752-4D84-8BFB-C2F71A34C932}" type="datetime1">
              <a:rPr lang="en-US" smtClean="0"/>
              <a:t>9/28/2023</a:t>
            </a:fld>
            <a:endParaRPr lang="en-US" dirty="0"/>
          </a:p>
        </p:txBody>
      </p:sp>
      <p:sp>
        <p:nvSpPr>
          <p:cNvPr id="5" name="Footer Placeholder 4">
            <a:extLst>
              <a:ext uri="{FF2B5EF4-FFF2-40B4-BE49-F238E27FC236}">
                <a16:creationId xmlns:a16="http://schemas.microsoft.com/office/drawing/2014/main" id="{394A34CD-0362-0DB6-6619-B046FAD0C474}"/>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a:extLst>
              <a:ext uri="{FF2B5EF4-FFF2-40B4-BE49-F238E27FC236}">
                <a16:creationId xmlns:a16="http://schemas.microsoft.com/office/drawing/2014/main" id="{75F9542A-E067-2ADC-A19D-0EF1C728EA29}"/>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160656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77A0-F33A-A4C2-99D9-9387267CC096}"/>
              </a:ext>
            </a:extLst>
          </p:cNvPr>
          <p:cNvSpPr>
            <a:spLocks noGrp="1"/>
          </p:cNvSpPr>
          <p:nvPr>
            <p:ph type="title"/>
          </p:nvPr>
        </p:nvSpPr>
        <p:spPr/>
        <p:txBody>
          <a:bodyPr/>
          <a:lstStyle/>
          <a:p>
            <a:r>
              <a:rPr lang="en-US" dirty="0"/>
              <a:t>Hospital Decompression vs </a:t>
            </a:r>
            <a:br>
              <a:rPr lang="en-US" dirty="0"/>
            </a:br>
            <a:r>
              <a:rPr lang="en-US" dirty="0"/>
              <a:t>Acute Care Transitions</a:t>
            </a:r>
          </a:p>
        </p:txBody>
      </p:sp>
      <p:sp>
        <p:nvSpPr>
          <p:cNvPr id="3" name="Content Placeholder 2">
            <a:extLst>
              <a:ext uri="{FF2B5EF4-FFF2-40B4-BE49-F238E27FC236}">
                <a16:creationId xmlns:a16="http://schemas.microsoft.com/office/drawing/2014/main" id="{C6B2452D-F8AA-9562-E4A7-9896ED28660C}"/>
              </a:ext>
            </a:extLst>
          </p:cNvPr>
          <p:cNvSpPr>
            <a:spLocks noGrp="1"/>
          </p:cNvSpPr>
          <p:nvPr>
            <p:ph sz="half" idx="1"/>
          </p:nvPr>
        </p:nvSpPr>
        <p:spPr/>
        <p:txBody>
          <a:bodyPr>
            <a:normAutofit/>
          </a:bodyPr>
          <a:lstStyle/>
          <a:p>
            <a:pPr marL="0" indent="0" algn="ctr">
              <a:buNone/>
            </a:pPr>
            <a:r>
              <a:rPr lang="en-US" sz="2100" b="1" dirty="0"/>
              <a:t>Hospital Decompression </a:t>
            </a:r>
          </a:p>
          <a:p>
            <a:r>
              <a:rPr lang="en-US" dirty="0"/>
              <a:t>COVID-related initiative</a:t>
            </a:r>
          </a:p>
          <a:p>
            <a:r>
              <a:rPr lang="en-US" dirty="0"/>
              <a:t>Objective: make room in hospitals so people have access to acute care</a:t>
            </a:r>
          </a:p>
          <a:p>
            <a:pPr marL="0" indent="0">
              <a:buNone/>
            </a:pPr>
            <a:endParaRPr lang="en-US" dirty="0"/>
          </a:p>
        </p:txBody>
      </p:sp>
      <p:sp>
        <p:nvSpPr>
          <p:cNvPr id="5" name="Content Placeholder 4">
            <a:extLst>
              <a:ext uri="{FF2B5EF4-FFF2-40B4-BE49-F238E27FC236}">
                <a16:creationId xmlns:a16="http://schemas.microsoft.com/office/drawing/2014/main" id="{2CC3966B-0D31-4776-5A5F-9E8AEBEEBA35}"/>
              </a:ext>
            </a:extLst>
          </p:cNvPr>
          <p:cNvSpPr>
            <a:spLocks noGrp="1"/>
          </p:cNvSpPr>
          <p:nvPr>
            <p:ph sz="half" idx="2"/>
          </p:nvPr>
        </p:nvSpPr>
        <p:spPr/>
        <p:txBody>
          <a:bodyPr>
            <a:normAutofit fontScale="85000" lnSpcReduction="10000"/>
          </a:bodyPr>
          <a:lstStyle/>
          <a:p>
            <a:pPr marL="0" indent="0" algn="ctr">
              <a:buNone/>
            </a:pPr>
            <a:r>
              <a:rPr lang="en-US" b="1" dirty="0"/>
              <a:t>Acute Care Transition Work</a:t>
            </a:r>
          </a:p>
          <a:p>
            <a:r>
              <a:rPr lang="en-US" dirty="0"/>
              <a:t>Objective: support person, including kids, in accessing the right services at the right time to facilitate timely and safe discharge from an acute care setting</a:t>
            </a:r>
          </a:p>
          <a:p>
            <a:r>
              <a:rPr lang="en-US" dirty="0"/>
              <a:t>Support returning to home or community-based setting whenever possible </a:t>
            </a:r>
          </a:p>
          <a:p>
            <a:r>
              <a:rPr lang="en-US" dirty="0"/>
              <a:t>Access to the appropriate level of care</a:t>
            </a:r>
          </a:p>
          <a:p>
            <a:r>
              <a:rPr lang="en-US" dirty="0"/>
              <a:t>Preventing readmission through more robust transition planning and coordination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CCF69594-98AC-6FC8-D741-64C2101C703C}"/>
              </a:ext>
            </a:extLst>
          </p:cNvPr>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1319150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8F16-E1D6-69FB-F534-163BF9DDEC38}"/>
              </a:ext>
            </a:extLst>
          </p:cNvPr>
          <p:cNvSpPr>
            <a:spLocks noGrp="1"/>
          </p:cNvSpPr>
          <p:nvPr>
            <p:ph type="title"/>
          </p:nvPr>
        </p:nvSpPr>
        <p:spPr/>
        <p:txBody>
          <a:bodyPr/>
          <a:lstStyle/>
          <a:p>
            <a:r>
              <a:rPr lang="en-US" dirty="0"/>
              <a:t>Acute and Complex Transitions: We Need Your Help</a:t>
            </a:r>
          </a:p>
        </p:txBody>
      </p:sp>
      <p:sp>
        <p:nvSpPr>
          <p:cNvPr id="3" name="Content Placeholder 2">
            <a:extLst>
              <a:ext uri="{FF2B5EF4-FFF2-40B4-BE49-F238E27FC236}">
                <a16:creationId xmlns:a16="http://schemas.microsoft.com/office/drawing/2014/main" id="{C53C75E3-6C27-5D50-A120-63942C66B547}"/>
              </a:ext>
            </a:extLst>
          </p:cNvPr>
          <p:cNvSpPr>
            <a:spLocks noGrp="1"/>
          </p:cNvSpPr>
          <p:nvPr>
            <p:ph idx="1"/>
          </p:nvPr>
        </p:nvSpPr>
        <p:spPr/>
        <p:txBody>
          <a:bodyPr/>
          <a:lstStyle/>
          <a:p>
            <a:r>
              <a:rPr lang="en-US" dirty="0"/>
              <a:t>What would it take or what is missing that would enable your organization to admit people, including children, with complex needs?</a:t>
            </a:r>
          </a:p>
          <a:p>
            <a:pPr lvl="1"/>
            <a:r>
              <a:rPr lang="en-US" dirty="0"/>
              <a:t>Or, what else do you need?</a:t>
            </a:r>
          </a:p>
          <a:p>
            <a:pPr lvl="1"/>
            <a:endParaRPr lang="en-US" dirty="0"/>
          </a:p>
        </p:txBody>
      </p:sp>
      <p:sp>
        <p:nvSpPr>
          <p:cNvPr id="4" name="Date Placeholder 3">
            <a:extLst>
              <a:ext uri="{FF2B5EF4-FFF2-40B4-BE49-F238E27FC236}">
                <a16:creationId xmlns:a16="http://schemas.microsoft.com/office/drawing/2014/main" id="{283F4956-C56C-9A9C-7173-A3D904CFAE2B}"/>
              </a:ext>
            </a:extLst>
          </p:cNvPr>
          <p:cNvSpPr>
            <a:spLocks noGrp="1"/>
          </p:cNvSpPr>
          <p:nvPr>
            <p:ph type="dt" sz="half" idx="10"/>
          </p:nvPr>
        </p:nvSpPr>
        <p:spPr/>
        <p:txBody>
          <a:bodyPr/>
          <a:lstStyle/>
          <a:p>
            <a:fld id="{824D5D47-1752-4D84-8BFB-C2F71A34C932}" type="datetime1">
              <a:rPr lang="en-US" smtClean="0"/>
              <a:t>9/28/2023</a:t>
            </a:fld>
            <a:endParaRPr lang="en-US" dirty="0"/>
          </a:p>
        </p:txBody>
      </p:sp>
      <p:sp>
        <p:nvSpPr>
          <p:cNvPr id="5" name="Footer Placeholder 4">
            <a:extLst>
              <a:ext uri="{FF2B5EF4-FFF2-40B4-BE49-F238E27FC236}">
                <a16:creationId xmlns:a16="http://schemas.microsoft.com/office/drawing/2014/main" id="{26433809-6C84-9054-48C5-BA20EB582B01}"/>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a:extLst>
              <a:ext uri="{FF2B5EF4-FFF2-40B4-BE49-F238E27FC236}">
                <a16:creationId xmlns:a16="http://schemas.microsoft.com/office/drawing/2014/main" id="{892BB57D-4999-3A50-58A2-D21076CAE849}"/>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3844351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5677B9B-D099-4E4A-5CCD-B840B996267F}"/>
              </a:ext>
            </a:extLst>
          </p:cNvPr>
          <p:cNvSpPr>
            <a:spLocks noGrp="1"/>
          </p:cNvSpPr>
          <p:nvPr>
            <p:ph type="ctrTitle"/>
          </p:nvPr>
        </p:nvSpPr>
        <p:spPr/>
        <p:txBody>
          <a:bodyPr/>
          <a:lstStyle/>
          <a:p>
            <a:r>
              <a:rPr lang="en-US" dirty="0"/>
              <a:t>Questions?</a:t>
            </a:r>
          </a:p>
        </p:txBody>
      </p:sp>
      <p:sp>
        <p:nvSpPr>
          <p:cNvPr id="4" name="Date Placeholder 3">
            <a:extLst>
              <a:ext uri="{FF2B5EF4-FFF2-40B4-BE49-F238E27FC236}">
                <a16:creationId xmlns:a16="http://schemas.microsoft.com/office/drawing/2014/main" id="{2A8DA946-506E-EE0A-71F9-BDEDFD5B8322}"/>
              </a:ext>
            </a:extLst>
          </p:cNvPr>
          <p:cNvSpPr>
            <a:spLocks noGrp="1"/>
          </p:cNvSpPr>
          <p:nvPr>
            <p:ph type="dt" sz="half" idx="15"/>
          </p:nvPr>
        </p:nvSpPr>
        <p:spPr/>
        <p:txBody>
          <a:bodyPr/>
          <a:lstStyle/>
          <a:p>
            <a:fld id="{824D5D47-1752-4D84-8BFB-C2F71A34C932}" type="datetime1">
              <a:rPr lang="en-US" smtClean="0"/>
              <a:t>9/28/2023</a:t>
            </a:fld>
            <a:endParaRPr lang="en-US" dirty="0"/>
          </a:p>
        </p:txBody>
      </p:sp>
      <p:sp>
        <p:nvSpPr>
          <p:cNvPr id="5" name="Footer Placeholder 4">
            <a:extLst>
              <a:ext uri="{FF2B5EF4-FFF2-40B4-BE49-F238E27FC236}">
                <a16:creationId xmlns:a16="http://schemas.microsoft.com/office/drawing/2014/main" id="{DF5D37C8-E308-FC6B-E91C-333587609B30}"/>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a:extLst>
              <a:ext uri="{FF2B5EF4-FFF2-40B4-BE49-F238E27FC236}">
                <a16:creationId xmlns:a16="http://schemas.microsoft.com/office/drawing/2014/main" id="{20E7B485-F065-1786-172B-9492C07C7E2E}"/>
              </a:ext>
            </a:extLst>
          </p:cNvPr>
          <p:cNvSpPr>
            <a:spLocks noGrp="1"/>
          </p:cNvSpPr>
          <p:nvPr>
            <p:ph type="sldNum" sz="quarter" idx="16"/>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2298432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r>
              <a:rPr lang="en-US" sz="3200" b="1" dirty="0"/>
              <a:t>Natasha Merz</a:t>
            </a:r>
          </a:p>
          <a:p>
            <a:r>
              <a:rPr lang="en-US" sz="2800" i="1" dirty="0"/>
              <a:t>Natasha.m.merz@state.mn.us</a:t>
            </a:r>
            <a:endParaRPr lang="en-US" sz="2800" dirty="0"/>
          </a:p>
        </p:txBody>
      </p:sp>
    </p:spTree>
    <p:extLst>
      <p:ext uri="{BB962C8B-B14F-4D97-AF65-F5344CB8AC3E}">
        <p14:creationId xmlns:p14="http://schemas.microsoft.com/office/powerpoint/2010/main" val="24291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7931B-010C-C894-53B8-CC29305ED868}"/>
              </a:ext>
            </a:extLst>
          </p:cNvPr>
          <p:cNvSpPr>
            <a:spLocks noGrp="1"/>
          </p:cNvSpPr>
          <p:nvPr>
            <p:ph type="title"/>
          </p:nvPr>
        </p:nvSpPr>
        <p:spPr/>
        <p:txBody>
          <a:bodyPr/>
          <a:lstStyle/>
          <a:p>
            <a:r>
              <a:rPr lang="en-US" dirty="0">
                <a:cs typeface="Calibri"/>
              </a:rPr>
              <a:t>DHS Strategic Plan 2023-2027</a:t>
            </a:r>
            <a:endParaRPr lang="en-US" dirty="0"/>
          </a:p>
        </p:txBody>
      </p:sp>
      <p:sp>
        <p:nvSpPr>
          <p:cNvPr id="4" name="Date Placeholder 3">
            <a:extLst>
              <a:ext uri="{FF2B5EF4-FFF2-40B4-BE49-F238E27FC236}">
                <a16:creationId xmlns:a16="http://schemas.microsoft.com/office/drawing/2014/main" id="{14D3C65A-D24F-8E0D-0420-E673F98BA9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E4D38AF-FD8C-40D8-DAFA-5D88175DD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8" name="Oval 7">
            <a:extLst>
              <a:ext uri="{FF2B5EF4-FFF2-40B4-BE49-F238E27FC236}">
                <a16:creationId xmlns:a16="http://schemas.microsoft.com/office/drawing/2014/main" id="{36C92337-CBA5-D589-8046-6CED64F2E92D}"/>
              </a:ext>
            </a:extLst>
          </p:cNvPr>
          <p:cNvSpPr/>
          <p:nvPr/>
        </p:nvSpPr>
        <p:spPr>
          <a:xfrm>
            <a:off x="3911886" y="1539592"/>
            <a:ext cx="1066800" cy="498025"/>
          </a:xfrm>
          <a:prstGeom prst="ellipse">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7" name="Oval 6">
            <a:extLst>
              <a:ext uri="{FF2B5EF4-FFF2-40B4-BE49-F238E27FC236}">
                <a16:creationId xmlns:a16="http://schemas.microsoft.com/office/drawing/2014/main" id="{E0D3AB9D-FFF7-840D-EA9F-46C4D391688F}"/>
              </a:ext>
            </a:extLst>
          </p:cNvPr>
          <p:cNvSpPr/>
          <p:nvPr/>
        </p:nvSpPr>
        <p:spPr>
          <a:xfrm>
            <a:off x="2653547" y="1535518"/>
            <a:ext cx="1066800" cy="498025"/>
          </a:xfrm>
          <a:prstGeom prst="ellipse">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grpSp>
        <p:nvGrpSpPr>
          <p:cNvPr id="120" name="Group 119">
            <a:extLst>
              <a:ext uri="{FF2B5EF4-FFF2-40B4-BE49-F238E27FC236}">
                <a16:creationId xmlns:a16="http://schemas.microsoft.com/office/drawing/2014/main" id="{72E02CD5-3F51-6F38-65CC-508CA0705676}"/>
              </a:ext>
            </a:extLst>
          </p:cNvPr>
          <p:cNvGrpSpPr/>
          <p:nvPr/>
        </p:nvGrpSpPr>
        <p:grpSpPr>
          <a:xfrm>
            <a:off x="623654" y="2191873"/>
            <a:ext cx="5140960" cy="4034000"/>
            <a:chOff x="1182029" y="2300286"/>
            <a:chExt cx="5140960" cy="4114800"/>
          </a:xfrm>
        </p:grpSpPr>
        <p:sp>
          <p:nvSpPr>
            <p:cNvPr id="121" name="TextBox 2">
              <a:extLst>
                <a:ext uri="{FF2B5EF4-FFF2-40B4-BE49-F238E27FC236}">
                  <a16:creationId xmlns:a16="http://schemas.microsoft.com/office/drawing/2014/main" id="{CF355FCC-EF84-349B-E6E4-3A1E966F29E4}"/>
                </a:ext>
              </a:extLst>
            </p:cNvPr>
            <p:cNvSpPr txBox="1"/>
            <p:nvPr/>
          </p:nvSpPr>
          <p:spPr>
            <a:xfrm>
              <a:off x="1182029" y="2300286"/>
              <a:ext cx="5140960" cy="4114800"/>
            </a:xfrm>
            <a:prstGeom prst="rect">
              <a:avLst/>
            </a:prstGeom>
            <a:solidFill>
              <a:srgbClr val="D6EDFF"/>
            </a:solidFill>
            <a:ln w="28575">
              <a:noFill/>
            </a:ln>
          </p:spPr>
          <p:txBody>
            <a:bodyPr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865"/>
                  </a:solidFill>
                  <a:effectLst/>
                  <a:uLnTx/>
                  <a:uFillTx/>
                  <a:latin typeface="Calibri"/>
                  <a:ea typeface="+mn-ea"/>
                  <a:cs typeface="+mn-cs"/>
                </a:rPr>
                <a:t>Structure:</a:t>
              </a:r>
              <a:endParaRPr kumimoji="0" lang="en-US" sz="1800" b="1" i="0" u="none" strike="noStrike" kern="1200" cap="none" spc="0" normalizeH="0" baseline="0" noProof="0">
                <a:ln>
                  <a:noFill/>
                </a:ln>
                <a:solidFill>
                  <a:srgbClr val="003865"/>
                </a:solidFill>
                <a:effectLst/>
                <a:uLnTx/>
                <a:uFillTx/>
                <a:latin typeface="Calibri"/>
                <a:ea typeface="+mn-ea"/>
                <a:cs typeface="Calibri"/>
              </a:endParaRPr>
            </a:p>
          </p:txBody>
        </p:sp>
        <p:grpSp>
          <p:nvGrpSpPr>
            <p:cNvPr id="122" name="Group 121">
              <a:extLst>
                <a:ext uri="{FF2B5EF4-FFF2-40B4-BE49-F238E27FC236}">
                  <a16:creationId xmlns:a16="http://schemas.microsoft.com/office/drawing/2014/main" id="{8C8C052C-BEC6-88F7-8CC8-B05BB6FE39E5}"/>
                </a:ext>
              </a:extLst>
            </p:cNvPr>
            <p:cNvGrpSpPr/>
            <p:nvPr/>
          </p:nvGrpSpPr>
          <p:grpSpPr>
            <a:xfrm>
              <a:off x="1386143" y="2715373"/>
              <a:ext cx="4779100" cy="3583031"/>
              <a:chOff x="1386143" y="2715373"/>
              <a:chExt cx="3643811" cy="2685596"/>
            </a:xfrm>
          </p:grpSpPr>
          <p:grpSp>
            <p:nvGrpSpPr>
              <p:cNvPr id="123" name="Group 122">
                <a:extLst>
                  <a:ext uri="{FF2B5EF4-FFF2-40B4-BE49-F238E27FC236}">
                    <a16:creationId xmlns:a16="http://schemas.microsoft.com/office/drawing/2014/main" id="{4ECD52D1-8D44-FA6B-28A0-649D5F688BBE}"/>
                  </a:ext>
                </a:extLst>
              </p:cNvPr>
              <p:cNvGrpSpPr/>
              <p:nvPr/>
            </p:nvGrpSpPr>
            <p:grpSpPr>
              <a:xfrm>
                <a:off x="1386143" y="2715373"/>
                <a:ext cx="3643811" cy="454499"/>
                <a:chOff x="1386143" y="2715373"/>
                <a:chExt cx="3643811" cy="454499"/>
              </a:xfrm>
            </p:grpSpPr>
            <p:sp>
              <p:nvSpPr>
                <p:cNvPr id="144" name="Rectangle 143">
                  <a:extLst>
                    <a:ext uri="{FF2B5EF4-FFF2-40B4-BE49-F238E27FC236}">
                      <a16:creationId xmlns:a16="http://schemas.microsoft.com/office/drawing/2014/main" id="{184EDA88-CC93-D832-3188-909E79FEAE47}"/>
                    </a:ext>
                  </a:extLst>
                </p:cNvPr>
                <p:cNvSpPr/>
                <p:nvPr/>
              </p:nvSpPr>
              <p:spPr>
                <a:xfrm>
                  <a:off x="1392967" y="2715373"/>
                  <a:ext cx="3625215" cy="20955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a:ea typeface="+mn-ea"/>
                      <a:cs typeface="Times New Roman"/>
                    </a:rPr>
                    <a:t>Guiding Principles</a:t>
                  </a: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5" name="Rectangle 144">
                  <a:extLst>
                    <a:ext uri="{FF2B5EF4-FFF2-40B4-BE49-F238E27FC236}">
                      <a16:creationId xmlns:a16="http://schemas.microsoft.com/office/drawing/2014/main" id="{2208BF3D-2B6E-21D8-0450-9FBBEFAE1B58}"/>
                    </a:ext>
                  </a:extLst>
                </p:cNvPr>
                <p:cNvSpPr/>
                <p:nvPr/>
              </p:nvSpPr>
              <p:spPr>
                <a:xfrm>
                  <a:off x="1386143" y="2722197"/>
                  <a:ext cx="45085" cy="44767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6" name="Rectangle 145">
                  <a:extLst>
                    <a:ext uri="{FF2B5EF4-FFF2-40B4-BE49-F238E27FC236}">
                      <a16:creationId xmlns:a16="http://schemas.microsoft.com/office/drawing/2014/main" id="{9EA24FA2-A64A-E847-D2B6-358783E95A3F}"/>
                    </a:ext>
                  </a:extLst>
                </p:cNvPr>
                <p:cNvSpPr/>
                <p:nvPr/>
              </p:nvSpPr>
              <p:spPr>
                <a:xfrm>
                  <a:off x="4982329" y="2715373"/>
                  <a:ext cx="47625" cy="44767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7" name="Rectangle 146">
                  <a:extLst>
                    <a:ext uri="{FF2B5EF4-FFF2-40B4-BE49-F238E27FC236}">
                      <a16:creationId xmlns:a16="http://schemas.microsoft.com/office/drawing/2014/main" id="{B8411BA8-E5A1-408C-D2FE-1A82B2D6DF1E}"/>
                    </a:ext>
                  </a:extLst>
                </p:cNvPr>
                <p:cNvSpPr/>
                <p:nvPr/>
              </p:nvSpPr>
              <p:spPr>
                <a:xfrm>
                  <a:off x="1440734" y="2940561"/>
                  <a:ext cx="3534249"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Times New Roman" panose="02020603050405020304" pitchFamily="18" charset="0"/>
                      <a:cs typeface="Times New Roman"/>
                    </a:rPr>
                    <a:t>How DHS will approach work</a:t>
                  </a:r>
                  <a:endParaRPr kumimoji="0" lang="en-US" sz="1400" b="0" i="0" u="none" strike="noStrike" kern="1200" cap="none" spc="0" normalizeH="0" baseline="0" noProof="0">
                    <a:ln>
                      <a:noFill/>
                    </a:ln>
                    <a:solidFill>
                      <a:srgbClr val="003865"/>
                    </a:solidFill>
                    <a:effectLst/>
                    <a:uLnTx/>
                    <a:uFillTx/>
                    <a:latin typeface="Calibri"/>
                    <a:ea typeface="Times New Roman" panose="02020603050405020304" pitchFamily="18" charset="0"/>
                    <a:cs typeface="Times New Roman"/>
                  </a:endParaRPr>
                </a:p>
              </p:txBody>
            </p:sp>
          </p:grpSp>
          <p:grpSp>
            <p:nvGrpSpPr>
              <p:cNvPr id="124" name="Group 123">
                <a:extLst>
                  <a:ext uri="{FF2B5EF4-FFF2-40B4-BE49-F238E27FC236}">
                    <a16:creationId xmlns:a16="http://schemas.microsoft.com/office/drawing/2014/main" id="{23888DF4-ADED-0F62-1047-C7EA0B9BA831}"/>
                  </a:ext>
                </a:extLst>
              </p:cNvPr>
              <p:cNvGrpSpPr/>
              <p:nvPr/>
            </p:nvGrpSpPr>
            <p:grpSpPr>
              <a:xfrm>
                <a:off x="1481393" y="3248773"/>
                <a:ext cx="3451860" cy="454025"/>
                <a:chOff x="1481393" y="3248773"/>
                <a:chExt cx="3453618" cy="454499"/>
              </a:xfrm>
            </p:grpSpPr>
            <p:sp>
              <p:nvSpPr>
                <p:cNvPr id="140" name="Rectangle 139">
                  <a:extLst>
                    <a:ext uri="{FF2B5EF4-FFF2-40B4-BE49-F238E27FC236}">
                      <a16:creationId xmlns:a16="http://schemas.microsoft.com/office/drawing/2014/main" id="{FFAC1570-DFEA-211A-08ED-49414FC042A6}"/>
                    </a:ext>
                  </a:extLst>
                </p:cNvPr>
                <p:cNvSpPr/>
                <p:nvPr/>
              </p:nvSpPr>
              <p:spPr>
                <a:xfrm>
                  <a:off x="1488201" y="3248773"/>
                  <a:ext cx="3446810" cy="22518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865"/>
                      </a:solidFill>
                      <a:effectLst/>
                      <a:uLnTx/>
                      <a:uFillTx/>
                      <a:latin typeface="Calibri"/>
                      <a:ea typeface="+mn-ea"/>
                      <a:cs typeface="Times New Roman"/>
                    </a:rPr>
                    <a:t>Outcomes</a:t>
                  </a:r>
                  <a:endParaRPr kumimoji="0" lang="en-US" sz="1800" b="0" i="0" u="none" strike="noStrike" kern="1200" cap="none" spc="0" normalizeH="0" baseline="0" noProof="0">
                    <a:ln>
                      <a:noFill/>
                    </a:ln>
                    <a:solidFill>
                      <a:srgbClr val="003865"/>
                    </a:solidFill>
                    <a:effectLst/>
                    <a:uLnTx/>
                    <a:uFillTx/>
                    <a:latin typeface="Calibri"/>
                    <a:ea typeface="+mn-ea"/>
                    <a:cs typeface="+mn-cs"/>
                  </a:endParaRPr>
                </a:p>
              </p:txBody>
            </p:sp>
            <p:sp>
              <p:nvSpPr>
                <p:cNvPr id="141" name="Rectangle 140">
                  <a:extLst>
                    <a:ext uri="{FF2B5EF4-FFF2-40B4-BE49-F238E27FC236}">
                      <a16:creationId xmlns:a16="http://schemas.microsoft.com/office/drawing/2014/main" id="{742C2191-90EE-8B48-84A7-A4A3079047C2}"/>
                    </a:ext>
                  </a:extLst>
                </p:cNvPr>
                <p:cNvSpPr/>
                <p:nvPr/>
              </p:nvSpPr>
              <p:spPr>
                <a:xfrm>
                  <a:off x="1481393" y="3255597"/>
                  <a:ext cx="45085" cy="447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2" name="Rectangle 141">
                  <a:extLst>
                    <a:ext uri="{FF2B5EF4-FFF2-40B4-BE49-F238E27FC236}">
                      <a16:creationId xmlns:a16="http://schemas.microsoft.com/office/drawing/2014/main" id="{597A7D12-B214-46BE-E6BC-274A74998930}"/>
                    </a:ext>
                  </a:extLst>
                </p:cNvPr>
                <p:cNvSpPr/>
                <p:nvPr/>
              </p:nvSpPr>
              <p:spPr>
                <a:xfrm>
                  <a:off x="4886481" y="3248773"/>
                  <a:ext cx="47625" cy="447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3" name="Rectangle 142">
                  <a:extLst>
                    <a:ext uri="{FF2B5EF4-FFF2-40B4-BE49-F238E27FC236}">
                      <a16:creationId xmlns:a16="http://schemas.microsoft.com/office/drawing/2014/main" id="{E4A383C2-B726-32DE-AABA-2A2A052B38EE}"/>
                    </a:ext>
                  </a:extLst>
                </p:cNvPr>
                <p:cNvSpPr/>
                <p:nvPr/>
              </p:nvSpPr>
              <p:spPr>
                <a:xfrm>
                  <a:off x="1488201" y="3466902"/>
                  <a:ext cx="3445622"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Times New Roman" panose="02020603050405020304" pitchFamily="18" charset="0"/>
                      <a:cs typeface="Times New Roman"/>
                    </a:rPr>
                    <a:t>People-centered outcomes</a:t>
                  </a:r>
                </a:p>
              </p:txBody>
            </p:sp>
          </p:grpSp>
          <p:grpSp>
            <p:nvGrpSpPr>
              <p:cNvPr id="125" name="Group 124">
                <a:extLst>
                  <a:ext uri="{FF2B5EF4-FFF2-40B4-BE49-F238E27FC236}">
                    <a16:creationId xmlns:a16="http://schemas.microsoft.com/office/drawing/2014/main" id="{C4428D31-C097-375A-09E1-628449A03AA3}"/>
                  </a:ext>
                </a:extLst>
              </p:cNvPr>
              <p:cNvGrpSpPr/>
              <p:nvPr/>
            </p:nvGrpSpPr>
            <p:grpSpPr>
              <a:xfrm>
                <a:off x="1586168" y="3801223"/>
                <a:ext cx="3260725" cy="447041"/>
                <a:chOff x="1586168" y="3801223"/>
                <a:chExt cx="3261647" cy="447800"/>
              </a:xfrm>
            </p:grpSpPr>
            <p:sp>
              <p:nvSpPr>
                <p:cNvPr id="136" name="Rectangle 135">
                  <a:extLst>
                    <a:ext uri="{FF2B5EF4-FFF2-40B4-BE49-F238E27FC236}">
                      <a16:creationId xmlns:a16="http://schemas.microsoft.com/office/drawing/2014/main" id="{F0457654-748E-3CD8-60F7-7BFC41A2F278}"/>
                    </a:ext>
                  </a:extLst>
                </p:cNvPr>
                <p:cNvSpPr/>
                <p:nvPr/>
              </p:nvSpPr>
              <p:spPr>
                <a:xfrm>
                  <a:off x="1586168" y="3801223"/>
                  <a:ext cx="3225347" cy="23231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a:ea typeface="+mn-ea"/>
                      <a:cs typeface="Times New Roman"/>
                    </a:rPr>
                    <a:t>Goals</a:t>
                  </a: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7" name="Rectangle 136">
                  <a:extLst>
                    <a:ext uri="{FF2B5EF4-FFF2-40B4-BE49-F238E27FC236}">
                      <a16:creationId xmlns:a16="http://schemas.microsoft.com/office/drawing/2014/main" id="{946E154D-A0F2-D977-6AC6-62A82EBC3DE8}"/>
                    </a:ext>
                  </a:extLst>
                </p:cNvPr>
                <p:cNvSpPr/>
                <p:nvPr/>
              </p:nvSpPr>
              <p:spPr>
                <a:xfrm>
                  <a:off x="1586173" y="3801348"/>
                  <a:ext cx="45085" cy="447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8" name="Rectangle 137">
                  <a:extLst>
                    <a:ext uri="{FF2B5EF4-FFF2-40B4-BE49-F238E27FC236}">
                      <a16:creationId xmlns:a16="http://schemas.microsoft.com/office/drawing/2014/main" id="{DB70D312-AD7F-5F3E-66A6-BFDEB3AA75EB}"/>
                    </a:ext>
                  </a:extLst>
                </p:cNvPr>
                <p:cNvSpPr/>
                <p:nvPr/>
              </p:nvSpPr>
              <p:spPr>
                <a:xfrm>
                  <a:off x="4800190" y="3801339"/>
                  <a:ext cx="47625" cy="447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9" name="Rectangle 138">
                  <a:extLst>
                    <a:ext uri="{FF2B5EF4-FFF2-40B4-BE49-F238E27FC236}">
                      <a16:creationId xmlns:a16="http://schemas.microsoft.com/office/drawing/2014/main" id="{0CD41A18-A496-3BA0-C0AC-18E5448AF0E6}"/>
                    </a:ext>
                  </a:extLst>
                </p:cNvPr>
                <p:cNvSpPr/>
                <p:nvPr/>
              </p:nvSpPr>
              <p:spPr>
                <a:xfrm>
                  <a:off x="1674830" y="4019189"/>
                  <a:ext cx="3125059"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mn-ea"/>
                      <a:cs typeface="Calibri"/>
                    </a:rPr>
                    <a:t>Attainable end results </a:t>
                  </a:r>
                  <a:endParaRPr kumimoji="0" lang="en-US" sz="1800" b="0" i="0" u="none" strike="noStrike" kern="1200" cap="none" spc="0" normalizeH="0" baseline="0" noProof="0">
                    <a:ln>
                      <a:noFill/>
                    </a:ln>
                    <a:solidFill>
                      <a:srgbClr val="003865"/>
                    </a:solidFill>
                    <a:effectLst/>
                    <a:uLnTx/>
                    <a:uFillTx/>
                    <a:latin typeface="Calibri"/>
                    <a:ea typeface="+mn-ea"/>
                    <a:cs typeface="Calibri"/>
                  </a:endParaRPr>
                </a:p>
              </p:txBody>
            </p:sp>
          </p:grpSp>
          <p:grpSp>
            <p:nvGrpSpPr>
              <p:cNvPr id="126" name="Group 125">
                <a:extLst>
                  <a:ext uri="{FF2B5EF4-FFF2-40B4-BE49-F238E27FC236}">
                    <a16:creationId xmlns:a16="http://schemas.microsoft.com/office/drawing/2014/main" id="{21FF1DA8-81FB-843C-DF8B-79029FA1F9B3}"/>
                  </a:ext>
                </a:extLst>
              </p:cNvPr>
              <p:cNvGrpSpPr/>
              <p:nvPr/>
            </p:nvGrpSpPr>
            <p:grpSpPr>
              <a:xfrm>
                <a:off x="1671893" y="4353673"/>
                <a:ext cx="3076112" cy="447041"/>
                <a:chOff x="1671893" y="4353673"/>
                <a:chExt cx="3077236" cy="447800"/>
              </a:xfrm>
            </p:grpSpPr>
            <p:sp>
              <p:nvSpPr>
                <p:cNvPr id="132" name="Rectangle 131">
                  <a:extLst>
                    <a:ext uri="{FF2B5EF4-FFF2-40B4-BE49-F238E27FC236}">
                      <a16:creationId xmlns:a16="http://schemas.microsoft.com/office/drawing/2014/main" id="{BC54736A-BB48-06AA-667B-79A27523BE7A}"/>
                    </a:ext>
                  </a:extLst>
                </p:cNvPr>
                <p:cNvSpPr/>
                <p:nvPr/>
              </p:nvSpPr>
              <p:spPr>
                <a:xfrm>
                  <a:off x="1685538" y="4353673"/>
                  <a:ext cx="3015843" cy="23231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kumimoji="0" lang="en-US" sz="1800" b="1" i="0" u="none" strike="noStrike" kern="1200" cap="none" spc="0" normalizeH="0" baseline="0" noProof="0">
                      <a:ln>
                        <a:noFill/>
                      </a:ln>
                      <a:solidFill>
                        <a:srgbClr val="FFFFFF"/>
                      </a:solidFill>
                      <a:effectLst/>
                      <a:uLnTx/>
                      <a:uFillTx/>
                      <a:latin typeface="Calibri"/>
                      <a:ea typeface="+mn-ea"/>
                      <a:cs typeface="Times New Roman"/>
                    </a:rPr>
                    <a:t>Key </a:t>
                  </a:r>
                  <a:r>
                    <a:rPr lang="en-US" b="1">
                      <a:solidFill>
                        <a:srgbClr val="FFFFFF"/>
                      </a:solidFill>
                      <a:latin typeface="Calibri"/>
                      <a:cs typeface="Times New Roman"/>
                    </a:rPr>
                    <a:t>Metrics and Milestones</a:t>
                  </a: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3" name="Rectangle 132">
                  <a:extLst>
                    <a:ext uri="{FF2B5EF4-FFF2-40B4-BE49-F238E27FC236}">
                      <a16:creationId xmlns:a16="http://schemas.microsoft.com/office/drawing/2014/main" id="{DB988C9D-74B1-CDF0-A7C7-89F519F1DF70}"/>
                    </a:ext>
                  </a:extLst>
                </p:cNvPr>
                <p:cNvSpPr/>
                <p:nvPr/>
              </p:nvSpPr>
              <p:spPr>
                <a:xfrm>
                  <a:off x="1671893" y="4353798"/>
                  <a:ext cx="45085" cy="447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4" name="Rectangle 133">
                  <a:extLst>
                    <a:ext uri="{FF2B5EF4-FFF2-40B4-BE49-F238E27FC236}">
                      <a16:creationId xmlns:a16="http://schemas.microsoft.com/office/drawing/2014/main" id="{DED17325-3C65-2891-7213-E1A16E48EC54}"/>
                    </a:ext>
                  </a:extLst>
                </p:cNvPr>
                <p:cNvSpPr/>
                <p:nvPr/>
              </p:nvSpPr>
              <p:spPr>
                <a:xfrm>
                  <a:off x="4701504" y="4353789"/>
                  <a:ext cx="47625" cy="447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5" name="Rectangle 134">
                  <a:extLst>
                    <a:ext uri="{FF2B5EF4-FFF2-40B4-BE49-F238E27FC236}">
                      <a16:creationId xmlns:a16="http://schemas.microsoft.com/office/drawing/2014/main" id="{C629F7D9-D7C4-B980-A02B-7F3E33C9CD89}"/>
                    </a:ext>
                  </a:extLst>
                </p:cNvPr>
                <p:cNvSpPr/>
                <p:nvPr/>
              </p:nvSpPr>
              <p:spPr>
                <a:xfrm>
                  <a:off x="1712767" y="4571639"/>
                  <a:ext cx="2881523"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Times New Roman" panose="02020603050405020304" pitchFamily="18" charset="0"/>
                      <a:cs typeface="Times New Roman"/>
                    </a:rPr>
                    <a:t>Measurable indicators of goal progress</a:t>
                  </a:r>
                  <a:endParaRPr kumimoji="0" lang="en-US" sz="1400" b="0" i="0" u="none" strike="noStrike" kern="1200" cap="none" spc="0" normalizeH="0" baseline="0" noProof="0">
                    <a:ln>
                      <a:noFill/>
                    </a:ln>
                    <a:solidFill>
                      <a:srgbClr val="003865"/>
                    </a:solidFill>
                    <a:effectLst/>
                    <a:uLnTx/>
                    <a:uFillTx/>
                    <a:latin typeface="Calibri"/>
                    <a:ea typeface="Times New Roman" panose="02020603050405020304" pitchFamily="18" charset="0"/>
                    <a:cs typeface="Times New Roman"/>
                  </a:endParaRPr>
                </a:p>
              </p:txBody>
            </p:sp>
          </p:grpSp>
          <p:grpSp>
            <p:nvGrpSpPr>
              <p:cNvPr id="127" name="Group 126">
                <a:extLst>
                  <a:ext uri="{FF2B5EF4-FFF2-40B4-BE49-F238E27FC236}">
                    <a16:creationId xmlns:a16="http://schemas.microsoft.com/office/drawing/2014/main" id="{784C2D35-2665-9468-1259-D34535CAB51F}"/>
                  </a:ext>
                </a:extLst>
              </p:cNvPr>
              <p:cNvGrpSpPr/>
              <p:nvPr/>
            </p:nvGrpSpPr>
            <p:grpSpPr>
              <a:xfrm>
                <a:off x="1776668" y="4906123"/>
                <a:ext cx="2866123" cy="494846"/>
                <a:chOff x="1776668" y="4906123"/>
                <a:chExt cx="2866123" cy="494846"/>
              </a:xfrm>
            </p:grpSpPr>
            <p:sp>
              <p:nvSpPr>
                <p:cNvPr id="128" name="Rectangle 127">
                  <a:extLst>
                    <a:ext uri="{FF2B5EF4-FFF2-40B4-BE49-F238E27FC236}">
                      <a16:creationId xmlns:a16="http://schemas.microsoft.com/office/drawing/2014/main" id="{D576814E-AD18-03C6-1C6C-1891F0A9F1B3}"/>
                    </a:ext>
                  </a:extLst>
                </p:cNvPr>
                <p:cNvSpPr/>
                <p:nvPr/>
              </p:nvSpPr>
              <p:spPr>
                <a:xfrm>
                  <a:off x="1776668" y="4906123"/>
                  <a:ext cx="2866123" cy="23190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a:ea typeface="+mn-ea"/>
                      <a:cs typeface="Times New Roman"/>
                    </a:rPr>
                    <a:t>Select strategies</a:t>
                  </a: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9" name="Flowchart: Manual Operation 41">
                  <a:extLst>
                    <a:ext uri="{FF2B5EF4-FFF2-40B4-BE49-F238E27FC236}">
                      <a16:creationId xmlns:a16="http://schemas.microsoft.com/office/drawing/2014/main" id="{0B229C9A-16BD-66F8-2DCA-E893B1978633}"/>
                    </a:ext>
                  </a:extLst>
                </p:cNvPr>
                <p:cNvSpPr/>
                <p:nvPr/>
              </p:nvSpPr>
              <p:spPr>
                <a:xfrm>
                  <a:off x="1821117" y="5134148"/>
                  <a:ext cx="2784475" cy="266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mn-ea"/>
                      <a:cs typeface="Times New Roman"/>
                    </a:rPr>
                    <a:t>Types of action in service of plan goals</a:t>
                  </a:r>
                </a:p>
              </p:txBody>
            </p:sp>
            <p:sp>
              <p:nvSpPr>
                <p:cNvPr id="130" name="Rectangle 129">
                  <a:extLst>
                    <a:ext uri="{FF2B5EF4-FFF2-40B4-BE49-F238E27FC236}">
                      <a16:creationId xmlns:a16="http://schemas.microsoft.com/office/drawing/2014/main" id="{60F70F5A-1E14-6129-3B64-2F2D4A2086DA}"/>
                    </a:ext>
                  </a:extLst>
                </p:cNvPr>
                <p:cNvSpPr/>
                <p:nvPr/>
              </p:nvSpPr>
              <p:spPr>
                <a:xfrm>
                  <a:off x="1776668" y="4906123"/>
                  <a:ext cx="44450" cy="4464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1" name="Rectangle 130">
                  <a:extLst>
                    <a:ext uri="{FF2B5EF4-FFF2-40B4-BE49-F238E27FC236}">
                      <a16:creationId xmlns:a16="http://schemas.microsoft.com/office/drawing/2014/main" id="{C1D2D246-FC27-741B-D6A9-61AB73E63ECF}"/>
                    </a:ext>
                  </a:extLst>
                </p:cNvPr>
                <p:cNvSpPr/>
                <p:nvPr/>
              </p:nvSpPr>
              <p:spPr>
                <a:xfrm>
                  <a:off x="4596068" y="4906123"/>
                  <a:ext cx="44450" cy="4464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grpSp>
      <p:sp>
        <p:nvSpPr>
          <p:cNvPr id="5" name="Oval 4">
            <a:extLst>
              <a:ext uri="{FF2B5EF4-FFF2-40B4-BE49-F238E27FC236}">
                <a16:creationId xmlns:a16="http://schemas.microsoft.com/office/drawing/2014/main" id="{98F9D7C1-92B2-8866-40AB-E76A30CE3146}"/>
              </a:ext>
            </a:extLst>
          </p:cNvPr>
          <p:cNvSpPr/>
          <p:nvPr/>
        </p:nvSpPr>
        <p:spPr>
          <a:xfrm>
            <a:off x="1403868" y="1535519"/>
            <a:ext cx="1066800" cy="498025"/>
          </a:xfrm>
          <a:prstGeom prst="ellipse">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13184B6A-EEDB-FC6B-83FF-DC1EA9CAB3FD}"/>
              </a:ext>
            </a:extLst>
          </p:cNvPr>
          <p:cNvSpPr txBox="1"/>
          <p:nvPr/>
        </p:nvSpPr>
        <p:spPr>
          <a:xfrm>
            <a:off x="1400483" y="1595283"/>
            <a:ext cx="10871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Calibri"/>
                <a:ea typeface="+mn-ea"/>
                <a:cs typeface="Calibri"/>
              </a:rPr>
              <a:t>Mission</a:t>
            </a:r>
            <a:endParaRPr lang="en-US" sz="1800" b="1" i="0" u="none" strike="noStrike" kern="1200" cap="none" spc="0" normalizeH="0" baseline="0" noProof="0">
              <a:ln>
                <a:noFill/>
              </a:ln>
              <a:effectLst/>
              <a:uLnTx/>
              <a:uFillTx/>
              <a:latin typeface="Calibri"/>
              <a:cs typeface="Calibri"/>
            </a:endParaRPr>
          </a:p>
        </p:txBody>
      </p:sp>
      <p:sp>
        <p:nvSpPr>
          <p:cNvPr id="9" name="TextBox 8">
            <a:extLst>
              <a:ext uri="{FF2B5EF4-FFF2-40B4-BE49-F238E27FC236}">
                <a16:creationId xmlns:a16="http://schemas.microsoft.com/office/drawing/2014/main" id="{1ADFC059-A599-FAF4-70D1-B6AAAF90C6DE}"/>
              </a:ext>
            </a:extLst>
          </p:cNvPr>
          <p:cNvSpPr txBox="1"/>
          <p:nvPr/>
        </p:nvSpPr>
        <p:spPr>
          <a:xfrm>
            <a:off x="2683105" y="1609318"/>
            <a:ext cx="1037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chemeClr val="tx1"/>
                </a:solidFill>
                <a:effectLst/>
                <a:uLnTx/>
                <a:uFillTx/>
                <a:latin typeface="Calibri"/>
                <a:cs typeface="Calibri"/>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t> Vision    </a:t>
            </a:r>
          </a:p>
        </p:txBody>
      </p:sp>
      <p:sp>
        <p:nvSpPr>
          <p:cNvPr id="10" name="TextBox 9">
            <a:extLst>
              <a:ext uri="{FF2B5EF4-FFF2-40B4-BE49-F238E27FC236}">
                <a16:creationId xmlns:a16="http://schemas.microsoft.com/office/drawing/2014/main" id="{35C0842E-7049-297C-29B2-5F0DE138A61F}"/>
              </a:ext>
            </a:extLst>
          </p:cNvPr>
          <p:cNvSpPr txBox="1"/>
          <p:nvPr/>
        </p:nvSpPr>
        <p:spPr>
          <a:xfrm>
            <a:off x="3940049" y="1599864"/>
            <a:ext cx="1066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Calibri"/>
                <a:ea typeface="+mn-ea"/>
                <a:cs typeface="+mn-cs"/>
              </a:rPr>
              <a:t>Values</a:t>
            </a:r>
            <a:r>
              <a:rPr kumimoji="0" lang="en-US" sz="1800" b="0" i="0" u="none" strike="noStrike" kern="1200" cap="none" spc="0" normalizeH="0" baseline="0" noProof="0">
                <a:ln>
                  <a:noFill/>
                </a:ln>
                <a:effectLst/>
                <a:uLnTx/>
                <a:uFillTx/>
                <a:latin typeface="Calibri"/>
                <a:ea typeface="+mn-ea"/>
                <a:cs typeface="+mn-cs"/>
              </a:rPr>
              <a:t>​</a:t>
            </a:r>
            <a:endParaRPr lang="en-US" sz="1800" b="0" i="0" u="none" strike="noStrike" kern="1200" cap="none" spc="0" normalizeH="0" baseline="0" noProof="0">
              <a:ln>
                <a:noFill/>
              </a:ln>
              <a:effectLst/>
              <a:uLnTx/>
              <a:uFillTx/>
              <a:latin typeface="Calibri"/>
              <a:cs typeface="Calibri"/>
            </a:endParaRPr>
          </a:p>
        </p:txBody>
      </p:sp>
      <p:pic>
        <p:nvPicPr>
          <p:cNvPr id="13" name="Picture 3">
            <a:extLst>
              <a:ext uri="{FF2B5EF4-FFF2-40B4-BE49-F238E27FC236}">
                <a16:creationId xmlns:a16="http://schemas.microsoft.com/office/drawing/2014/main" id="{DCF2E1A4-8CA1-CCB1-B0CE-723C88CB56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26140" y="1533281"/>
            <a:ext cx="5743314" cy="5085923"/>
          </a:xfrm>
          <a:prstGeom prst="rect">
            <a:avLst/>
          </a:prstGeom>
        </p:spPr>
      </p:pic>
    </p:spTree>
    <p:extLst>
      <p:ext uri="{BB962C8B-B14F-4D97-AF65-F5344CB8AC3E}">
        <p14:creationId xmlns:p14="http://schemas.microsoft.com/office/powerpoint/2010/main" val="3188704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9FF2409F-07C7-9107-0CB8-D97E6E348446}"/>
              </a:ext>
            </a:extLst>
          </p:cNvPr>
          <p:cNvSpPr>
            <a:spLocks noGrp="1"/>
          </p:cNvSpPr>
          <p:nvPr>
            <p:ph type="pic" sz="quarter" idx="10"/>
          </p:nvPr>
        </p:nvSpPr>
        <p:spPr/>
      </p:sp>
      <p:graphicFrame>
        <p:nvGraphicFramePr>
          <p:cNvPr id="20" name="Diagram 19">
            <a:extLst>
              <a:ext uri="{FF2B5EF4-FFF2-40B4-BE49-F238E27FC236}">
                <a16:creationId xmlns:a16="http://schemas.microsoft.com/office/drawing/2014/main" id="{537EEB1E-CD2B-A890-E218-F60D5F2FA5CC}"/>
              </a:ext>
            </a:extLst>
          </p:cNvPr>
          <p:cNvGraphicFramePr/>
          <p:nvPr>
            <p:extLst>
              <p:ext uri="{D42A27DB-BD31-4B8C-83A1-F6EECF244321}">
                <p14:modId xmlns:p14="http://schemas.microsoft.com/office/powerpoint/2010/main" val="1165884007"/>
              </p:ext>
            </p:extLst>
          </p:nvPr>
        </p:nvGraphicFramePr>
        <p:xfrm>
          <a:off x="0" y="114300"/>
          <a:ext cx="12125325" cy="657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34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Vision for Aging and Disability Services Administration</a:t>
            </a:r>
          </a:p>
        </p:txBody>
      </p:sp>
      <p:sp>
        <p:nvSpPr>
          <p:cNvPr id="10" name="Content Placeholder 9"/>
          <p:cNvSpPr>
            <a:spLocks noGrp="1"/>
          </p:cNvSpPr>
          <p:nvPr>
            <p:ph idx="1"/>
          </p:nvPr>
        </p:nvSpPr>
        <p:spPr>
          <a:xfrm>
            <a:off x="838200" y="1594624"/>
            <a:ext cx="10515600" cy="4764612"/>
          </a:xfrm>
        </p:spPr>
        <p:txBody>
          <a:bodyPr>
            <a:normAutofit/>
          </a:bodyPr>
          <a:lstStyle/>
          <a:p>
            <a:pPr marL="0" indent="0" algn="ctr">
              <a:buNone/>
            </a:pPr>
            <a:r>
              <a:rPr lang="en-US" sz="2300" b="1" dirty="0"/>
              <a:t>Alignment with One Minnesota and DHS Strategic Plan</a:t>
            </a:r>
          </a:p>
          <a:p>
            <a:pPr lvl="1"/>
            <a:r>
              <a:rPr lang="en-US" sz="1900" dirty="0"/>
              <a:t>Tailored for people, providers, and lead agencies in the context of Long-Term Services and Support</a:t>
            </a:r>
          </a:p>
          <a:p>
            <a:pPr lvl="1"/>
            <a:r>
              <a:rPr lang="en-US" sz="1900" dirty="0"/>
              <a:t>Alignment across programs, where it make sense – including PCA and Home Health Services</a:t>
            </a:r>
          </a:p>
          <a:p>
            <a:pPr lvl="2"/>
            <a:r>
              <a:rPr lang="en-US" sz="1500" dirty="0"/>
              <a:t>Also, waivers (CADI, CAC, BI, DD, EW), and Alternative Care</a:t>
            </a:r>
          </a:p>
          <a:p>
            <a:pPr lvl="2"/>
            <a:r>
              <a:rPr lang="en-US" sz="1500" dirty="0"/>
              <a:t>Integration of services provided under the Older Americans Act with Medicaid Services</a:t>
            </a:r>
          </a:p>
          <a:p>
            <a:pPr lvl="1"/>
            <a:r>
              <a:rPr lang="en-US" sz="1900" dirty="0"/>
              <a:t>Simplification and subtraction of processes and steps that don’t add value</a:t>
            </a:r>
          </a:p>
          <a:p>
            <a:pPr lvl="1"/>
            <a:r>
              <a:rPr lang="en-US" sz="1900" dirty="0"/>
              <a:t>Focus on advancing equity, working to eliminate disparities, and anti-racism in internal culture and in programs </a:t>
            </a:r>
          </a:p>
          <a:p>
            <a:pPr lvl="1"/>
            <a:r>
              <a:rPr lang="en-US" sz="1900" dirty="0"/>
              <a:t>Government to Government relationships with Tribal Nations</a:t>
            </a:r>
          </a:p>
          <a:p>
            <a:pPr lvl="1"/>
            <a:r>
              <a:rPr lang="en-US" sz="1900" dirty="0"/>
              <a:t>Still a work in progress</a:t>
            </a:r>
          </a:p>
          <a:p>
            <a:pPr lvl="1"/>
            <a:endParaRPr lang="en-US" sz="1900" dirty="0"/>
          </a:p>
          <a:p>
            <a:pPr marL="457200" lvl="1" indent="0">
              <a:buNone/>
            </a:pPr>
            <a:endParaRPr lang="en-US" sz="1900" dirty="0"/>
          </a:p>
        </p:txBody>
      </p:sp>
    </p:spTree>
    <p:extLst>
      <p:ext uri="{BB962C8B-B14F-4D97-AF65-F5344CB8AC3E}">
        <p14:creationId xmlns:p14="http://schemas.microsoft.com/office/powerpoint/2010/main" val="820759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87438-7821-0BBE-90CE-8E80B452A030}"/>
              </a:ext>
            </a:extLst>
          </p:cNvPr>
          <p:cNvSpPr>
            <a:spLocks noGrp="1"/>
          </p:cNvSpPr>
          <p:nvPr>
            <p:ph type="title"/>
          </p:nvPr>
        </p:nvSpPr>
        <p:spPr/>
        <p:txBody>
          <a:bodyPr/>
          <a:lstStyle/>
          <a:p>
            <a:r>
              <a:rPr lang="en-US" dirty="0"/>
              <a:t>Our North Star Value: Positive Supports</a:t>
            </a:r>
          </a:p>
        </p:txBody>
      </p:sp>
      <p:sp>
        <p:nvSpPr>
          <p:cNvPr id="3" name="Content Placeholder 2">
            <a:extLst>
              <a:ext uri="{FF2B5EF4-FFF2-40B4-BE49-F238E27FC236}">
                <a16:creationId xmlns:a16="http://schemas.microsoft.com/office/drawing/2014/main" id="{E9B58EB9-CCDD-18F6-65F9-DF3423DCAF8C}"/>
              </a:ext>
            </a:extLst>
          </p:cNvPr>
          <p:cNvSpPr>
            <a:spLocks noGrp="1"/>
          </p:cNvSpPr>
          <p:nvPr>
            <p:ph idx="1"/>
          </p:nvPr>
        </p:nvSpPr>
        <p:spPr/>
        <p:txBody>
          <a:bodyPr/>
          <a:lstStyle/>
          <a:p>
            <a:pPr marL="0" lvl="0" indent="0" algn="l" rtl="0">
              <a:lnSpc>
                <a:spcPct val="115000"/>
              </a:lnSpc>
              <a:spcBef>
                <a:spcPts val="600"/>
              </a:spcBef>
              <a:spcAft>
                <a:spcPts val="0"/>
              </a:spcAft>
              <a:buNone/>
            </a:pPr>
            <a:r>
              <a:rPr lang="en-US" b="1" dirty="0"/>
              <a:t>Positive Supports refers to all practices that include the following characteristics:</a:t>
            </a:r>
          </a:p>
          <a:p>
            <a:pPr marL="457200" lvl="0" indent="-381000" algn="l" rtl="0">
              <a:lnSpc>
                <a:spcPct val="115000"/>
              </a:lnSpc>
              <a:spcBef>
                <a:spcPts val="600"/>
              </a:spcBef>
              <a:spcAft>
                <a:spcPts val="0"/>
              </a:spcAft>
              <a:buSzPts val="2400"/>
              <a:buAutoNum type="arabicParenR"/>
            </a:pPr>
            <a:r>
              <a:rPr lang="en-US" dirty="0"/>
              <a:t>Person- centered interventions that demonstrate cultural competence and respect for human dignity</a:t>
            </a:r>
          </a:p>
          <a:p>
            <a:pPr marL="457200" lvl="0" indent="-381000" algn="l" rtl="0">
              <a:lnSpc>
                <a:spcPct val="115000"/>
              </a:lnSpc>
              <a:spcBef>
                <a:spcPts val="0"/>
              </a:spcBef>
              <a:spcAft>
                <a:spcPts val="0"/>
              </a:spcAft>
              <a:buSzPts val="2400"/>
              <a:buAutoNum type="arabicParenR"/>
            </a:pPr>
            <a:r>
              <a:rPr lang="en-US" dirty="0"/>
              <a:t>Evidence- based and promising practices</a:t>
            </a:r>
          </a:p>
          <a:p>
            <a:pPr marL="457200" lvl="0" indent="-381000" algn="l" rtl="0">
              <a:lnSpc>
                <a:spcPct val="115000"/>
              </a:lnSpc>
              <a:spcBef>
                <a:spcPts val="0"/>
              </a:spcBef>
              <a:spcAft>
                <a:spcPts val="0"/>
              </a:spcAft>
              <a:buSzPts val="2400"/>
              <a:buAutoNum type="arabicParenR"/>
            </a:pPr>
            <a:r>
              <a:rPr lang="en-US" dirty="0"/>
              <a:t>Include strategies for ongoing assessment and monitoring at individual and organizational levels</a:t>
            </a:r>
          </a:p>
          <a:p>
            <a:pPr marL="457200" lvl="0" indent="-381000" algn="l" rtl="0">
              <a:lnSpc>
                <a:spcPct val="115000"/>
              </a:lnSpc>
              <a:spcBef>
                <a:spcPts val="0"/>
              </a:spcBef>
              <a:spcAft>
                <a:spcPts val="0"/>
              </a:spcAft>
              <a:buSzPts val="2400"/>
              <a:buAutoNum type="arabicParenR"/>
            </a:pPr>
            <a:r>
              <a:rPr lang="en-US" dirty="0"/>
              <a:t>Are often implemented in combination with more than one practice</a:t>
            </a:r>
          </a:p>
          <a:p>
            <a:endParaRPr lang="en-US" dirty="0"/>
          </a:p>
        </p:txBody>
      </p:sp>
      <p:sp>
        <p:nvSpPr>
          <p:cNvPr id="4" name="Date Placeholder 3">
            <a:extLst>
              <a:ext uri="{FF2B5EF4-FFF2-40B4-BE49-F238E27FC236}">
                <a16:creationId xmlns:a16="http://schemas.microsoft.com/office/drawing/2014/main" id="{ECBFCA35-862E-3AB2-2C6A-D3398B83C722}"/>
              </a:ext>
            </a:extLst>
          </p:cNvPr>
          <p:cNvSpPr>
            <a:spLocks noGrp="1"/>
          </p:cNvSpPr>
          <p:nvPr>
            <p:ph type="dt" sz="half" idx="10"/>
          </p:nvPr>
        </p:nvSpPr>
        <p:spPr/>
        <p:txBody>
          <a:bodyPr/>
          <a:lstStyle/>
          <a:p>
            <a:fld id="{824D5D47-1752-4D84-8BFB-C2F71A34C932}" type="datetime1">
              <a:rPr lang="en-US" smtClean="0"/>
              <a:t>9/28/2023</a:t>
            </a:fld>
            <a:endParaRPr lang="en-US" dirty="0"/>
          </a:p>
        </p:txBody>
      </p:sp>
      <p:sp>
        <p:nvSpPr>
          <p:cNvPr id="5" name="Footer Placeholder 4">
            <a:extLst>
              <a:ext uri="{FF2B5EF4-FFF2-40B4-BE49-F238E27FC236}">
                <a16:creationId xmlns:a16="http://schemas.microsoft.com/office/drawing/2014/main" id="{74AA97DD-8F0E-9C81-9DF6-60E3BFD8C283}"/>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a:extLst>
              <a:ext uri="{FF2B5EF4-FFF2-40B4-BE49-F238E27FC236}">
                <a16:creationId xmlns:a16="http://schemas.microsoft.com/office/drawing/2014/main" id="{61015EC3-5DEB-F060-92A7-7CBD65547E81}"/>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418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1a131d8759_0_50"/>
          <p:cNvSpPr txBox="1">
            <a:spLocks noGrp="1"/>
          </p:cNvSpPr>
          <p:nvPr>
            <p:ph type="title"/>
          </p:nvPr>
        </p:nvSpPr>
        <p:spPr>
          <a:xfrm>
            <a:off x="609600" y="274638"/>
            <a:ext cx="10972800" cy="1141800"/>
          </a:xfrm>
          <a:prstGeom prst="rect">
            <a:avLst/>
          </a:prstGeom>
        </p:spPr>
        <p:txBody>
          <a:bodyPr spcFirstLastPara="1" wrap="square" lIns="91425" tIns="45700" rIns="91425" bIns="182875" anchor="b" anchorCtr="0">
            <a:normAutofit/>
          </a:bodyPr>
          <a:lstStyle/>
          <a:p>
            <a:pPr marL="0" lvl="0" indent="0" algn="ctr" rtl="0">
              <a:spcBef>
                <a:spcPts val="0"/>
              </a:spcBef>
              <a:spcAft>
                <a:spcPts val="0"/>
              </a:spcAft>
              <a:buNone/>
            </a:pPr>
            <a:r>
              <a:rPr lang="en-US" b="1" dirty="0">
                <a:solidFill>
                  <a:schemeClr val="tx1"/>
                </a:solidFill>
              </a:rPr>
              <a:t>Examples of Positive Support Strategies</a:t>
            </a:r>
            <a:endParaRPr b="1" dirty="0">
              <a:solidFill>
                <a:schemeClr val="tx1"/>
              </a:solidFill>
            </a:endParaRPr>
          </a:p>
        </p:txBody>
      </p:sp>
      <p:sp>
        <p:nvSpPr>
          <p:cNvPr id="135" name="Google Shape;135;g21a131d8759_0_50"/>
          <p:cNvSpPr txBox="1">
            <a:spLocks noGrp="1"/>
          </p:cNvSpPr>
          <p:nvPr>
            <p:ph type="body" idx="1"/>
          </p:nvPr>
        </p:nvSpPr>
        <p:spPr>
          <a:xfrm>
            <a:off x="265044" y="1681466"/>
            <a:ext cx="10972800" cy="4211400"/>
          </a:xfrm>
          <a:prstGeom prst="rect">
            <a:avLst/>
          </a:prstGeom>
        </p:spPr>
        <p:txBody>
          <a:bodyPr spcFirstLastPara="1" wrap="square" lIns="91425" tIns="182875" rIns="91425" bIns="45700" anchor="t" anchorCtr="0">
            <a:normAutofit lnSpcReduction="10000"/>
          </a:bodyPr>
          <a:lstStyle/>
          <a:p>
            <a:pPr marL="457200" lvl="0" indent="-381000" algn="l" rtl="0">
              <a:lnSpc>
                <a:spcPct val="115000"/>
              </a:lnSpc>
              <a:spcBef>
                <a:spcPts val="600"/>
              </a:spcBef>
              <a:spcAft>
                <a:spcPts val="0"/>
              </a:spcAft>
              <a:buSzPts val="2400"/>
              <a:buChar char="●"/>
            </a:pPr>
            <a:r>
              <a:rPr lang="en-US" dirty="0"/>
              <a:t>Person- centered thinking/ planning- foundational values</a:t>
            </a:r>
            <a:endParaRPr dirty="0"/>
          </a:p>
          <a:p>
            <a:pPr marL="457200" lvl="0" indent="-381000" algn="l" rtl="0">
              <a:lnSpc>
                <a:spcPct val="115000"/>
              </a:lnSpc>
              <a:spcBef>
                <a:spcPts val="0"/>
              </a:spcBef>
              <a:spcAft>
                <a:spcPts val="0"/>
              </a:spcAft>
              <a:buSzPts val="2400"/>
              <a:buChar char="●"/>
            </a:pPr>
            <a:r>
              <a:rPr lang="en-US" dirty="0"/>
              <a:t>Positive behavior support</a:t>
            </a:r>
            <a:endParaRPr dirty="0"/>
          </a:p>
          <a:p>
            <a:pPr marL="457200" lvl="0" indent="-381000" algn="l" rtl="0">
              <a:lnSpc>
                <a:spcPct val="115000"/>
              </a:lnSpc>
              <a:spcBef>
                <a:spcPts val="0"/>
              </a:spcBef>
              <a:spcAft>
                <a:spcPts val="0"/>
              </a:spcAft>
              <a:buSzPts val="2400"/>
              <a:buChar char="●"/>
            </a:pPr>
            <a:r>
              <a:rPr lang="en-US" dirty="0"/>
              <a:t>Applied behavior analysis</a:t>
            </a:r>
            <a:endParaRPr dirty="0"/>
          </a:p>
          <a:p>
            <a:pPr marL="457200" lvl="0" indent="-381000" algn="l" rtl="0">
              <a:lnSpc>
                <a:spcPct val="115000"/>
              </a:lnSpc>
              <a:spcBef>
                <a:spcPts val="0"/>
              </a:spcBef>
              <a:spcAft>
                <a:spcPts val="0"/>
              </a:spcAft>
              <a:buSzPts val="2400"/>
              <a:buChar char="●"/>
            </a:pPr>
            <a:r>
              <a:rPr lang="en-US" dirty="0"/>
              <a:t>Assertive community treatment</a:t>
            </a:r>
            <a:endParaRPr dirty="0"/>
          </a:p>
          <a:p>
            <a:pPr marL="457200" lvl="0" indent="-381000" algn="l" rtl="0">
              <a:lnSpc>
                <a:spcPct val="115000"/>
              </a:lnSpc>
              <a:spcBef>
                <a:spcPts val="0"/>
              </a:spcBef>
              <a:spcAft>
                <a:spcPts val="0"/>
              </a:spcAft>
              <a:buSzPts val="2400"/>
              <a:buChar char="●"/>
            </a:pPr>
            <a:r>
              <a:rPr lang="en-US" dirty="0"/>
              <a:t>Cognitive behavior therapy</a:t>
            </a:r>
            <a:endParaRPr dirty="0"/>
          </a:p>
          <a:p>
            <a:pPr marL="457200" lvl="0" indent="-381000" algn="l" rtl="0">
              <a:lnSpc>
                <a:spcPct val="115000"/>
              </a:lnSpc>
              <a:spcBef>
                <a:spcPts val="0"/>
              </a:spcBef>
              <a:spcAft>
                <a:spcPts val="0"/>
              </a:spcAft>
              <a:buSzPts val="2400"/>
              <a:buChar char="●"/>
            </a:pPr>
            <a:r>
              <a:rPr lang="en-US" dirty="0"/>
              <a:t>Dialectical behavior therapy</a:t>
            </a:r>
            <a:endParaRPr dirty="0"/>
          </a:p>
          <a:p>
            <a:pPr marL="457200" lvl="0" indent="-381000" algn="l" rtl="0">
              <a:lnSpc>
                <a:spcPct val="115000"/>
              </a:lnSpc>
              <a:spcBef>
                <a:spcPts val="0"/>
              </a:spcBef>
              <a:spcAft>
                <a:spcPts val="0"/>
              </a:spcAft>
              <a:buSzPts val="2400"/>
              <a:buChar char="●"/>
            </a:pPr>
            <a:r>
              <a:rPr lang="en-US" dirty="0"/>
              <a:t>Motivational interviewing</a:t>
            </a:r>
            <a:endParaRPr dirty="0"/>
          </a:p>
          <a:p>
            <a:pPr marL="457200" lvl="0" indent="-381000" algn="l" rtl="0">
              <a:lnSpc>
                <a:spcPct val="115000"/>
              </a:lnSpc>
              <a:spcBef>
                <a:spcPts val="0"/>
              </a:spcBef>
              <a:spcAft>
                <a:spcPts val="0"/>
              </a:spcAft>
              <a:buSzPts val="2400"/>
              <a:buChar char="●"/>
            </a:pPr>
            <a:r>
              <a:rPr lang="en-US" dirty="0"/>
              <a:t>Wraparound planning/ Systems of care</a:t>
            </a:r>
            <a:endParaRPr dirty="0"/>
          </a:p>
          <a:p>
            <a:pPr marL="457200" lvl="0" indent="-381000" algn="l" rtl="0">
              <a:lnSpc>
                <a:spcPct val="115000"/>
              </a:lnSpc>
              <a:spcBef>
                <a:spcPts val="0"/>
              </a:spcBef>
              <a:spcAft>
                <a:spcPts val="0"/>
              </a:spcAft>
              <a:buSzPts val="2400"/>
              <a:buChar char="●"/>
            </a:pPr>
            <a:r>
              <a:rPr lang="en-US" dirty="0"/>
              <a:t>Trauma informed practices</a:t>
            </a:r>
            <a:endParaRPr dirty="0"/>
          </a:p>
          <a:p>
            <a:pPr marL="457200" lvl="0" indent="-381000" algn="l" rtl="0">
              <a:lnSpc>
                <a:spcPct val="115000"/>
              </a:lnSpc>
              <a:spcBef>
                <a:spcPts val="0"/>
              </a:spcBef>
              <a:spcAft>
                <a:spcPts val="0"/>
              </a:spcAft>
              <a:buSzPts val="2400"/>
              <a:buChar char="●"/>
            </a:pPr>
            <a:r>
              <a:rPr lang="en-US" dirty="0"/>
              <a:t>School- linked mental health</a:t>
            </a:r>
            <a:endParaRPr dirty="0"/>
          </a:p>
        </p:txBody>
      </p:sp>
      <p:pic>
        <p:nvPicPr>
          <p:cNvPr id="4" name="Picture 3" descr="Colorful strings are woven together.">
            <a:extLst>
              <a:ext uri="{FF2B5EF4-FFF2-40B4-BE49-F238E27FC236}">
                <a16:creationId xmlns:a16="http://schemas.microsoft.com/office/drawing/2014/main" id="{1400F800-1C9E-A02E-7296-32CDEDAF2379}"/>
              </a:ext>
            </a:extLst>
          </p:cNvPr>
          <p:cNvPicPr>
            <a:picLocks noChangeAspect="1"/>
          </p:cNvPicPr>
          <p:nvPr/>
        </p:nvPicPr>
        <p:blipFill>
          <a:blip r:embed="rId3"/>
          <a:stretch>
            <a:fillRect/>
          </a:stretch>
        </p:blipFill>
        <p:spPr>
          <a:xfrm>
            <a:off x="6718566" y="2544417"/>
            <a:ext cx="5021183" cy="33484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rganizational chart showing structure of Aging and Disability Services Division.  At the top: Assistant Commissioner; below Aging and Adult Services, Disability Services, Equity and INclusion, Moving Home MN, Nursing Facility rates and Policy, Operations and Central functions, The board on Aging and Ombudsman Program">
            <a:extLst>
              <a:ext uri="{FF2B5EF4-FFF2-40B4-BE49-F238E27FC236}">
                <a16:creationId xmlns:a16="http://schemas.microsoft.com/office/drawing/2014/main" id="{F57AC47C-EE4B-0BC3-6327-121449EE5EDE}"/>
              </a:ext>
            </a:extLst>
          </p:cNvPr>
          <p:cNvPicPr>
            <a:picLocks noChangeAspect="1"/>
          </p:cNvPicPr>
          <p:nvPr/>
        </p:nvPicPr>
        <p:blipFill>
          <a:blip r:embed="rId2"/>
          <a:stretch>
            <a:fillRect/>
          </a:stretch>
        </p:blipFill>
        <p:spPr>
          <a:xfrm>
            <a:off x="-12735" y="509587"/>
            <a:ext cx="11942797" cy="6082599"/>
          </a:xfrm>
          <a:prstGeom prst="rect">
            <a:avLst/>
          </a:prstGeom>
        </p:spPr>
      </p:pic>
      <p:sp>
        <p:nvSpPr>
          <p:cNvPr id="9" name="TextBox 8">
            <a:extLst>
              <a:ext uri="{FF2B5EF4-FFF2-40B4-BE49-F238E27FC236}">
                <a16:creationId xmlns:a16="http://schemas.microsoft.com/office/drawing/2014/main" id="{00DA4E99-9202-A6C7-448A-09871A029AC0}"/>
              </a:ext>
            </a:extLst>
          </p:cNvPr>
          <p:cNvSpPr txBox="1"/>
          <p:nvPr/>
        </p:nvSpPr>
        <p:spPr>
          <a:xfrm>
            <a:off x="5837275" y="5029200"/>
            <a:ext cx="1190846" cy="923330"/>
          </a:xfrm>
          <a:prstGeom prst="rect">
            <a:avLst/>
          </a:prstGeom>
          <a:noFill/>
        </p:spPr>
        <p:txBody>
          <a:bodyPr wrap="square" rtlCol="0">
            <a:spAutoFit/>
          </a:bodyPr>
          <a:lstStyle/>
          <a:p>
            <a:r>
              <a:rPr lang="en-US" dirty="0"/>
              <a:t>Acute and complex transitions</a:t>
            </a:r>
          </a:p>
        </p:txBody>
      </p:sp>
    </p:spTree>
    <p:extLst>
      <p:ext uri="{BB962C8B-B14F-4D97-AF65-F5344CB8AC3E}">
        <p14:creationId xmlns:p14="http://schemas.microsoft.com/office/powerpoint/2010/main" val="422601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BB24-1305-903F-E5BC-3B287142AD1F}"/>
              </a:ext>
            </a:extLst>
          </p:cNvPr>
          <p:cNvSpPr>
            <a:spLocks noGrp="1"/>
          </p:cNvSpPr>
          <p:nvPr>
            <p:ph type="title"/>
          </p:nvPr>
        </p:nvSpPr>
        <p:spPr/>
        <p:txBody>
          <a:bodyPr/>
          <a:lstStyle/>
          <a:p>
            <a:r>
              <a:rPr lang="en-US" dirty="0"/>
              <a:t>Home Care Provisions</a:t>
            </a:r>
            <a:r>
              <a:rPr lang="en-US" sz="1800" b="1"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SF 2934</a:t>
            </a:r>
            <a:r>
              <a:rPr lang="en-US" sz="1800" b="1"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HF 1403</a:t>
            </a:r>
            <a:r>
              <a:rPr lang="en-US" sz="1800" b="1"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9F694701-0E16-2FA6-4D5D-93BB8E85D409}"/>
              </a:ext>
            </a:extLst>
          </p:cNvPr>
          <p:cNvSpPr>
            <a:spLocks noGrp="1"/>
          </p:cNvSpPr>
          <p:nvPr>
            <p:ph idx="1"/>
          </p:nvPr>
        </p:nvSpPr>
        <p:spPr/>
        <p:txBody>
          <a:bodyPr/>
          <a:lstStyle/>
          <a:p>
            <a:pPr marL="0" indent="0">
              <a:buNone/>
            </a:pPr>
            <a:r>
              <a:rPr lang="en-US" sz="2800" dirty="0">
                <a:solidFill>
                  <a:srgbClr val="003865"/>
                </a:solidFill>
                <a:latin typeface="Calibri" panose="020F0502020204030204" pitchFamily="34" charset="0"/>
                <a:ea typeface="Times New Roman" panose="02020603050405020304" pitchFamily="18" charset="0"/>
                <a:cs typeface="Times New Roman" panose="02020603050405020304" pitchFamily="18" charset="0"/>
              </a:rPr>
              <a:t>Personal Care Assistance/Community First Services and Supports</a:t>
            </a:r>
            <a:endParaRPr lang="en-US" sz="2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CFSS rate increases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CFSS tiered rate based on staff experience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PCA transportation time billable</a:t>
            </a:r>
          </a:p>
          <a:p>
            <a:pPr marL="342900" indent="-342900">
              <a:spcBef>
                <a:spcPts val="0"/>
              </a:spcBef>
              <a:spcAft>
                <a:spcPts val="0"/>
              </a:spcAft>
              <a:buFont typeface="Symbol" panose="05050102010706020507" pitchFamily="18" charset="2"/>
              <a:buChar char=""/>
            </a:pPr>
            <a:r>
              <a:rPr lang="en-US" sz="1800" b="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QP Remote Supervision</a:t>
            </a:r>
          </a:p>
          <a:p>
            <a:pPr marL="342900" indent="-342900">
              <a:spcBef>
                <a:spcPts val="0"/>
              </a:spcBef>
              <a:spcAft>
                <a:spcPts val="0"/>
              </a:spcAft>
              <a:buFont typeface="Symbol" panose="05050102010706020507" pitchFamily="18" charset="2"/>
              <a:buChar char=""/>
            </a:pPr>
            <a:endParaRPr lang="en-US" sz="1800" dirty="0">
              <a:solidFill>
                <a:srgbClr val="003865"/>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0BC3BAD9-5F09-675C-FD75-4CEEB5E8D0A5}"/>
              </a:ext>
            </a:extLst>
          </p:cNvPr>
          <p:cNvSpPr>
            <a:spLocks noGrp="1"/>
          </p:cNvSpPr>
          <p:nvPr>
            <p:ph type="dt" sz="half" idx="10"/>
          </p:nvPr>
        </p:nvSpPr>
        <p:spPr/>
        <p:txBody>
          <a:bodyPr/>
          <a:lstStyle/>
          <a:p>
            <a:fld id="{824D5D47-1752-4D84-8BFB-C2F71A34C932}" type="datetime1">
              <a:rPr lang="en-US" smtClean="0"/>
              <a:t>9/28/2023</a:t>
            </a:fld>
            <a:endParaRPr lang="en-US"/>
          </a:p>
        </p:txBody>
      </p:sp>
      <p:sp>
        <p:nvSpPr>
          <p:cNvPr id="5" name="Footer Placeholder 4">
            <a:extLst>
              <a:ext uri="{FF2B5EF4-FFF2-40B4-BE49-F238E27FC236}">
                <a16:creationId xmlns:a16="http://schemas.microsoft.com/office/drawing/2014/main" id="{7738B829-FAD6-05F3-3430-EF2F1F6D1C3D}"/>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p>
        </p:txBody>
      </p:sp>
      <p:sp>
        <p:nvSpPr>
          <p:cNvPr id="6" name="Slide Number Placeholder 5">
            <a:extLst>
              <a:ext uri="{FF2B5EF4-FFF2-40B4-BE49-F238E27FC236}">
                <a16:creationId xmlns:a16="http://schemas.microsoft.com/office/drawing/2014/main" id="{34DD8169-74E9-B012-760C-ABA194FE3152}"/>
              </a:ext>
            </a:extLst>
          </p:cNvPr>
          <p:cNvSpPr>
            <a:spLocks noGrp="1"/>
          </p:cNvSpPr>
          <p:nvPr>
            <p:ph type="sldNum" sz="quarter" idx="12"/>
          </p:nvPr>
        </p:nvSpPr>
        <p:spPr/>
        <p:txBody>
          <a:bodyPr/>
          <a:lstStyle/>
          <a:p>
            <a:fld id="{48F63A3B-78C7-47BE-AE5E-E10140E04643}" type="slidenum">
              <a:rPr lang="en-US" smtClean="0"/>
              <a:t>9</a:t>
            </a:fld>
            <a:endParaRPr lang="en-US"/>
          </a:p>
        </p:txBody>
      </p:sp>
    </p:spTree>
    <p:extLst>
      <p:ext uri="{BB962C8B-B14F-4D97-AF65-F5344CB8AC3E}">
        <p14:creationId xmlns:p14="http://schemas.microsoft.com/office/powerpoint/2010/main" val="457598945"/>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artment of Human Services" id="{3387AC48-8C79-4158-B118-5C97D5C98396}" vid="{0430F891-41F5-42DC-A8EA-FF841EADF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8B604-9059-4F1C-B8E2-C96A71A964D2}">
  <ds:schemaRefs>
    <ds:schemaRef ds:uri="http://schemas.openxmlformats.org/package/2006/metadata/core-properties"/>
    <ds:schemaRef ds:uri="http://purl.org/dc/elements/1.1/"/>
    <ds:schemaRef ds:uri="http://purl.org/dc/dcmitype/"/>
    <ds:schemaRef ds:uri="http://www.w3.org/XML/1998/namespace"/>
    <ds:schemaRef ds:uri="http://schemas.microsoft.com/office/infopath/2007/PartnerControls"/>
    <ds:schemaRef ds:uri="http://schemas.microsoft.com/office/2006/documentManagement/types"/>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Department of Human Services</Template>
  <TotalTime>44</TotalTime>
  <Words>2462</Words>
  <Application>Microsoft Office PowerPoint</Application>
  <PresentationFormat>Widescreen</PresentationFormat>
  <Paragraphs>310</Paragraphs>
  <Slides>27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NeueHaasGroteskText Std</vt:lpstr>
      <vt:lpstr>Noto Sans Symbols</vt:lpstr>
      <vt:lpstr>Open Sans</vt:lpstr>
      <vt:lpstr>Open Sans Light</vt:lpstr>
      <vt:lpstr>Symbol</vt:lpstr>
      <vt:lpstr>Minnesota</vt:lpstr>
      <vt:lpstr>Minnesota Home Care Association: Updates from DHS and Looking Forward</vt:lpstr>
      <vt:lpstr>Agenda for Today</vt:lpstr>
      <vt:lpstr>DHS Strategic Plan 2023-2027</vt:lpstr>
      <vt:lpstr>PowerPoint Presentation</vt:lpstr>
      <vt:lpstr>Vision for Aging and Disability Services Administration</vt:lpstr>
      <vt:lpstr>Our North Star Value: Positive Supports</vt:lpstr>
      <vt:lpstr>Examples of Positive Support Strategies</vt:lpstr>
      <vt:lpstr>PowerPoint Presentation</vt:lpstr>
      <vt:lpstr>Home Care Provisions(SF 2934, HF 1403)</vt:lpstr>
      <vt:lpstr>Rate Increases Continued(SF 2934, HF 1403)</vt:lpstr>
      <vt:lpstr>Grant Programs</vt:lpstr>
      <vt:lpstr>Research/Studies </vt:lpstr>
      <vt:lpstr>Electronic Visit Verification</vt:lpstr>
      <vt:lpstr>MN Key Legislative Principles</vt:lpstr>
      <vt:lpstr>MN Partners Feedback</vt:lpstr>
      <vt:lpstr>Timeline</vt:lpstr>
      <vt:lpstr>Current Compliance Requirements for Providers</vt:lpstr>
      <vt:lpstr>Engagement</vt:lpstr>
      <vt:lpstr>Resources</vt:lpstr>
      <vt:lpstr>Cost Reporting: CFSS and PCA</vt:lpstr>
      <vt:lpstr>Why is Cost Reporting Important?</vt:lpstr>
      <vt:lpstr>What Will Be Reported</vt:lpstr>
      <vt:lpstr>Timelines and Provider Support</vt:lpstr>
      <vt:lpstr>Hospital Decompression vs  Acute Care Transitions</vt:lpstr>
      <vt:lpstr>Acute and Complex Transitions: We Need Your Help</vt:lpstr>
      <vt:lpstr>Questions?</vt:lpstr>
      <vt:lpstr>Thank You!</vt:lpstr>
    </vt:vector>
  </TitlesOfParts>
  <Company>State of MN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 Home Care Association: Updates from DHS and Looking Forward</dc:title>
  <dc:subject/>
  <dc:creator>Merz, Natasha M (DHS)</dc:creator>
  <cp:keywords/>
  <dc:description/>
  <cp:lastModifiedBy>Kathy Messerli</cp:lastModifiedBy>
  <cp:revision>5</cp:revision>
  <cp:lastPrinted>2017-03-14T16:27:36Z</cp:lastPrinted>
  <dcterms:created xsi:type="dcterms:W3CDTF">2023-09-28T00:30:07Z</dcterms:created>
  <dcterms:modified xsi:type="dcterms:W3CDTF">2023-09-28T15:15:04Z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1.31</vt:lpwstr>
  </property>
</Properties>
</file>