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3" r:id="rId6"/>
  </p:sldMasterIdLst>
  <p:notesMasterIdLst>
    <p:notesMasterId r:id="rId23"/>
  </p:notesMasterIdLst>
  <p:handoutMasterIdLst>
    <p:handoutMasterId r:id="rId24"/>
  </p:handoutMasterIdLst>
  <p:sldIdLst>
    <p:sldId id="666" r:id="rId7"/>
    <p:sldId id="672" r:id="rId8"/>
    <p:sldId id="669" r:id="rId9"/>
    <p:sldId id="652" r:id="rId10"/>
    <p:sldId id="659" r:id="rId11"/>
    <p:sldId id="668" r:id="rId12"/>
    <p:sldId id="660" r:id="rId13"/>
    <p:sldId id="661" r:id="rId14"/>
    <p:sldId id="664" r:id="rId15"/>
    <p:sldId id="665" r:id="rId16"/>
    <p:sldId id="654" r:id="rId17"/>
    <p:sldId id="648" r:id="rId18"/>
    <p:sldId id="662" r:id="rId19"/>
    <p:sldId id="674" r:id="rId20"/>
    <p:sldId id="670" r:id="rId21"/>
    <p:sldId id="673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" charset="0"/>
        <a:ea typeface="Osaka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" charset="0"/>
        <a:ea typeface="Osaka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" charset="0"/>
        <a:ea typeface="Osaka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" charset="0"/>
        <a:ea typeface="Osaka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" charset="0"/>
        <a:ea typeface="Osaka" pitchFamily="1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" charset="0"/>
        <a:ea typeface="Osaka" pitchFamily="1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" charset="0"/>
        <a:ea typeface="Osaka" pitchFamily="1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" charset="0"/>
        <a:ea typeface="Osaka" pitchFamily="1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" charset="0"/>
        <a:ea typeface="Osaka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C4"/>
    <a:srgbClr val="275C26"/>
    <a:srgbClr val="044682"/>
    <a:srgbClr val="AF2828"/>
    <a:srgbClr val="16679E"/>
    <a:srgbClr val="1669A2"/>
    <a:srgbClr val="105A98"/>
    <a:srgbClr val="105894"/>
    <a:srgbClr val="0E4C80"/>
    <a:srgbClr val="0C3F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905" autoAdjust="0"/>
  </p:normalViewPr>
  <p:slideViewPr>
    <p:cSldViewPr snapToGrid="0" snapToObjects="1">
      <p:cViewPr varScale="1">
        <p:scale>
          <a:sx n="76" d="100"/>
          <a:sy n="76" d="100"/>
        </p:scale>
        <p:origin x="1670" y="62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-22162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>
        <p:scale>
          <a:sx n="130" d="100"/>
          <a:sy n="130" d="100"/>
        </p:scale>
        <p:origin x="77" y="-235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Lundblad" userId="05427657-e145-4969-bcf8-40a23a4ac9a4" providerId="ADAL" clId="{3B84FDF6-A1E5-4BC7-A1DE-1A8B52122FC8}"/>
    <pc:docChg chg="custSel addSld delSld modSld sldOrd">
      <pc:chgData name="Jennifer Lundblad" userId="05427657-e145-4969-bcf8-40a23a4ac9a4" providerId="ADAL" clId="{3B84FDF6-A1E5-4BC7-A1DE-1A8B52122FC8}" dt="2020-01-07T20:04:20.918" v="849"/>
      <pc:docMkLst>
        <pc:docMk/>
      </pc:docMkLst>
      <pc:sldChg chg="modSp">
        <pc:chgData name="Jennifer Lundblad" userId="05427657-e145-4969-bcf8-40a23a4ac9a4" providerId="ADAL" clId="{3B84FDF6-A1E5-4BC7-A1DE-1A8B52122FC8}" dt="2020-01-07T19:52:04.817" v="603" actId="20577"/>
        <pc:sldMkLst>
          <pc:docMk/>
          <pc:sldMk cId="1851288634" sldId="648"/>
        </pc:sldMkLst>
        <pc:spChg chg="mod">
          <ac:chgData name="Jennifer Lundblad" userId="05427657-e145-4969-bcf8-40a23a4ac9a4" providerId="ADAL" clId="{3B84FDF6-A1E5-4BC7-A1DE-1A8B52122FC8}" dt="2020-01-07T19:52:04.817" v="603" actId="20577"/>
          <ac:spMkLst>
            <pc:docMk/>
            <pc:sldMk cId="1851288634" sldId="648"/>
            <ac:spMk id="2" creationId="{00000000-0000-0000-0000-000000000000}"/>
          </ac:spMkLst>
        </pc:spChg>
      </pc:sldChg>
      <pc:sldChg chg="modSp">
        <pc:chgData name="Jennifer Lundblad" userId="05427657-e145-4969-bcf8-40a23a4ac9a4" providerId="ADAL" clId="{3B84FDF6-A1E5-4BC7-A1DE-1A8B52122FC8}" dt="2020-01-07T20:01:57.627" v="795" actId="20577"/>
        <pc:sldMkLst>
          <pc:docMk/>
          <pc:sldMk cId="2810707957" sldId="662"/>
        </pc:sldMkLst>
        <pc:spChg chg="mod">
          <ac:chgData name="Jennifer Lundblad" userId="05427657-e145-4969-bcf8-40a23a4ac9a4" providerId="ADAL" clId="{3B84FDF6-A1E5-4BC7-A1DE-1A8B52122FC8}" dt="2020-01-07T19:51:50.146" v="588" actId="20577"/>
          <ac:spMkLst>
            <pc:docMk/>
            <pc:sldMk cId="2810707957" sldId="662"/>
            <ac:spMk id="2" creationId="{00000000-0000-0000-0000-000000000000}"/>
          </ac:spMkLst>
        </pc:spChg>
        <pc:spChg chg="mod">
          <ac:chgData name="Jennifer Lundblad" userId="05427657-e145-4969-bcf8-40a23a4ac9a4" providerId="ADAL" clId="{3B84FDF6-A1E5-4BC7-A1DE-1A8B52122FC8}" dt="2020-01-07T20:01:57.627" v="795" actId="20577"/>
          <ac:spMkLst>
            <pc:docMk/>
            <pc:sldMk cId="2810707957" sldId="662"/>
            <ac:spMk id="3" creationId="{00000000-0000-0000-0000-000000000000}"/>
          </ac:spMkLst>
        </pc:spChg>
      </pc:sldChg>
      <pc:sldChg chg="modSp">
        <pc:chgData name="Jennifer Lundblad" userId="05427657-e145-4969-bcf8-40a23a4ac9a4" providerId="ADAL" clId="{3B84FDF6-A1E5-4BC7-A1DE-1A8B52122FC8}" dt="2020-01-07T19:49:40.835" v="447" actId="20577"/>
        <pc:sldMkLst>
          <pc:docMk/>
          <pc:sldMk cId="2313014091" sldId="664"/>
        </pc:sldMkLst>
        <pc:spChg chg="mod">
          <ac:chgData name="Jennifer Lundblad" userId="05427657-e145-4969-bcf8-40a23a4ac9a4" providerId="ADAL" clId="{3B84FDF6-A1E5-4BC7-A1DE-1A8B52122FC8}" dt="2020-01-07T19:49:40.835" v="447" actId="20577"/>
          <ac:spMkLst>
            <pc:docMk/>
            <pc:sldMk cId="2313014091" sldId="664"/>
            <ac:spMk id="3" creationId="{00000000-0000-0000-0000-000000000000}"/>
          </ac:spMkLst>
        </pc:spChg>
      </pc:sldChg>
      <pc:sldChg chg="modSp">
        <pc:chgData name="Jennifer Lundblad" userId="05427657-e145-4969-bcf8-40a23a4ac9a4" providerId="ADAL" clId="{3B84FDF6-A1E5-4BC7-A1DE-1A8B52122FC8}" dt="2020-01-07T19:49:48.399" v="456" actId="20577"/>
        <pc:sldMkLst>
          <pc:docMk/>
          <pc:sldMk cId="242315614" sldId="665"/>
        </pc:sldMkLst>
        <pc:spChg chg="mod">
          <ac:chgData name="Jennifer Lundblad" userId="05427657-e145-4969-bcf8-40a23a4ac9a4" providerId="ADAL" clId="{3B84FDF6-A1E5-4BC7-A1DE-1A8B52122FC8}" dt="2020-01-07T19:49:48.399" v="456" actId="20577"/>
          <ac:spMkLst>
            <pc:docMk/>
            <pc:sldMk cId="242315614" sldId="665"/>
            <ac:spMk id="3" creationId="{00000000-0000-0000-0000-000000000000}"/>
          </ac:spMkLst>
        </pc:spChg>
      </pc:sldChg>
      <pc:sldChg chg="modSp">
        <pc:chgData name="Jennifer Lundblad" userId="05427657-e145-4969-bcf8-40a23a4ac9a4" providerId="ADAL" clId="{3B84FDF6-A1E5-4BC7-A1DE-1A8B52122FC8}" dt="2020-01-07T19:59:23.249" v="752" actId="20577"/>
        <pc:sldMkLst>
          <pc:docMk/>
          <pc:sldMk cId="281331474" sldId="666"/>
        </pc:sldMkLst>
        <pc:spChg chg="mod">
          <ac:chgData name="Jennifer Lundblad" userId="05427657-e145-4969-bcf8-40a23a4ac9a4" providerId="ADAL" clId="{3B84FDF6-A1E5-4BC7-A1DE-1A8B52122FC8}" dt="2020-01-07T19:44:08.969" v="95" actId="20577"/>
          <ac:spMkLst>
            <pc:docMk/>
            <pc:sldMk cId="281331474" sldId="666"/>
            <ac:spMk id="2" creationId="{00000000-0000-0000-0000-000000000000}"/>
          </ac:spMkLst>
        </pc:spChg>
        <pc:spChg chg="mod">
          <ac:chgData name="Jennifer Lundblad" userId="05427657-e145-4969-bcf8-40a23a4ac9a4" providerId="ADAL" clId="{3B84FDF6-A1E5-4BC7-A1DE-1A8B52122FC8}" dt="2020-01-07T19:59:23.249" v="752" actId="20577"/>
          <ac:spMkLst>
            <pc:docMk/>
            <pc:sldMk cId="281331474" sldId="666"/>
            <ac:spMk id="3" creationId="{00000000-0000-0000-0000-000000000000}"/>
          </ac:spMkLst>
        </pc:spChg>
      </pc:sldChg>
      <pc:sldChg chg="del">
        <pc:chgData name="Jennifer Lundblad" userId="05427657-e145-4969-bcf8-40a23a4ac9a4" providerId="ADAL" clId="{3B84FDF6-A1E5-4BC7-A1DE-1A8B52122FC8}" dt="2020-01-07T19:44:13.373" v="96" actId="2696"/>
        <pc:sldMkLst>
          <pc:docMk/>
          <pc:sldMk cId="3562827731" sldId="667"/>
        </pc:sldMkLst>
      </pc:sldChg>
      <pc:sldChg chg="modSp">
        <pc:chgData name="Jennifer Lundblad" userId="05427657-e145-4969-bcf8-40a23a4ac9a4" providerId="ADAL" clId="{3B84FDF6-A1E5-4BC7-A1DE-1A8B52122FC8}" dt="2020-01-07T20:00:43.868" v="780" actId="20577"/>
        <pc:sldMkLst>
          <pc:docMk/>
          <pc:sldMk cId="3607730782" sldId="668"/>
        </pc:sldMkLst>
        <pc:spChg chg="mod">
          <ac:chgData name="Jennifer Lundblad" userId="05427657-e145-4969-bcf8-40a23a4ac9a4" providerId="ADAL" clId="{3B84FDF6-A1E5-4BC7-A1DE-1A8B52122FC8}" dt="2020-01-07T20:00:43.868" v="780" actId="20577"/>
          <ac:spMkLst>
            <pc:docMk/>
            <pc:sldMk cId="3607730782" sldId="668"/>
            <ac:spMk id="3" creationId="{00000000-0000-0000-0000-000000000000}"/>
          </ac:spMkLst>
        </pc:spChg>
      </pc:sldChg>
      <pc:sldChg chg="modSp">
        <pc:chgData name="Jennifer Lundblad" userId="05427657-e145-4969-bcf8-40a23a4ac9a4" providerId="ADAL" clId="{3B84FDF6-A1E5-4BC7-A1DE-1A8B52122FC8}" dt="2020-01-07T19:59:57.883" v="753" actId="20577"/>
        <pc:sldMkLst>
          <pc:docMk/>
          <pc:sldMk cId="3806241890" sldId="669"/>
        </pc:sldMkLst>
        <pc:spChg chg="mod">
          <ac:chgData name="Jennifer Lundblad" userId="05427657-e145-4969-bcf8-40a23a4ac9a4" providerId="ADAL" clId="{3B84FDF6-A1E5-4BC7-A1DE-1A8B52122FC8}" dt="2020-01-07T19:59:57.883" v="753" actId="20577"/>
          <ac:spMkLst>
            <pc:docMk/>
            <pc:sldMk cId="3806241890" sldId="669"/>
            <ac:spMk id="3" creationId="{00000000-0000-0000-0000-000000000000}"/>
          </ac:spMkLst>
        </pc:spChg>
      </pc:sldChg>
      <pc:sldChg chg="modSp ord">
        <pc:chgData name="Jennifer Lundblad" userId="05427657-e145-4969-bcf8-40a23a4ac9a4" providerId="ADAL" clId="{3B84FDF6-A1E5-4BC7-A1DE-1A8B52122FC8}" dt="2020-01-07T20:04:20.918" v="849"/>
        <pc:sldMkLst>
          <pc:docMk/>
          <pc:sldMk cId="1035120658" sldId="670"/>
        </pc:sldMkLst>
        <pc:spChg chg="mod">
          <ac:chgData name="Jennifer Lundblad" userId="05427657-e145-4969-bcf8-40a23a4ac9a4" providerId="ADAL" clId="{3B84FDF6-A1E5-4BC7-A1DE-1A8B52122FC8}" dt="2020-01-07T19:50:04.778" v="467" actId="20577"/>
          <ac:spMkLst>
            <pc:docMk/>
            <pc:sldMk cId="1035120658" sldId="670"/>
            <ac:spMk id="2" creationId="{00000000-0000-0000-0000-000000000000}"/>
          </ac:spMkLst>
        </pc:spChg>
        <pc:spChg chg="mod">
          <ac:chgData name="Jennifer Lundblad" userId="05427657-e145-4969-bcf8-40a23a4ac9a4" providerId="ADAL" clId="{3B84FDF6-A1E5-4BC7-A1DE-1A8B52122FC8}" dt="2020-01-07T20:02:04.983" v="800" actId="20577"/>
          <ac:spMkLst>
            <pc:docMk/>
            <pc:sldMk cId="1035120658" sldId="670"/>
            <ac:spMk id="3" creationId="{00000000-0000-0000-0000-000000000000}"/>
          </ac:spMkLst>
        </pc:spChg>
      </pc:sldChg>
      <pc:sldChg chg="modSp">
        <pc:chgData name="Jennifer Lundblad" userId="05427657-e145-4969-bcf8-40a23a4ac9a4" providerId="ADAL" clId="{3B84FDF6-A1E5-4BC7-A1DE-1A8B52122FC8}" dt="2020-01-07T19:44:46.078" v="146" actId="20577"/>
        <pc:sldMkLst>
          <pc:docMk/>
          <pc:sldMk cId="457704320" sldId="672"/>
        </pc:sldMkLst>
        <pc:spChg chg="mod">
          <ac:chgData name="Jennifer Lundblad" userId="05427657-e145-4969-bcf8-40a23a4ac9a4" providerId="ADAL" clId="{3B84FDF6-A1E5-4BC7-A1DE-1A8B52122FC8}" dt="2020-01-07T19:44:27.443" v="115" actId="20577"/>
          <ac:spMkLst>
            <pc:docMk/>
            <pc:sldMk cId="457704320" sldId="672"/>
            <ac:spMk id="2" creationId="{00000000-0000-0000-0000-000000000000}"/>
          </ac:spMkLst>
        </pc:spChg>
        <pc:spChg chg="mod">
          <ac:chgData name="Jennifer Lundblad" userId="05427657-e145-4969-bcf8-40a23a4ac9a4" providerId="ADAL" clId="{3B84FDF6-A1E5-4BC7-A1DE-1A8B52122FC8}" dt="2020-01-07T19:44:46.078" v="146" actId="20577"/>
          <ac:spMkLst>
            <pc:docMk/>
            <pc:sldMk cId="457704320" sldId="672"/>
            <ac:spMk id="3" creationId="{00000000-0000-0000-0000-000000000000}"/>
          </ac:spMkLst>
        </pc:spChg>
      </pc:sldChg>
      <pc:sldChg chg="modSp add">
        <pc:chgData name="Jennifer Lundblad" userId="05427657-e145-4969-bcf8-40a23a4ac9a4" providerId="ADAL" clId="{3B84FDF6-A1E5-4BC7-A1DE-1A8B52122FC8}" dt="2020-01-07T20:02:49.649" v="848" actId="20577"/>
        <pc:sldMkLst>
          <pc:docMk/>
          <pc:sldMk cId="1127689182" sldId="674"/>
        </pc:sldMkLst>
        <pc:spChg chg="mod">
          <ac:chgData name="Jennifer Lundblad" userId="05427657-e145-4969-bcf8-40a23a4ac9a4" providerId="ADAL" clId="{3B84FDF6-A1E5-4BC7-A1DE-1A8B52122FC8}" dt="2020-01-07T19:52:59.525" v="751" actId="20577"/>
          <ac:spMkLst>
            <pc:docMk/>
            <pc:sldMk cId="1127689182" sldId="674"/>
            <ac:spMk id="2" creationId="{5C52A869-4D58-43D5-979B-F7283014921D}"/>
          </ac:spMkLst>
        </pc:spChg>
        <pc:spChg chg="mod">
          <ac:chgData name="Jennifer Lundblad" userId="05427657-e145-4969-bcf8-40a23a4ac9a4" providerId="ADAL" clId="{3B84FDF6-A1E5-4BC7-A1DE-1A8B52122FC8}" dt="2020-01-07T20:02:49.649" v="848" actId="20577"/>
          <ac:spMkLst>
            <pc:docMk/>
            <pc:sldMk cId="1127689182" sldId="674"/>
            <ac:spMk id="3" creationId="{99C4D685-9E1C-48F7-A0BD-B93E9D187B9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8F871-1D90-4EAE-B365-66A4B645E4AC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147B7F-A209-4B61-84A4-4674209EE9E9}">
      <dgm:prSet phldrT="[Text]"/>
      <dgm:spPr/>
      <dgm:t>
        <a:bodyPr/>
        <a:lstStyle/>
        <a:p>
          <a:r>
            <a:rPr lang="en-US" dirty="0"/>
            <a:t>A: “Free for all” or “Come and get it”</a:t>
          </a:r>
        </a:p>
      </dgm:t>
    </dgm:pt>
    <dgm:pt modelId="{40370D99-52CC-498C-9147-4C77F891ABD2}" type="parTrans" cxnId="{44526664-B8B5-41AB-9549-66F79794426D}">
      <dgm:prSet/>
      <dgm:spPr/>
      <dgm:t>
        <a:bodyPr/>
        <a:lstStyle/>
        <a:p>
          <a:endParaRPr lang="en-US"/>
        </a:p>
      </dgm:t>
    </dgm:pt>
    <dgm:pt modelId="{D39DD55B-7727-4F66-A9F2-53A764698052}" type="sibTrans" cxnId="{44526664-B8B5-41AB-9549-66F79794426D}">
      <dgm:prSet/>
      <dgm:spPr/>
      <dgm:t>
        <a:bodyPr/>
        <a:lstStyle/>
        <a:p>
          <a:endParaRPr lang="en-US"/>
        </a:p>
      </dgm:t>
    </dgm:pt>
    <dgm:pt modelId="{55393460-C121-4BBF-AD72-10B6DAD1649C}">
      <dgm:prSet phldrT="[Text]"/>
      <dgm:spPr/>
      <dgm:t>
        <a:bodyPr/>
        <a:lstStyle/>
        <a:p>
          <a:r>
            <a:rPr lang="en-US" dirty="0"/>
            <a:t>B: “ Community investment” or “U.S. healthcare starts to look like the rest of the world”</a:t>
          </a:r>
        </a:p>
      </dgm:t>
    </dgm:pt>
    <dgm:pt modelId="{A715493E-E7C7-4D0E-ABAF-DC3F53E88A51}" type="parTrans" cxnId="{1D16B7AD-5E7F-4227-A8F8-30A2E4CCDCB1}">
      <dgm:prSet/>
      <dgm:spPr/>
      <dgm:t>
        <a:bodyPr/>
        <a:lstStyle/>
        <a:p>
          <a:endParaRPr lang="en-US"/>
        </a:p>
      </dgm:t>
    </dgm:pt>
    <dgm:pt modelId="{14B91399-87AB-4FD6-AA76-3DE04A4CE884}" type="sibTrans" cxnId="{1D16B7AD-5E7F-4227-A8F8-30A2E4CCDCB1}">
      <dgm:prSet/>
      <dgm:spPr/>
      <dgm:t>
        <a:bodyPr/>
        <a:lstStyle/>
        <a:p>
          <a:endParaRPr lang="en-US"/>
        </a:p>
      </dgm:t>
    </dgm:pt>
    <dgm:pt modelId="{DB171C63-4609-4C2D-9D52-D8C07DC182CD}">
      <dgm:prSet phldrT="[Text]"/>
      <dgm:spPr/>
      <dgm:t>
        <a:bodyPr/>
        <a:lstStyle/>
        <a:p>
          <a:r>
            <a:rPr lang="en-US" dirty="0"/>
            <a:t>C: “Figure it our for yourself” or “The have’s and the have not's”</a:t>
          </a:r>
        </a:p>
      </dgm:t>
    </dgm:pt>
    <dgm:pt modelId="{6207F13A-F517-4F1A-8A93-5CDB60B661C8}" type="parTrans" cxnId="{98F6AE90-BFE9-4335-846A-44905F6C02B0}">
      <dgm:prSet/>
      <dgm:spPr/>
      <dgm:t>
        <a:bodyPr/>
        <a:lstStyle/>
        <a:p>
          <a:endParaRPr lang="en-US"/>
        </a:p>
      </dgm:t>
    </dgm:pt>
    <dgm:pt modelId="{37F6A52D-F852-4027-9A52-C620074BA195}" type="sibTrans" cxnId="{98F6AE90-BFE9-4335-846A-44905F6C02B0}">
      <dgm:prSet/>
      <dgm:spPr/>
      <dgm:t>
        <a:bodyPr/>
        <a:lstStyle/>
        <a:p>
          <a:endParaRPr lang="en-US"/>
        </a:p>
      </dgm:t>
    </dgm:pt>
    <dgm:pt modelId="{123C022F-F41C-44B4-B830-862E0B5D3B0B}">
      <dgm:prSet phldrT="[Text]"/>
      <dgm:spPr/>
      <dgm:t>
        <a:bodyPr/>
        <a:lstStyle/>
        <a:p>
          <a:r>
            <a:rPr lang="en-US" dirty="0"/>
            <a:t>D: “If you have a ticket” or “If you’re not in a group, you don’t count”</a:t>
          </a:r>
        </a:p>
      </dgm:t>
    </dgm:pt>
    <dgm:pt modelId="{6F17CD30-1109-4F2F-ACDD-C49F1EDC6900}" type="parTrans" cxnId="{79433321-C385-48CB-9D0C-83EC0EB8173E}">
      <dgm:prSet/>
      <dgm:spPr/>
      <dgm:t>
        <a:bodyPr/>
        <a:lstStyle/>
        <a:p>
          <a:endParaRPr lang="en-US"/>
        </a:p>
      </dgm:t>
    </dgm:pt>
    <dgm:pt modelId="{7F71D4AF-E1C0-49D3-86B1-3CD2FA3A1E39}" type="sibTrans" cxnId="{79433321-C385-48CB-9D0C-83EC0EB8173E}">
      <dgm:prSet/>
      <dgm:spPr/>
      <dgm:t>
        <a:bodyPr/>
        <a:lstStyle/>
        <a:p>
          <a:endParaRPr lang="en-US"/>
        </a:p>
      </dgm:t>
    </dgm:pt>
    <dgm:pt modelId="{2410D211-E3E1-4A7E-933B-238F9148130E}" type="pres">
      <dgm:prSet presAssocID="{29A8F871-1D90-4EAE-B365-66A4B645E4AC}" presName="matrix" presStyleCnt="0">
        <dgm:presLayoutVars>
          <dgm:chMax val="1"/>
          <dgm:dir/>
          <dgm:resizeHandles val="exact"/>
        </dgm:presLayoutVars>
      </dgm:prSet>
      <dgm:spPr/>
    </dgm:pt>
    <dgm:pt modelId="{3DF76D23-DA1F-4609-9276-19031AB1D5C9}" type="pres">
      <dgm:prSet presAssocID="{29A8F871-1D90-4EAE-B365-66A4B645E4AC}" presName="axisShape" presStyleLbl="bgShp" presStyleIdx="0" presStyleCnt="1"/>
      <dgm:spPr/>
    </dgm:pt>
    <dgm:pt modelId="{9BE18028-6F46-4D46-89FE-A0CB4E513B71}" type="pres">
      <dgm:prSet presAssocID="{29A8F871-1D90-4EAE-B365-66A4B645E4AC}" presName="rect1" presStyleLbl="node1" presStyleIdx="0" presStyleCnt="4" custScaleX="79463" custScaleY="66210" custLinFactNeighborX="-35102" custLinFactNeighborY="-27747">
        <dgm:presLayoutVars>
          <dgm:chMax val="0"/>
          <dgm:chPref val="0"/>
          <dgm:bulletEnabled val="1"/>
        </dgm:presLayoutVars>
      </dgm:prSet>
      <dgm:spPr/>
    </dgm:pt>
    <dgm:pt modelId="{11F25FB4-B81D-4177-9F81-5D20A689C678}" type="pres">
      <dgm:prSet presAssocID="{29A8F871-1D90-4EAE-B365-66A4B645E4AC}" presName="rect2" presStyleLbl="node1" presStyleIdx="1" presStyleCnt="4" custScaleX="89581" custScaleY="64157" custLinFactNeighborX="29104" custLinFactNeighborY="-28698">
        <dgm:presLayoutVars>
          <dgm:chMax val="0"/>
          <dgm:chPref val="0"/>
          <dgm:bulletEnabled val="1"/>
        </dgm:presLayoutVars>
      </dgm:prSet>
      <dgm:spPr/>
    </dgm:pt>
    <dgm:pt modelId="{15BB5516-B03C-4667-965F-94268BA3985B}" type="pres">
      <dgm:prSet presAssocID="{29A8F871-1D90-4EAE-B365-66A4B645E4AC}" presName="rect3" presStyleLbl="node1" presStyleIdx="2" presStyleCnt="4" custScaleX="80064" custScaleY="56421" custLinFactNeighborX="-33557" custLinFactNeighborY="21560">
        <dgm:presLayoutVars>
          <dgm:chMax val="0"/>
          <dgm:chPref val="0"/>
          <dgm:bulletEnabled val="1"/>
        </dgm:presLayoutVars>
      </dgm:prSet>
      <dgm:spPr/>
    </dgm:pt>
    <dgm:pt modelId="{165BE83D-DD71-4D42-BDFF-5326EC2DE1A5}" type="pres">
      <dgm:prSet presAssocID="{29A8F871-1D90-4EAE-B365-66A4B645E4AC}" presName="rect4" presStyleLbl="node1" presStyleIdx="3" presStyleCnt="4" custScaleX="89053" custScaleY="56421" custLinFactNeighborX="34354" custLinFactNeighborY="21560">
        <dgm:presLayoutVars>
          <dgm:chMax val="0"/>
          <dgm:chPref val="0"/>
          <dgm:bulletEnabled val="1"/>
        </dgm:presLayoutVars>
      </dgm:prSet>
      <dgm:spPr/>
    </dgm:pt>
  </dgm:ptLst>
  <dgm:cxnLst>
    <dgm:cxn modelId="{DB352D12-083E-4ADF-A687-9EA1059A918A}" type="presOf" srcId="{55393460-C121-4BBF-AD72-10B6DAD1649C}" destId="{11F25FB4-B81D-4177-9F81-5D20A689C678}" srcOrd="0" destOrd="0" presId="urn:microsoft.com/office/officeart/2005/8/layout/matrix2"/>
    <dgm:cxn modelId="{79433321-C385-48CB-9D0C-83EC0EB8173E}" srcId="{29A8F871-1D90-4EAE-B365-66A4B645E4AC}" destId="{123C022F-F41C-44B4-B830-862E0B5D3B0B}" srcOrd="3" destOrd="0" parTransId="{6F17CD30-1109-4F2F-ACDD-C49F1EDC6900}" sibTransId="{7F71D4AF-E1C0-49D3-86B1-3CD2FA3A1E39}"/>
    <dgm:cxn modelId="{3931BE63-5BE7-402B-8951-3141D1E9B810}" type="presOf" srcId="{123C022F-F41C-44B4-B830-862E0B5D3B0B}" destId="{165BE83D-DD71-4D42-BDFF-5326EC2DE1A5}" srcOrd="0" destOrd="0" presId="urn:microsoft.com/office/officeart/2005/8/layout/matrix2"/>
    <dgm:cxn modelId="{44526664-B8B5-41AB-9549-66F79794426D}" srcId="{29A8F871-1D90-4EAE-B365-66A4B645E4AC}" destId="{E5147B7F-A209-4B61-84A4-4674209EE9E9}" srcOrd="0" destOrd="0" parTransId="{40370D99-52CC-498C-9147-4C77F891ABD2}" sibTransId="{D39DD55B-7727-4F66-A9F2-53A764698052}"/>
    <dgm:cxn modelId="{2E43116B-7E9F-4936-8AB1-C2FC56E55199}" type="presOf" srcId="{29A8F871-1D90-4EAE-B365-66A4B645E4AC}" destId="{2410D211-E3E1-4A7E-933B-238F9148130E}" srcOrd="0" destOrd="0" presId="urn:microsoft.com/office/officeart/2005/8/layout/matrix2"/>
    <dgm:cxn modelId="{A9056170-0C5E-4656-9956-543BE9BEC3F5}" type="presOf" srcId="{DB171C63-4609-4C2D-9D52-D8C07DC182CD}" destId="{15BB5516-B03C-4667-965F-94268BA3985B}" srcOrd="0" destOrd="0" presId="urn:microsoft.com/office/officeart/2005/8/layout/matrix2"/>
    <dgm:cxn modelId="{98F6AE90-BFE9-4335-846A-44905F6C02B0}" srcId="{29A8F871-1D90-4EAE-B365-66A4B645E4AC}" destId="{DB171C63-4609-4C2D-9D52-D8C07DC182CD}" srcOrd="2" destOrd="0" parTransId="{6207F13A-F517-4F1A-8A93-5CDB60B661C8}" sibTransId="{37F6A52D-F852-4027-9A52-C620074BA195}"/>
    <dgm:cxn modelId="{1D16B7AD-5E7F-4227-A8F8-30A2E4CCDCB1}" srcId="{29A8F871-1D90-4EAE-B365-66A4B645E4AC}" destId="{55393460-C121-4BBF-AD72-10B6DAD1649C}" srcOrd="1" destOrd="0" parTransId="{A715493E-E7C7-4D0E-ABAF-DC3F53E88A51}" sibTransId="{14B91399-87AB-4FD6-AA76-3DE04A4CE884}"/>
    <dgm:cxn modelId="{73CAC9BC-8FDE-4CA7-A0DF-69EFCD3688CA}" type="presOf" srcId="{E5147B7F-A209-4B61-84A4-4674209EE9E9}" destId="{9BE18028-6F46-4D46-89FE-A0CB4E513B71}" srcOrd="0" destOrd="0" presId="urn:microsoft.com/office/officeart/2005/8/layout/matrix2"/>
    <dgm:cxn modelId="{902A3B8F-0EA9-479B-9EAB-C4E924F23B13}" type="presParOf" srcId="{2410D211-E3E1-4A7E-933B-238F9148130E}" destId="{3DF76D23-DA1F-4609-9276-19031AB1D5C9}" srcOrd="0" destOrd="0" presId="urn:microsoft.com/office/officeart/2005/8/layout/matrix2"/>
    <dgm:cxn modelId="{759EE7D4-A0B4-416F-AD58-76503AFBD7CE}" type="presParOf" srcId="{2410D211-E3E1-4A7E-933B-238F9148130E}" destId="{9BE18028-6F46-4D46-89FE-A0CB4E513B71}" srcOrd="1" destOrd="0" presId="urn:microsoft.com/office/officeart/2005/8/layout/matrix2"/>
    <dgm:cxn modelId="{9AA52C34-5366-4880-8714-ABC9FB2A4EF6}" type="presParOf" srcId="{2410D211-E3E1-4A7E-933B-238F9148130E}" destId="{11F25FB4-B81D-4177-9F81-5D20A689C678}" srcOrd="2" destOrd="0" presId="urn:microsoft.com/office/officeart/2005/8/layout/matrix2"/>
    <dgm:cxn modelId="{517FFF7E-0EE0-4894-B66A-A8F27A0D8DEE}" type="presParOf" srcId="{2410D211-E3E1-4A7E-933B-238F9148130E}" destId="{15BB5516-B03C-4667-965F-94268BA3985B}" srcOrd="3" destOrd="0" presId="urn:microsoft.com/office/officeart/2005/8/layout/matrix2"/>
    <dgm:cxn modelId="{47C29419-32D1-47BE-BD47-441B4222FE76}" type="presParOf" srcId="{2410D211-E3E1-4A7E-933B-238F9148130E}" destId="{165BE83D-DD71-4D42-BDFF-5326EC2DE1A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F76D23-DA1F-4609-9276-19031AB1D5C9}">
      <dsp:nvSpPr>
        <dsp:cNvPr id="0" name=""/>
        <dsp:cNvSpPr/>
      </dsp:nvSpPr>
      <dsp:spPr>
        <a:xfrm>
          <a:off x="1503484" y="0"/>
          <a:ext cx="4765431" cy="4765431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E18028-6F46-4D46-89FE-A0CB4E513B71}">
      <dsp:nvSpPr>
        <dsp:cNvPr id="0" name=""/>
        <dsp:cNvSpPr/>
      </dsp:nvSpPr>
      <dsp:spPr>
        <a:xfrm>
          <a:off x="1339868" y="102895"/>
          <a:ext cx="1514701" cy="12620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A: “Free for all” or “Come and get it”</a:t>
          </a:r>
        </a:p>
      </dsp:txBody>
      <dsp:txXfrm>
        <a:off x="1401477" y="164504"/>
        <a:ext cx="1391483" cy="1138858"/>
      </dsp:txXfrm>
    </dsp:sp>
    <dsp:sp modelId="{11F25FB4-B81D-4177-9F81-5D20A689C678}">
      <dsp:nvSpPr>
        <dsp:cNvPr id="0" name=""/>
        <dsp:cNvSpPr/>
      </dsp:nvSpPr>
      <dsp:spPr>
        <a:xfrm>
          <a:off x="4707064" y="104334"/>
          <a:ext cx="1707568" cy="1222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B: “ Community investment” or “U.S. healthcare starts to look like the rest of the world”</a:t>
          </a:r>
        </a:p>
      </dsp:txBody>
      <dsp:txXfrm>
        <a:off x="4766763" y="164033"/>
        <a:ext cx="1588170" cy="1103545"/>
      </dsp:txXfrm>
    </dsp:sp>
    <dsp:sp modelId="{15BB5516-B03C-4667-965F-94268BA3985B}">
      <dsp:nvSpPr>
        <dsp:cNvPr id="0" name=""/>
        <dsp:cNvSpPr/>
      </dsp:nvSpPr>
      <dsp:spPr>
        <a:xfrm>
          <a:off x="1363590" y="3375821"/>
          <a:ext cx="1526157" cy="10754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C: “Figure it our for yourself” or “The have’s and the have not's”</a:t>
          </a:r>
        </a:p>
      </dsp:txBody>
      <dsp:txXfrm>
        <a:off x="1416091" y="3428322"/>
        <a:ext cx="1421155" cy="970479"/>
      </dsp:txXfrm>
    </dsp:sp>
    <dsp:sp modelId="{165BE83D-DD71-4D42-BDFF-5326EC2DE1A5}">
      <dsp:nvSpPr>
        <dsp:cNvPr id="0" name=""/>
        <dsp:cNvSpPr/>
      </dsp:nvSpPr>
      <dsp:spPr>
        <a:xfrm>
          <a:off x="4812170" y="3375821"/>
          <a:ext cx="1697503" cy="10754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D: “If you have a ticket” or “If you’re not in a group, you don’t count”</a:t>
          </a:r>
        </a:p>
      </dsp:txBody>
      <dsp:txXfrm>
        <a:off x="4864671" y="3428322"/>
        <a:ext cx="1592501" cy="970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78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+mn-ea"/>
              </a:defRPr>
            </a:lvl1pPr>
          </a:lstStyle>
          <a:p>
            <a:pPr>
              <a:defRPr/>
            </a:pPr>
            <a:fld id="{BAB51C96-0A16-4BE1-85E3-FA07C9069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84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44B49-580A-2042-B53F-652F6485D35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3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685800" y="990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685800" y="259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141" descr="alt=&quot;&quot;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8665"/>
            <a:ext cx="9144000" cy="314325"/>
          </a:xfrm>
          <a:prstGeom prst="rect">
            <a:avLst/>
          </a:prstGeom>
          <a:noFill/>
        </p:spPr>
      </p:pic>
      <p:pic>
        <p:nvPicPr>
          <p:cNvPr id="7" name="Picture 3" descr="alt=&quot;&quot;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241935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2620" y="6558665"/>
            <a:ext cx="2133600" cy="299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  <a:latin typeface="+mj-lt"/>
              </a:defRPr>
            </a:lvl1pPr>
          </a:lstStyle>
          <a:p>
            <a:fld id="{94DD0B3A-DE56-41DE-A861-ABD9CAFA6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2620" y="6558665"/>
            <a:ext cx="2133600" cy="299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  <a:latin typeface="+mj-lt"/>
              </a:defRPr>
            </a:lvl1pPr>
          </a:lstStyle>
          <a:p>
            <a:fld id="{94DD0B3A-DE56-41DE-A861-ABD9CAFA6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2620" y="6558665"/>
            <a:ext cx="2133600" cy="299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  <a:latin typeface="+mj-lt"/>
              </a:defRPr>
            </a:lvl1pPr>
          </a:lstStyle>
          <a:p>
            <a:fld id="{94DD0B3A-DE56-41DE-A861-ABD9CAFA6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2620" y="6558665"/>
            <a:ext cx="2133600" cy="299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  <a:latin typeface="+mj-lt"/>
              </a:defRPr>
            </a:lvl1pPr>
          </a:lstStyle>
          <a:p>
            <a:fld id="{94DD0B3A-DE56-41DE-A861-ABD9CAFA6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 bwMode="gray"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2620" y="6558665"/>
            <a:ext cx="2133600" cy="299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  <a:latin typeface="+mj-lt"/>
              </a:defRPr>
            </a:lvl1pPr>
          </a:lstStyle>
          <a:p>
            <a:fld id="{94DD0B3A-DE56-41DE-A861-ABD9CAFA6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2620" y="6558665"/>
            <a:ext cx="2133600" cy="299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  <a:latin typeface="+mj-lt"/>
              </a:defRPr>
            </a:lvl1pPr>
          </a:lstStyle>
          <a:p>
            <a:fld id="{94DD0B3A-DE56-41DE-A861-ABD9CAFA6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2620" y="6558665"/>
            <a:ext cx="2133600" cy="299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  <a:latin typeface="+mj-lt"/>
              </a:defRPr>
            </a:lvl1pPr>
          </a:lstStyle>
          <a:p>
            <a:fld id="{94DD0B3A-DE56-41DE-A861-ABD9CAFA6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iting_Exerc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2620" y="6558665"/>
            <a:ext cx="2133600" cy="299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  <a:latin typeface="+mj-lt"/>
              </a:defRPr>
            </a:lvl1pPr>
          </a:lstStyle>
          <a:p>
            <a:fld id="{94DD0B3A-DE56-41DE-A861-ABD9CAFA60A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78"/>
          <a:stretch/>
        </p:blipFill>
        <p:spPr>
          <a:xfrm>
            <a:off x="-1" y="-1"/>
            <a:ext cx="5428035" cy="65586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428034" y="242390"/>
            <a:ext cx="3030166" cy="2723321"/>
          </a:xfrm>
          <a:noFill/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28034" y="3168345"/>
            <a:ext cx="3030166" cy="1981200"/>
          </a:xfrm>
        </p:spPr>
        <p:txBody>
          <a:bodyPr/>
          <a:lstStyle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695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685800" y="990600"/>
            <a:ext cx="7772400" cy="1143000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685799" y="4656667"/>
            <a:ext cx="8085667" cy="448733"/>
          </a:xfrm>
        </p:spPr>
        <p:txBody>
          <a:bodyPr/>
          <a:lstStyle>
            <a:lvl1pPr marL="0" indent="0">
              <a:buFontTx/>
              <a:buNone/>
              <a:defRPr sz="80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141" descr="alt=&quot;&quot;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</p:spPr>
      </p:pic>
      <p:pic>
        <p:nvPicPr>
          <p:cNvPr id="7" name="Picture 3" descr="alt=&quot;&quot;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241935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2620" y="6558665"/>
            <a:ext cx="2133600" cy="299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  <a:latin typeface="+mj-lt"/>
              </a:defRPr>
            </a:lvl1pPr>
          </a:lstStyle>
          <a:p>
            <a:fld id="{94DD0B3A-DE56-41DE-A861-ABD9CAFA6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logo - Titl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 bwMode="gray"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26" descr="alt=&quot;&quot;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2620" y="6558665"/>
            <a:ext cx="2133600" cy="299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  <a:latin typeface="+mj-lt"/>
              </a:defRPr>
            </a:lvl1pPr>
          </a:lstStyle>
          <a:p>
            <a:fld id="{94DD0B3A-DE56-41DE-A861-ABD9CAFA6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ue - new topic heading">
    <p:bg bwMode="gray">
      <p:bgPr>
        <a:solidFill>
          <a:srgbClr val="0446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685800" y="2353802"/>
            <a:ext cx="7772400" cy="1143000"/>
          </a:xfrm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7498078" y="5502303"/>
            <a:ext cx="1523988" cy="922351"/>
          </a:xfrm>
          <a:prstGeom prst="rect">
            <a:avLst/>
          </a:prstGeom>
          <a:solidFill>
            <a:srgbClr val="044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 descr="alt=&quot;&quot;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690" y="5621568"/>
            <a:ext cx="1396768" cy="786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2620" y="6558665"/>
            <a:ext cx="2133600" cy="299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  <a:latin typeface="+mj-lt"/>
              </a:defRPr>
            </a:lvl1pPr>
          </a:lstStyle>
          <a:p>
            <a:fld id="{94DD0B3A-DE56-41DE-A861-ABD9CAFA6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een - statement or question">
    <p:bg bwMode="gray">
      <p:bgPr>
        <a:solidFill>
          <a:srgbClr val="275C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685800" y="2353802"/>
            <a:ext cx="7772400" cy="1143000"/>
          </a:xfrm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5" name="Group 4" descr="alt=&quot;&quot;"/>
          <p:cNvGrpSpPr/>
          <p:nvPr userDrawn="1"/>
        </p:nvGrpSpPr>
        <p:grpSpPr>
          <a:xfrm>
            <a:off x="7498078" y="5502303"/>
            <a:ext cx="1523988" cy="922351"/>
            <a:chOff x="7498078" y="5502303"/>
            <a:chExt cx="1523988" cy="922351"/>
          </a:xfrm>
        </p:grpSpPr>
        <p:sp>
          <p:nvSpPr>
            <p:cNvPr id="3" name="Rectangle 2"/>
            <p:cNvSpPr/>
            <p:nvPr userDrawn="1"/>
          </p:nvSpPr>
          <p:spPr>
            <a:xfrm>
              <a:off x="7498078" y="5502303"/>
              <a:ext cx="1523988" cy="922351"/>
            </a:xfrm>
            <a:prstGeom prst="rect">
              <a:avLst/>
            </a:prstGeom>
            <a:solidFill>
              <a:srgbClr val="275C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275C26"/>
                </a:solidFill>
              </a:endParaRPr>
            </a:p>
          </p:txBody>
        </p:sp>
        <p:pic>
          <p:nvPicPr>
            <p:cNvPr id="4" name="Picture 3" descr="J:\Communications\Logos\Logos - SH - New - 11152012\Stratis Logomarks- PNG\Stratis-Color-Reversed.pn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1690" y="5621568"/>
              <a:ext cx="1396768" cy="786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2620" y="6558665"/>
            <a:ext cx="2133600" cy="299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  <a:latin typeface="+mj-lt"/>
              </a:defRPr>
            </a:lvl1pPr>
          </a:lstStyle>
          <a:p>
            <a:fld id="{94DD0B3A-DE56-41DE-A861-ABD9CAFA6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722313" y="4406900"/>
            <a:ext cx="7772400" cy="1362075"/>
          </a:xfrm>
          <a:noFill/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2620" y="6558665"/>
            <a:ext cx="2133600" cy="299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  <a:latin typeface="+mj-lt"/>
              </a:defRPr>
            </a:lvl1pPr>
          </a:lstStyle>
          <a:p>
            <a:fld id="{94DD0B3A-DE56-41DE-A861-ABD9CAFA6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2620" y="6558665"/>
            <a:ext cx="2133600" cy="299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  <a:latin typeface="+mj-lt"/>
              </a:defRPr>
            </a:lvl1pPr>
          </a:lstStyle>
          <a:p>
            <a:fld id="{94DD0B3A-DE56-41DE-A861-ABD9CAFA6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22620" y="6558665"/>
            <a:ext cx="2133600" cy="299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  <a:latin typeface="+mj-lt"/>
              </a:defRPr>
            </a:lvl1pPr>
          </a:lstStyle>
          <a:p>
            <a:fld id="{94DD0B3A-DE56-41DE-A861-ABD9CAFA6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85800" y="609600"/>
            <a:ext cx="77724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141" descr="alt=&quot;&quot;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6558665"/>
            <a:ext cx="9144000" cy="314325"/>
          </a:xfrm>
          <a:prstGeom prst="rect">
            <a:avLst/>
          </a:prstGeom>
          <a:noFill/>
        </p:spPr>
      </p:pic>
      <p:pic>
        <p:nvPicPr>
          <p:cNvPr id="1027" name="Picture 3" descr="alt=&quot;&quot;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558430" y="5603035"/>
            <a:ext cx="1393545" cy="783869"/>
          </a:xfrm>
          <a:prstGeom prst="rect">
            <a:avLst/>
          </a:prstGeom>
          <a:noFill/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2620" y="6558665"/>
            <a:ext cx="2133600" cy="299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  <a:latin typeface="+mj-lt"/>
              </a:defRPr>
            </a:lvl1pPr>
          </a:lstStyle>
          <a:p>
            <a:fld id="{94DD0B3A-DE56-41DE-A861-ABD9CAFA6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5" r:id="rId1"/>
    <p:sldLayoutId id="2147483819" r:id="rId2"/>
    <p:sldLayoutId id="2147483802" r:id="rId3"/>
    <p:sldLayoutId id="2147483816" r:id="rId4"/>
    <p:sldLayoutId id="2147483806" r:id="rId5"/>
    <p:sldLayoutId id="2147483820" r:id="rId6"/>
    <p:sldLayoutId id="2147483803" r:id="rId7"/>
    <p:sldLayoutId id="2147483804" r:id="rId8"/>
    <p:sldLayoutId id="2147483805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21" r:id="rId1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spc="-30" baseline="0">
          <a:solidFill>
            <a:srgbClr val="0081C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Looking to the Future in Strategic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772400" cy="1752600"/>
          </a:xfrm>
        </p:spPr>
        <p:txBody>
          <a:bodyPr/>
          <a:lstStyle/>
          <a:p>
            <a:pPr algn="ctr"/>
            <a:r>
              <a:rPr lang="en-US" sz="2800" dirty="0"/>
              <a:t>Future Scenarios to </a:t>
            </a:r>
          </a:p>
          <a:p>
            <a:pPr algn="ctr"/>
            <a:r>
              <a:rPr lang="en-US" sz="2800" dirty="0"/>
              <a:t>Describe Health and Health Care</a:t>
            </a:r>
          </a:p>
          <a:p>
            <a:pPr algn="ctr"/>
            <a:r>
              <a:rPr lang="en-US" sz="2000" i="1" dirty="0"/>
              <a:t>For Minnesota Home Care Association</a:t>
            </a:r>
          </a:p>
          <a:p>
            <a:pPr algn="ctr"/>
            <a:r>
              <a:rPr lang="en-US" sz="2000" i="1" dirty="0"/>
              <a:t>January 15, 2020</a:t>
            </a:r>
          </a:p>
        </p:txBody>
      </p:sp>
    </p:spTree>
    <p:extLst>
      <p:ext uri="{BB962C8B-B14F-4D97-AF65-F5344CB8AC3E}">
        <p14:creationId xmlns:p14="http://schemas.microsoft.com/office/powerpoint/2010/main" val="281331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012" y="341195"/>
            <a:ext cx="8824207" cy="2815662"/>
          </a:xfrm>
        </p:spPr>
        <p:txBody>
          <a:bodyPr/>
          <a:lstStyle/>
          <a:p>
            <a:r>
              <a:rPr lang="en-US" sz="4000" dirty="0"/>
              <a:t>Critical Uncertainty #2 – Source of Decision Making and Accountability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2699"/>
            <a:ext cx="7772400" cy="37882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Who will be responsible for health care decisions in ten years?</a:t>
            </a:r>
          </a:p>
          <a:p>
            <a:r>
              <a:rPr lang="en-US" sz="2800" dirty="0"/>
              <a:t>Level of economic power by consumers</a:t>
            </a:r>
          </a:p>
          <a:p>
            <a:r>
              <a:rPr lang="en-US" sz="2800" dirty="0"/>
              <a:t>Shifts in control for decision making</a:t>
            </a:r>
          </a:p>
          <a:p>
            <a:r>
              <a:rPr lang="en-US" sz="2800" dirty="0"/>
              <a:t>How “quality” or “health” is defined</a:t>
            </a:r>
          </a:p>
          <a:p>
            <a:pPr lvl="1"/>
            <a:r>
              <a:rPr lang="en-US" dirty="0"/>
              <a:t>Patient defined or technology calculated</a:t>
            </a:r>
          </a:p>
          <a:p>
            <a:pPr lvl="1"/>
            <a:r>
              <a:rPr lang="en-US" dirty="0"/>
              <a:t>Illness focus or wellness focus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DD0B3A-DE56-41DE-A861-ABD9CAFA60A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5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Uncertainties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336996"/>
            <a:ext cx="7543800" cy="301752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11526" y="2790440"/>
            <a:ext cx="53318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30200" y="4209981"/>
            <a:ext cx="5330952" cy="11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98657" y="2410411"/>
            <a:ext cx="25389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Health services value system</a:t>
            </a:r>
            <a:endParaRPr lang="en-US" sz="1500" dirty="0"/>
          </a:p>
        </p:txBody>
      </p:sp>
      <p:sp>
        <p:nvSpPr>
          <p:cNvPr id="16" name="TextBox 15"/>
          <p:cNvSpPr txBox="1"/>
          <p:nvPr/>
        </p:nvSpPr>
        <p:spPr>
          <a:xfrm>
            <a:off x="338949" y="2279175"/>
            <a:ext cx="12297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Access to care and services is a </a:t>
            </a:r>
            <a:r>
              <a:rPr lang="en-US" sz="1500" b="1" i="1" dirty="0">
                <a:solidFill>
                  <a:schemeClr val="bg1"/>
                </a:solidFill>
              </a:rPr>
              <a:t>public good</a:t>
            </a:r>
            <a:endParaRPr lang="en-US" sz="15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60720" y="3631025"/>
            <a:ext cx="145080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>
                <a:solidFill>
                  <a:schemeClr val="bg1"/>
                </a:solidFill>
              </a:rPr>
              <a:t>Individual </a:t>
            </a:r>
            <a:r>
              <a:rPr lang="en-US" sz="1500" dirty="0">
                <a:solidFill>
                  <a:schemeClr val="bg1"/>
                </a:solidFill>
              </a:rPr>
              <a:t>personal responsibility, individual initiates interactions with healthcare system</a:t>
            </a:r>
          </a:p>
          <a:p>
            <a:endParaRPr lang="en-US" sz="1500" dirty="0"/>
          </a:p>
        </p:txBody>
      </p:sp>
      <p:sp>
        <p:nvSpPr>
          <p:cNvPr id="18" name="TextBox 17"/>
          <p:cNvSpPr txBox="1"/>
          <p:nvPr/>
        </p:nvSpPr>
        <p:spPr>
          <a:xfrm>
            <a:off x="2840477" y="3683109"/>
            <a:ext cx="37104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Source of decision making and accountability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7199541" y="2282608"/>
            <a:ext cx="1410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Need to </a:t>
            </a:r>
            <a:r>
              <a:rPr lang="en-US" sz="1500" b="1" i="1" dirty="0">
                <a:solidFill>
                  <a:schemeClr val="bg1"/>
                </a:solidFill>
              </a:rPr>
              <a:t>qualify</a:t>
            </a:r>
            <a:r>
              <a:rPr lang="en-US" sz="1500" i="1" dirty="0">
                <a:solidFill>
                  <a:schemeClr val="bg1"/>
                </a:solidFill>
              </a:rPr>
              <a:t> </a:t>
            </a:r>
            <a:r>
              <a:rPr lang="en-US" sz="1500" b="1" i="1" dirty="0">
                <a:solidFill>
                  <a:schemeClr val="bg1"/>
                </a:solidFill>
              </a:rPr>
              <a:t>or achieve </a:t>
            </a:r>
            <a:r>
              <a:rPr lang="en-US" sz="1500" dirty="0">
                <a:solidFill>
                  <a:schemeClr val="bg1"/>
                </a:solidFill>
              </a:rPr>
              <a:t>access to care and services</a:t>
            </a:r>
            <a:endParaRPr lang="en-US" sz="1500" dirty="0"/>
          </a:p>
        </p:txBody>
      </p:sp>
      <p:sp>
        <p:nvSpPr>
          <p:cNvPr id="20" name="TextBox 19"/>
          <p:cNvSpPr txBox="1"/>
          <p:nvPr/>
        </p:nvSpPr>
        <p:spPr>
          <a:xfrm flipH="1">
            <a:off x="7296693" y="3610917"/>
            <a:ext cx="154476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>
                <a:solidFill>
                  <a:schemeClr val="bg1"/>
                </a:solidFill>
              </a:rPr>
              <a:t>Population based</a:t>
            </a:r>
            <a:r>
              <a:rPr lang="en-US" sz="1500" i="1" dirty="0">
                <a:solidFill>
                  <a:schemeClr val="bg1"/>
                </a:solidFill>
              </a:rPr>
              <a:t>,  </a:t>
            </a:r>
            <a:r>
              <a:rPr lang="en-US" sz="1500" dirty="0">
                <a:solidFill>
                  <a:schemeClr val="bg1"/>
                </a:solidFill>
              </a:rPr>
              <a:t>individuals are community investments, health system or public health initiates interactions with individual</a:t>
            </a:r>
          </a:p>
          <a:p>
            <a:endParaRPr lang="en-US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2612571" y="5233481"/>
            <a:ext cx="4138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Keep in mind that critical uncertainties must have two distinct endpoints.</a:t>
            </a:r>
          </a:p>
        </p:txBody>
      </p:sp>
    </p:spTree>
    <p:extLst>
      <p:ext uri="{BB962C8B-B14F-4D97-AF65-F5344CB8AC3E}">
        <p14:creationId xmlns:p14="http://schemas.microsoft.com/office/powerpoint/2010/main" val="4117306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78" y="392942"/>
            <a:ext cx="7772400" cy="45719"/>
          </a:xfrm>
        </p:spPr>
        <p:txBody>
          <a:bodyPr/>
          <a:lstStyle/>
          <a:p>
            <a:r>
              <a:rPr lang="en-US" sz="2800" dirty="0"/>
              <a:t>Four Future Scenarios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405774"/>
              </p:ext>
            </p:extLst>
          </p:nvPr>
        </p:nvGraphicFramePr>
        <p:xfrm>
          <a:off x="334108" y="1101969"/>
          <a:ext cx="7772400" cy="4765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DD0B3A-DE56-41DE-A861-ABD9CAFA60A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7285" y="3455786"/>
            <a:ext cx="32976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Source of decision making and accountability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6013" y="1548619"/>
            <a:ext cx="800219" cy="190716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Health services value system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23846" y="5867400"/>
            <a:ext cx="2121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Need to qualify or achieve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88676" y="730757"/>
            <a:ext cx="2063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Public Good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789775" y="2888242"/>
            <a:ext cx="492443" cy="158560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Individual 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7623455" y="2574097"/>
            <a:ext cx="492443" cy="206226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Population Based</a:t>
            </a:r>
          </a:p>
        </p:txBody>
      </p:sp>
    </p:spTree>
    <p:extLst>
      <p:ext uri="{BB962C8B-B14F-4D97-AF65-F5344CB8AC3E}">
        <p14:creationId xmlns:p14="http://schemas.microsoft.com/office/powerpoint/2010/main" val="1851288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Each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sz="2000" dirty="0"/>
              <a:t>Quality and safety</a:t>
            </a:r>
          </a:p>
          <a:p>
            <a:r>
              <a:rPr lang="en-US" sz="2000" dirty="0"/>
              <a:t>Technology</a:t>
            </a:r>
          </a:p>
          <a:p>
            <a:r>
              <a:rPr lang="en-US" sz="2000" dirty="0"/>
              <a:t>Workforce </a:t>
            </a:r>
          </a:p>
          <a:p>
            <a:r>
              <a:rPr lang="en-US" sz="2000" dirty="0"/>
              <a:t>Money transactions</a:t>
            </a:r>
          </a:p>
          <a:p>
            <a:r>
              <a:rPr lang="en-US" sz="2000" dirty="0"/>
              <a:t>Relationships between patients and healthcare team members</a:t>
            </a:r>
          </a:p>
          <a:p>
            <a:r>
              <a:rPr lang="en-US" sz="2000" dirty="0"/>
              <a:t>Politics</a:t>
            </a:r>
          </a:p>
          <a:p>
            <a:r>
              <a:rPr lang="en-US" sz="2000" dirty="0"/>
              <a:t>Access points</a:t>
            </a:r>
          </a:p>
          <a:p>
            <a:r>
              <a:rPr lang="en-US" sz="2000" dirty="0"/>
              <a:t>Influencers of health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Pre-</a:t>
            </a:r>
            <a:r>
              <a:rPr lang="en-US" sz="2400" dirty="0" err="1"/>
              <a:t>determineds</a:t>
            </a:r>
            <a:r>
              <a:rPr lang="en-US" sz="2400" dirty="0"/>
              <a:t> help build out scenario descriptions.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DD0B3A-DE56-41DE-A861-ABD9CAFA60A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07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2A869-4D58-43D5-979B-F72830149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MHCA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4D685-9E1C-48F7-A0BD-B93E9D18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each of these scenarios looks through a home care lens?</a:t>
            </a:r>
          </a:p>
          <a:p>
            <a:r>
              <a:rPr lang="en-US" dirty="0"/>
              <a:t>Are there commonalities for home care across the scenarios?</a:t>
            </a:r>
          </a:p>
          <a:p>
            <a:r>
              <a:rPr lang="en-US" dirty="0"/>
              <a:t>What actions should be taking today to position you well for the future?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7AB7A-500F-4928-80B4-4C4DA349D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DD0B3A-DE56-41DE-A861-ABD9CAFA60A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689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use the scenarios?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articulate and define MHCA’s role in the scenarios, what gaps exist currently, and the business considerations relevant to moving toward these futures.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DD0B3A-DE56-41DE-A861-ABD9CAFA60A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20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Jennifer P. Lundblad, PhD, MBA</a:t>
            </a:r>
          </a:p>
          <a:p>
            <a:pPr marL="0" indent="0">
              <a:buNone/>
            </a:pPr>
            <a:r>
              <a:rPr lang="en-US" dirty="0"/>
              <a:t>President and CEO</a:t>
            </a:r>
          </a:p>
          <a:p>
            <a:pPr marL="0" indent="0">
              <a:buNone/>
            </a:pPr>
            <a:r>
              <a:rPr lang="en-US" dirty="0"/>
              <a:t>952-853-8523</a:t>
            </a:r>
          </a:p>
          <a:p>
            <a:pPr marL="0" indent="0">
              <a:buNone/>
            </a:pPr>
            <a:r>
              <a:rPr lang="en-US" dirty="0"/>
              <a:t>jlundblad@stratishealth.org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DD0B3A-DE56-41DE-A861-ABD9CAFA60A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9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look to the future?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5021"/>
            <a:ext cx="7772400" cy="4550979"/>
          </a:xfrm>
        </p:spPr>
        <p:txBody>
          <a:bodyPr/>
          <a:lstStyle/>
          <a:p>
            <a:r>
              <a:rPr lang="en-US" dirty="0"/>
              <a:t>To assure that MHCA is well positioned as a leader into the future</a:t>
            </a:r>
          </a:p>
          <a:p>
            <a:r>
              <a:rPr lang="en-US" dirty="0"/>
              <a:t>Explain or articulate a future world to leaders, especially in an uncertain policy and program environment</a:t>
            </a:r>
          </a:p>
          <a:p>
            <a:r>
              <a:rPr lang="en-US" dirty="0"/>
              <a:t>Demonstrate thought leadership to your partners, collaborators, funders, policymakers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DD0B3A-DE56-41DE-A861-ABD9CAFA60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04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get there?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57011"/>
            <a:ext cx="7772400" cy="4638989"/>
          </a:xfrm>
        </p:spPr>
        <p:txBody>
          <a:bodyPr/>
          <a:lstStyle/>
          <a:p>
            <a:r>
              <a:rPr lang="en-US" dirty="0"/>
              <a:t>Use scenario planning as a tool to create the plausible futures, and prepare for your role in it </a:t>
            </a:r>
          </a:p>
          <a:p>
            <a:pPr lvl="1"/>
            <a:r>
              <a:rPr lang="en-US" dirty="0" err="1"/>
              <a:t>Stratis</a:t>
            </a:r>
            <a:r>
              <a:rPr lang="en-US" dirty="0"/>
              <a:t> Health has followed this approach and developed alternate plausible “futures of health care” in 2017-2018 to envision health and health care in 2025 and beyond</a:t>
            </a:r>
          </a:p>
          <a:p>
            <a:pPr lvl="1"/>
            <a:r>
              <a:rPr lang="en-US" dirty="0"/>
              <a:t>Sharing </a:t>
            </a:r>
            <a:r>
              <a:rPr lang="en-US" dirty="0" err="1"/>
              <a:t>Stratis</a:t>
            </a:r>
            <a:r>
              <a:rPr lang="en-US" dirty="0"/>
              <a:t> Health’s work with MHCA to support your strategic planning efforts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DD0B3A-DE56-41DE-A861-ABD9CAFA60A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4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Scenario Planning?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sz="3000" dirty="0"/>
              <a:t>Method to define possible and plausible future scenarios, identify the conditions in each scenario and then plan around those conditions</a:t>
            </a:r>
          </a:p>
          <a:p>
            <a:r>
              <a:rPr lang="en-US" sz="3000" dirty="0"/>
              <a:t>Start by identifying “pre-</a:t>
            </a:r>
            <a:r>
              <a:rPr lang="en-US" sz="3000" dirty="0" err="1"/>
              <a:t>determineds</a:t>
            </a:r>
            <a:r>
              <a:rPr lang="en-US" sz="3000" dirty="0"/>
              <a:t>” (what we </a:t>
            </a:r>
            <a:r>
              <a:rPr lang="en-US" sz="3000" i="1" dirty="0"/>
              <a:t>know</a:t>
            </a:r>
            <a:r>
              <a:rPr lang="en-US" sz="3000" dirty="0"/>
              <a:t> will exist) and “critical uncertainties” (what </a:t>
            </a:r>
            <a:r>
              <a:rPr lang="en-US" sz="3000" i="1" dirty="0"/>
              <a:t>could</a:t>
            </a:r>
            <a:r>
              <a:rPr lang="en-US" sz="3000" dirty="0"/>
              <a:t> happen that would have big impact)</a:t>
            </a:r>
          </a:p>
        </p:txBody>
      </p:sp>
    </p:spTree>
    <p:extLst>
      <p:ext uri="{BB962C8B-B14F-4D97-AF65-F5344CB8AC3E}">
        <p14:creationId xmlns:p14="http://schemas.microsoft.com/office/powerpoint/2010/main" val="2137740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Planning – Impact and Uncertainty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Impact – to what degree will the factor impact the future</a:t>
            </a:r>
          </a:p>
          <a:p>
            <a:r>
              <a:rPr lang="en-US" sz="2800" dirty="0"/>
              <a:t>Uncertainty</a:t>
            </a:r>
          </a:p>
          <a:p>
            <a:pPr lvl="1"/>
            <a:r>
              <a:rPr lang="en-US" sz="2400" dirty="0"/>
              <a:t>“Low” means we are reasonably certain that it will play out or continue in ways that are fairly well understood</a:t>
            </a:r>
          </a:p>
          <a:p>
            <a:pPr lvl="1"/>
            <a:r>
              <a:rPr lang="en-US" sz="2400" dirty="0"/>
              <a:t>“High” means that we have no clear idea which of a number of plausible ways it might 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DD0B3A-DE56-41DE-A861-ABD9CAFA60A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3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3286"/>
            <a:ext cx="7772400" cy="1143000"/>
          </a:xfrm>
        </p:spPr>
        <p:txBody>
          <a:bodyPr/>
          <a:lstStyle/>
          <a:p>
            <a:r>
              <a:rPr lang="en-US" dirty="0"/>
              <a:t>Building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8315"/>
            <a:ext cx="7772400" cy="48876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Stratis Health gathered information and insight on health and health care in 10+ years:</a:t>
            </a:r>
          </a:p>
          <a:p>
            <a:r>
              <a:rPr lang="en-US" sz="2800" dirty="0"/>
              <a:t>Board breakout groups and ongoing board input</a:t>
            </a:r>
          </a:p>
          <a:p>
            <a:r>
              <a:rPr lang="en-US" sz="2800" dirty="0"/>
              <a:t>National focus group of CEOs of partner organizations</a:t>
            </a:r>
          </a:p>
          <a:p>
            <a:r>
              <a:rPr lang="en-US" sz="2800" dirty="0"/>
              <a:t>National and local key informant interviews</a:t>
            </a:r>
          </a:p>
          <a:p>
            <a:r>
              <a:rPr lang="en-US" sz="2800" dirty="0"/>
              <a:t>Medical sociologist input</a:t>
            </a:r>
          </a:p>
          <a:p>
            <a:r>
              <a:rPr lang="en-US" sz="2800" dirty="0"/>
              <a:t>Various articles and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DD0B3A-DE56-41DE-A861-ABD9CAFA60A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730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684" y="609600"/>
            <a:ext cx="8425545" cy="1143000"/>
          </a:xfrm>
        </p:spPr>
        <p:txBody>
          <a:bodyPr/>
          <a:lstStyle/>
          <a:p>
            <a:r>
              <a:rPr lang="en-US" dirty="0"/>
              <a:t>Themes from Building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5845"/>
            <a:ext cx="7772400" cy="4540155"/>
          </a:xfrm>
        </p:spPr>
        <p:txBody>
          <a:bodyPr/>
          <a:lstStyle/>
          <a:p>
            <a:r>
              <a:rPr lang="en-US" dirty="0"/>
              <a:t>Pre-</a:t>
            </a:r>
            <a:r>
              <a:rPr lang="en-US" dirty="0" err="1"/>
              <a:t>determineds</a:t>
            </a:r>
            <a:r>
              <a:rPr lang="en-US" dirty="0"/>
              <a:t>: High impact and low uncertainty</a:t>
            </a:r>
          </a:p>
          <a:p>
            <a:pPr lvl="1"/>
            <a:r>
              <a:rPr lang="en-US" dirty="0"/>
              <a:t>Increase in number of both older adults and Millennials  </a:t>
            </a:r>
          </a:p>
          <a:p>
            <a:pPr lvl="1"/>
            <a:r>
              <a:rPr lang="en-US" dirty="0"/>
              <a:t>New technologies to collect data and access care (real time)</a:t>
            </a:r>
          </a:p>
          <a:p>
            <a:pPr lvl="1"/>
            <a:r>
              <a:rPr lang="en-US" dirty="0"/>
              <a:t>Proactive mining and use of ‘big data’</a:t>
            </a:r>
          </a:p>
          <a:p>
            <a:pPr lvl="1"/>
            <a:r>
              <a:rPr lang="en-US" dirty="0"/>
              <a:t>Sharing economy (e.g., Lyft, Airbnb)</a:t>
            </a:r>
          </a:p>
          <a:p>
            <a:pPr lvl="1"/>
            <a:r>
              <a:rPr lang="en-US" dirty="0"/>
              <a:t>Changes in access points for health services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DD0B3A-DE56-41DE-A861-ABD9CAFA60A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347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Uncertainties Identified from Building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79040"/>
            <a:ext cx="7772400" cy="3616960"/>
          </a:xfrm>
        </p:spPr>
        <p:txBody>
          <a:bodyPr/>
          <a:lstStyle/>
          <a:p>
            <a:r>
              <a:rPr lang="en-US" dirty="0"/>
              <a:t>Critical Uncertainties: high impact and high uncertainty</a:t>
            </a:r>
          </a:p>
          <a:p>
            <a:pPr marL="457200" lvl="1" indent="0">
              <a:buNone/>
            </a:pPr>
            <a:r>
              <a:rPr lang="en-US" dirty="0"/>
              <a:t>1. Health services value system</a:t>
            </a:r>
          </a:p>
          <a:p>
            <a:pPr marL="457200" lvl="1" indent="0">
              <a:buNone/>
            </a:pPr>
            <a:r>
              <a:rPr lang="en-US" dirty="0"/>
              <a:t>2. Source of decision making and accountability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DD0B3A-DE56-41DE-A861-ABD9CAFA60A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55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90" y="609600"/>
            <a:ext cx="8089710" cy="1143000"/>
          </a:xfrm>
        </p:spPr>
        <p:txBody>
          <a:bodyPr/>
          <a:lstStyle/>
          <a:p>
            <a:r>
              <a:rPr lang="en-US" dirty="0"/>
              <a:t>Critical Uncertainty #1 – Health Services Value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will we as a country view our health system and services in ten years?</a:t>
            </a:r>
          </a:p>
          <a:p>
            <a:r>
              <a:rPr lang="en-US" sz="2800" dirty="0"/>
              <a:t>Basis for and ability to access to coverage, care, services</a:t>
            </a:r>
          </a:p>
          <a:p>
            <a:r>
              <a:rPr lang="en-US" sz="2800" dirty="0"/>
              <a:t>Payment for healthcare and role of the employer</a:t>
            </a:r>
          </a:p>
          <a:p>
            <a:r>
              <a:rPr lang="en-US" sz="2800" dirty="0"/>
              <a:t>Impact of globalization and immigration</a:t>
            </a:r>
          </a:p>
          <a:p>
            <a:r>
              <a:rPr lang="en-US" sz="2800" dirty="0"/>
              <a:t>Balance of investment between medical and social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DD0B3A-DE56-41DE-A861-ABD9CAFA60A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1409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Template - Install Once to Save Styles">
  <a:themeElements>
    <a:clrScheme name="Blank Presentatio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ll Staff RCA2.potx" id="{C6F64860-5C01-497D-B127-C01D1CE5822C}" vid="{A12DAF6F-E1FF-40C1-9970-D75060CD1C1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FEF7ACB9B6474AB76D6BD06285D819" ma:contentTypeVersion="27" ma:contentTypeDescription="Create a new document." ma:contentTypeScope="" ma:versionID="e92f5aa5142d446e7f34ce3bf1ea6fa3">
  <xsd:schema xmlns:xsd="http://www.w3.org/2001/XMLSchema" xmlns:xs="http://www.w3.org/2001/XMLSchema" xmlns:p="http://schemas.microsoft.com/office/2006/metadata/properties" xmlns:ns2="278ac7d7-82d7-475f-8505-75e8d5032f85" xmlns:ns3="ce925fcd-be76-4b06-ba51-666d5191c2d2" targetNamespace="http://schemas.microsoft.com/office/2006/metadata/properties" ma:root="true" ma:fieldsID="2acab9c23773f6185adf005cb6e4cee8" ns2:_="" ns3:_="">
    <xsd:import namespace="278ac7d7-82d7-475f-8505-75e8d5032f85"/>
    <xsd:import namespace="ce925fcd-be76-4b06-ba51-666d5191c2d2"/>
    <xsd:element name="properties">
      <xsd:complexType>
        <xsd:sequence>
          <xsd:element name="documentManagement">
            <xsd:complexType>
              <xsd:all>
                <xsd:element ref="ns2:SH_Category" minOccurs="0"/>
                <xsd:element ref="ns3:SH_Topic" minOccurs="0"/>
                <xsd:element ref="ns3:SH_Strategy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ac7d7-82d7-475f-8505-75e8d5032f85" elementFormDefault="qualified">
    <xsd:import namespace="http://schemas.microsoft.com/office/2006/documentManagement/types"/>
    <xsd:import namespace="http://schemas.microsoft.com/office/infopath/2007/PartnerControls"/>
    <xsd:element name="SH_Category" ma:index="8" nillable="true" ma:displayName="SH_Category" ma:format="Dropdown" ma:internalName="SH_Category" ma:readOnly="false">
      <xsd:simpleType>
        <xsd:restriction base="dms:Choice">
          <xsd:enumeration value="Budget"/>
          <xsd:enumeration value="Charter"/>
          <xsd:enumeration value="Contract"/>
          <xsd:enumeration value="Correspondence"/>
          <xsd:enumeration value="Data"/>
          <xsd:enumeration value="Event"/>
          <xsd:enumeration value="Meeting"/>
          <xsd:enumeration value="Project"/>
          <xsd:enumeration value="Proposal"/>
          <xsd:enumeration value="Publication"/>
          <xsd:enumeration value="Report"/>
          <xsd:enumeration value="Resource"/>
          <xsd:enumeration value="Template"/>
          <xsd:enumeration value="Work Plan"/>
        </xsd:restriction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925fcd-be76-4b06-ba51-666d5191c2d2" elementFormDefault="qualified">
    <xsd:import namespace="http://schemas.microsoft.com/office/2006/documentManagement/types"/>
    <xsd:import namespace="http://schemas.microsoft.com/office/infopath/2007/PartnerControls"/>
    <xsd:element name="SH_Topic" ma:index="9" nillable="true" ma:displayName="SH_Topic" ma:format="Dropdown" ma:internalName="SH_Topic" ma:readOnly="false">
      <xsd:simpleType>
        <xsd:restriction base="dms:Choice">
          <xsd:enumeration value="Mission Vision Values"/>
          <xsd:enumeration value="Scorecard"/>
          <xsd:enumeration value="Strategic Planning"/>
        </xsd:restriction>
      </xsd:simpleType>
    </xsd:element>
    <xsd:element name="SH_Strategy" ma:index="10" nillable="true" ma:displayName="SH_Strategy" ma:format="Dropdown" ma:internalName="SH_Strategy" ma:readOnly="false">
      <xsd:simpleType>
        <xsd:restriction base="dms:Choice">
          <xsd:enumeration value="Leadership"/>
          <xsd:enumeration value="Operations"/>
          <xsd:enumeration value="Relationships"/>
          <xsd:enumeration value="Staff"/>
          <xsd:enumeration value="Strategic Work"/>
        </xsd:restriction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FormTemplates xmlns="http://schemas.microsoft.com/sharepoint/v3/contenttype/forms"/>
</file>

<file path=customXml/item4.xml><?xml version="1.0" encoding="utf-8"?>
<LongProperties xmlns="http://schemas.microsoft.com/office/2006/metadata/longProperties"/>
</file>

<file path=customXml/item5.xml><?xml version="1.0" encoding="utf-8"?>
<p:properties xmlns:p="http://schemas.microsoft.com/office/2006/metadata/properties" xmlns:xsi="http://www.w3.org/2001/XMLSchema-instance">
  <documentManagement>
    <SH_Category xmlns="278ac7d7-82d7-475f-8505-75e8d5032f85">Project</SH_Category>
    <SH_Topic xmlns="ce925fcd-be76-4b06-ba51-666d5191c2d2">Strategic Planning</SH_Topic>
    <SH_Strategy xmlns="ce925fcd-be76-4b06-ba51-666d5191c2d2">Leadership</SH_Strategy>
  </documentManagement>
</p:properties>
</file>

<file path=customXml/itemProps1.xml><?xml version="1.0" encoding="utf-8"?>
<ds:datastoreItem xmlns:ds="http://schemas.openxmlformats.org/officeDocument/2006/customXml" ds:itemID="{3B80DF5A-BF94-48A1-ABC2-57DABC8B15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8ac7d7-82d7-475f-8505-75e8d5032f85"/>
    <ds:schemaRef ds:uri="ce925fcd-be76-4b06-ba51-666d5191c2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0DB42F-CE7B-4ECF-87FE-47A213996E6F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F5CA798D-AB0A-473E-80E0-F3BB1C6E3AB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745C759-EE64-419D-B195-470FC20803D8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D10A6B68-071A-4C70-9261-F48DD32DA3B2}">
  <ds:schemaRefs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ce925fcd-be76-4b06-ba51-666d5191c2d2"/>
    <ds:schemaRef ds:uri="278ac7d7-82d7-475f-8505-75e8d5032f8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All Staff RCA2</Template>
  <TotalTime>1231</TotalTime>
  <Words>805</Words>
  <Application>Microsoft Office PowerPoint</Application>
  <PresentationFormat>On-screen Show (4:3)</PresentationFormat>
  <Paragraphs>109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Presentation Template - Install Once to Save Styles</vt:lpstr>
      <vt:lpstr>Looking to the Future in Strategic Planning</vt:lpstr>
      <vt:lpstr>Why look to the future?</vt:lpstr>
      <vt:lpstr>How do we get there?</vt:lpstr>
      <vt:lpstr>What is Scenario Planning?</vt:lpstr>
      <vt:lpstr>Scenario Planning – Impact and Uncertainty</vt:lpstr>
      <vt:lpstr>Building Blocks</vt:lpstr>
      <vt:lpstr>Themes from Building Blocks</vt:lpstr>
      <vt:lpstr>Critical Uncertainties Identified from Building Blocks</vt:lpstr>
      <vt:lpstr>Critical Uncertainty #1 – Health Services Value System </vt:lpstr>
      <vt:lpstr>Critical Uncertainty #2 – Source of Decision Making and Accountability </vt:lpstr>
      <vt:lpstr>Critical Uncertainties Scale</vt:lpstr>
      <vt:lpstr>Four Future Scenarios</vt:lpstr>
      <vt:lpstr>Elements of Each Scenario</vt:lpstr>
      <vt:lpstr>MHCA Considerations</vt:lpstr>
      <vt:lpstr>How can you use the scenarios?</vt:lpstr>
      <vt:lpstr>Contact Information</vt:lpstr>
    </vt:vector>
  </TitlesOfParts>
  <Company>Stratis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Strategic Planning Scenario Planning All Staff 2018_01_30</dc:title>
  <dc:subject/>
  <dc:creator>SDPS</dc:creator>
  <cp:keywords/>
  <dc:description/>
  <cp:lastModifiedBy>Jennifer Lundblad</cp:lastModifiedBy>
  <cp:revision>96</cp:revision>
  <cp:lastPrinted>2017-04-05T20:20:59Z</cp:lastPrinted>
  <dcterms:created xsi:type="dcterms:W3CDTF">2017-01-05T20:59:03Z</dcterms:created>
  <dcterms:modified xsi:type="dcterms:W3CDTF">2020-01-07T20:04:32Z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Type">
    <vt:lpwstr>PowerPoint</vt:lpwstr>
  </property>
  <property fmtid="{D5CDD505-2E9C-101B-9397-08002B2CF9AE}" pid="3" name="ContentType">
    <vt:lpwstr>Document</vt:lpwstr>
  </property>
  <property fmtid="{D5CDD505-2E9C-101B-9397-08002B2CF9AE}" pid="4" name="Subject">
    <vt:lpwstr/>
  </property>
  <property fmtid="{D5CDD505-2E9C-101B-9397-08002B2CF9AE}" pid="5" name="Keywords">
    <vt:lpwstr/>
  </property>
  <property fmtid="{D5CDD505-2E9C-101B-9397-08002B2CF9AE}" pid="6" name="_Author">
    <vt:lpwstr>SDPS</vt:lpwstr>
  </property>
  <property fmtid="{D5CDD505-2E9C-101B-9397-08002B2CF9AE}" pid="7" name="_Category">
    <vt:lpwstr/>
  </property>
  <property fmtid="{D5CDD505-2E9C-101B-9397-08002B2CF9AE}" pid="8" name="Slides">
    <vt:lpwstr>10</vt:lpwstr>
  </property>
  <property fmtid="{D5CDD505-2E9C-101B-9397-08002B2CF9AE}" pid="9" name="Categories">
    <vt:lpwstr/>
  </property>
  <property fmtid="{D5CDD505-2E9C-101B-9397-08002B2CF9AE}" pid="10" name="Approval Level">
    <vt:lpwstr/>
  </property>
  <property fmtid="{D5CDD505-2E9C-101B-9397-08002B2CF9AE}" pid="11" name="_Comments">
    <vt:lpwstr/>
  </property>
  <property fmtid="{D5CDD505-2E9C-101B-9397-08002B2CF9AE}" pid="12" name="Assigned To">
    <vt:lpwstr/>
  </property>
  <property fmtid="{D5CDD505-2E9C-101B-9397-08002B2CF9AE}" pid="13" name="ContentTypeId">
    <vt:lpwstr>0x01010047FEF7ACB9B6474AB76D6BD06285D819</vt:lpwstr>
  </property>
  <property fmtid="{D5CDD505-2E9C-101B-9397-08002B2CF9AE}" pid="14" name="SH_Topic">
    <vt:lpwstr>PowerPoint</vt:lpwstr>
  </property>
  <property fmtid="{D5CDD505-2E9C-101B-9397-08002B2CF9AE}" pid="15" name="Order">
    <vt:r8>34000</vt:r8>
  </property>
</Properties>
</file>