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6" r:id="rId5"/>
    <p:sldId id="262" r:id="rId6"/>
    <p:sldId id="263" r:id="rId7"/>
    <p:sldId id="264" r:id="rId8"/>
    <p:sldId id="257" r:id="rId9"/>
    <p:sldId id="265" r:id="rId10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F4F"/>
    <a:srgbClr val="29615A"/>
    <a:srgbClr val="C9C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2433" autoAdjust="0"/>
  </p:normalViewPr>
  <p:slideViewPr>
    <p:cSldViewPr>
      <p:cViewPr varScale="1">
        <p:scale>
          <a:sx n="106" d="100"/>
          <a:sy n="106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55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68" y="-96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r">
              <a:defRPr sz="1200"/>
            </a:lvl1pPr>
          </a:lstStyle>
          <a:p>
            <a:fld id="{B30953EC-5138-4E73-A303-F58AA8CC704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4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r">
              <a:defRPr sz="1200"/>
            </a:lvl1pPr>
          </a:lstStyle>
          <a:p>
            <a:fld id="{C565FCAD-9F6F-4BC8-9562-F48092DC2F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96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2" y="1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/>
          <a:lstStyle>
            <a:lvl1pPr algn="r">
              <a:defRPr sz="1200"/>
            </a:lvl1pPr>
          </a:lstStyle>
          <a:p>
            <a:fld id="{411265D2-387F-46EA-A3FF-69D27BB29900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3" tIns="46472" rIns="92943" bIns="464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43" tIns="46472" rIns="92943" bIns="4647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2" y="8817904"/>
            <a:ext cx="3026833" cy="464185"/>
          </a:xfrm>
          <a:prstGeom prst="rect">
            <a:avLst/>
          </a:prstGeom>
        </p:spPr>
        <p:txBody>
          <a:bodyPr vert="horz" lIns="92943" tIns="46472" rIns="92943" bIns="46472" rtlCol="0" anchor="b"/>
          <a:lstStyle>
            <a:lvl1pPr algn="r">
              <a:defRPr sz="1200"/>
            </a:lvl1pPr>
          </a:lstStyle>
          <a:p>
            <a:fld id="{D6068EF8-2384-450D-91EB-16D8DE96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2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didn’t put more output into additional data at this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068EF8-2384-450D-91EB-16D8DE9600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0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70020-79BD-4AEF-A2A6-DAEB437AF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059" y="1691576"/>
            <a:ext cx="8679920" cy="2169825"/>
          </a:xfrm>
        </p:spPr>
        <p:txBody>
          <a:bodyPr anchor="b"/>
          <a:lstStyle>
            <a:lvl1pPr algn="ctr">
              <a:defRPr sz="7500" b="1" cap="none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97F7A-51A4-4999-9E25-E0F0838F8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059" y="3953476"/>
            <a:ext cx="8679920" cy="590931"/>
          </a:xfrm>
        </p:spPr>
        <p:txBody>
          <a:bodyPr wrap="square">
            <a:sp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5B3F4-6DD4-4BE3-9ED2-9E7CF7A9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3D1A-AC78-467F-9523-C61F678C7596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51FE6-F814-414E-9A64-A5F09305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C9F25-921E-48A9-968E-C059E1E4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8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1D1F-7A0C-4DDE-97A8-5E899094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60" y="457200"/>
            <a:ext cx="3336754" cy="1600199"/>
          </a:xfrm>
        </p:spPr>
        <p:txBody>
          <a:bodyPr anchor="b"/>
          <a:lstStyle>
            <a:lvl1pPr>
              <a:defRPr sz="4000" b="1" cap="none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475C-4042-42CE-955A-0E07DDE7E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457201"/>
            <a:ext cx="5023984" cy="50728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56378-6B6A-431C-847A-4A15589B9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5536" y="2103870"/>
            <a:ext cx="3336755" cy="867930"/>
          </a:xfrm>
        </p:spPr>
        <p:txBody>
          <a:bodyPr>
            <a:sp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BA946-1825-4F72-AE21-A8B2D44F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B68F-6C32-49D2-8C14-397A45BE863E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244E0-21CB-4CEE-B19A-70DA17D0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07A6-D022-4E52-A013-8D9DFA14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3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76A1D-150C-4A78-8992-D7BC9DB1B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60" y="440674"/>
            <a:ext cx="3336754" cy="1616725"/>
          </a:xfrm>
        </p:spPr>
        <p:txBody>
          <a:bodyPr anchor="b"/>
          <a:lstStyle>
            <a:lvl1pPr>
              <a:defRPr sz="4000" b="1" cap="none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DF99DB-5610-4E39-9C5E-2C0054F47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7" y="440675"/>
            <a:ext cx="5035191" cy="50894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BD894-C03A-4324-860C-851835B5B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3060" y="2089868"/>
            <a:ext cx="3336754" cy="867930"/>
          </a:xfrm>
        </p:spPr>
        <p:txBody>
          <a:bodyPr>
            <a:sp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D415D-803A-43C0-94F9-ED84EB42D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223-F436-43C5-814D-4EEF5593EFF2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2B9B-F23E-4FC9-84D2-DB65EFC85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CEF54-CEA3-43DB-A72F-3F5BE497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8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E0426-6048-40AF-8C31-61C10BE60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D4277-611C-41BE-AC33-499FEA749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3387" y="1255924"/>
            <a:ext cx="8670275" cy="427415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41AEE-EEB4-4C5E-A02C-DB30FE51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FE420-0B7E-43D0-A39D-77C10D566B53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DD564-BE86-4206-9CF3-2407F9BAF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F0705-8503-4E5E-B00A-04E2DE81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2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6AA798-EBB2-4F1D-968C-06EB673C2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1649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8104EC-F032-495B-96F5-724A6A432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164957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B6209-D990-440F-8A59-1ED698A2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03D4-98A0-4028-B154-B6BD0217B427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C5ADF-62EC-4765-AE0D-4EFA01A5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D187-587E-4FF8-89AF-5ADAE3347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5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5950D8-95BE-489D-8589-E1142873AD07}" type="datetime1">
              <a:rPr lang="en-US" altLang="en-US" smtClean="0"/>
              <a:t>3/20/2019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00800" y="6461125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RCH-CAE 1-06</a:t>
            </a:r>
          </a:p>
        </p:txBody>
      </p:sp>
    </p:spTree>
    <p:extLst>
      <p:ext uri="{BB962C8B-B14F-4D97-AF65-F5344CB8AC3E}">
        <p14:creationId xmlns:p14="http://schemas.microsoft.com/office/powerpoint/2010/main" val="98762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34D92-94E5-49C2-BB2C-AE1EDC16A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0CEB-8C1C-4459-AAEB-C43779C1E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EA9D-6653-4DF9-90EC-6556D7E7B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135-36BD-4CB2-8302-5595D4E61782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EDC2C-CA1D-433F-9FD0-ED886C74E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811FF-9FCA-44C0-900C-C31926AF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76CAD6-0AB7-4A54-BDCA-88A86D9A61C2}"/>
              </a:ext>
            </a:extLst>
          </p:cNvPr>
          <p:cNvCxnSpPr/>
          <p:nvPr/>
        </p:nvCxnSpPr>
        <p:spPr>
          <a:xfrm>
            <a:off x="-1377" y="1078022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15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34D92-94E5-49C2-BB2C-AE1EDC16A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0CEB-8C1C-4459-AAEB-C43779C1E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EA9D-6653-4DF9-90EC-6556D7E7B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135-36BD-4CB2-8302-5595D4E61782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EDC2C-CA1D-433F-9FD0-ED886C74E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811FF-9FCA-44C0-900C-C31926AF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9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678D-3A3B-494B-A567-C27E57BB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59" y="2235273"/>
            <a:ext cx="8679920" cy="1754326"/>
          </a:xfrm>
        </p:spPr>
        <p:txBody>
          <a:bodyPr anchor="b"/>
          <a:lstStyle>
            <a:lvl1pPr algn="ctr">
              <a:defRPr sz="600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AB294-4CAE-49D1-8976-B7A1538AD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059" y="4016587"/>
            <a:ext cx="8679920" cy="4247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20C61-22BB-4334-8CCE-652D9FFE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46AF-F22C-4E42-8291-0FECBCA639D3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64B0C-5884-4D87-B929-E01C6ED41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F059A-C81D-4054-90B0-56E474D5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4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7A55-0933-47D4-9EE3-568C7F527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87" y="390603"/>
            <a:ext cx="8669591" cy="7017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9357F-C96D-40BD-8C87-6AEEB9394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387" y="1255922"/>
            <a:ext cx="4242413" cy="426002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59E06-0908-4BD7-A85E-979A97CB6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255922"/>
            <a:ext cx="4274779" cy="426002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15C0E-222F-48CC-88EB-A8D8617A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E6FC-2894-48B0-873A-DA1CE3085B75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779B3-574C-49CF-BF86-CF387296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25401-99FD-4C98-93C3-24DAF15B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46EED3-8A7B-4BA1-8AAD-77AA8C28BE7A}"/>
              </a:ext>
            </a:extLst>
          </p:cNvPr>
          <p:cNvCxnSpPr/>
          <p:nvPr/>
        </p:nvCxnSpPr>
        <p:spPr>
          <a:xfrm>
            <a:off x="-1377" y="1078022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27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3038-4687-48A0-9C8B-6D73F34E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63" y="376291"/>
            <a:ext cx="8679920" cy="701731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07B42-1189-41AE-B48E-B0781CFA8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061" y="1295400"/>
            <a:ext cx="4255916" cy="823912"/>
          </a:xfrm>
        </p:spPr>
        <p:txBody>
          <a:bodyPr anchor="ctr">
            <a:normAutofit/>
          </a:bodyPr>
          <a:lstStyle>
            <a:lvl1pPr marL="0" indent="0">
              <a:buNone/>
              <a:defRPr sz="3600" b="1" cap="all" baseline="0">
                <a:solidFill>
                  <a:srgbClr val="4E87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16F40-2934-4E63-BC42-CDB5CFC8E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3059" y="2119312"/>
            <a:ext cx="4255917" cy="3410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DA783-749A-4762-8B6E-505471AE8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95400"/>
            <a:ext cx="4293829" cy="823912"/>
          </a:xfrm>
        </p:spPr>
        <p:txBody>
          <a:bodyPr anchor="ctr">
            <a:normAutofit/>
          </a:bodyPr>
          <a:lstStyle>
            <a:lvl1pPr marL="0" indent="0">
              <a:buNone/>
              <a:defRPr sz="3600" b="1" cap="all" baseline="0">
                <a:solidFill>
                  <a:srgbClr val="4E87A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45AAFE-5DDF-4215-BACF-3C2F67FB6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119312"/>
            <a:ext cx="4293828" cy="3410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C9FB7-A997-460A-99DB-2B15D869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C36B-F44D-4277-A086-E38523D7B510}" type="datetime1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04636-E74D-4904-B8B0-89D8A4ED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E56263-2850-45F0-852B-933ADACB1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29E21C-1EF9-4187-AE39-5399514EFC0E}"/>
              </a:ext>
            </a:extLst>
          </p:cNvPr>
          <p:cNvCxnSpPr/>
          <p:nvPr userDrawn="1"/>
        </p:nvCxnSpPr>
        <p:spPr>
          <a:xfrm>
            <a:off x="-1377" y="1078022"/>
            <a:ext cx="9144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80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AF86-69AD-40C7-AC05-01806863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59" y="261062"/>
            <a:ext cx="8679920" cy="70173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BFF2E-DBAE-48AE-82FB-5ECCC21C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584C-1985-4003-B68B-49773211C011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B8EC6-371A-4796-96D9-D77590F2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05B34-1A9A-41B7-895F-9D35B424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FDB71F-7C86-43CA-920A-BAABB0EAE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43059" y="1143000"/>
            <a:ext cx="8679920" cy="438707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678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AF86-69AD-40C7-AC05-01806863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59" y="261062"/>
            <a:ext cx="8679920" cy="701731"/>
          </a:xfrm>
        </p:spPr>
        <p:txBody>
          <a:bodyPr/>
          <a:lstStyle>
            <a:lvl1pPr algn="ctr">
              <a:defRPr cap="none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BFF2E-DBAE-48AE-82FB-5ECCC21C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584C-1985-4003-B68B-49773211C011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B8EC6-371A-4796-96D9-D77590F2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05B34-1A9A-41B7-895F-9D35B424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B18FB-1677-4597-8538-12761E6E3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43059" y="1143000"/>
            <a:ext cx="8679920" cy="438707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43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6FBEE9-D290-4434-8B69-0439F4F0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8ACE5-7AA2-461B-A5E8-21EB0D9C94C2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37ED97-CAC0-47A5-B826-0740EBC4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B7386-ACCE-4B78-B99A-8E524BD8D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4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AB43E8A-F87B-4894-80AA-1B22E4ABA28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259"/>
            <a:ext cx="9144000" cy="95097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9F99CD-1B26-4D58-B175-30C66C1E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87" y="390603"/>
            <a:ext cx="867992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65313-C73E-4B72-8B92-1D6DE5012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387" y="1255924"/>
            <a:ext cx="8670275" cy="4274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A2B5B-22EE-47D2-BB3C-AEB879BB6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3059" y="5530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E169-88C1-4072-8571-E4BDDCEADA9A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18B55-4BA1-4438-8F03-F6E007F7D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50322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E72AD-0B15-47B0-A246-6AE438AFF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5579" y="5530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7BCA1-6301-4CF3-8748-B4327E6865E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7AB1EF-C600-4E2F-8445-5C7F887DBA2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299" y="6035787"/>
            <a:ext cx="2075756" cy="6919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50042C-07A8-4C60-9BFD-CAF4335484D6}"/>
              </a:ext>
            </a:extLst>
          </p:cNvPr>
          <p:cNvSpPr txBox="1"/>
          <p:nvPr/>
        </p:nvSpPr>
        <p:spPr>
          <a:xfrm>
            <a:off x="342900" y="6450707"/>
            <a:ext cx="3086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mnhomecare.org</a:t>
            </a:r>
          </a:p>
        </p:txBody>
      </p:sp>
    </p:spTree>
    <p:extLst>
      <p:ext uri="{BB962C8B-B14F-4D97-AF65-F5344CB8AC3E}">
        <p14:creationId xmlns:p14="http://schemas.microsoft.com/office/powerpoint/2010/main" val="144783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21" r:id="rId3"/>
    <p:sldLayoutId id="2147483709" r:id="rId4"/>
    <p:sldLayoutId id="2147483710" r:id="rId5"/>
    <p:sldLayoutId id="2147483711" r:id="rId6"/>
    <p:sldLayoutId id="2147483712" r:id="rId7"/>
    <p:sldLayoutId id="214748372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20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68EB-28DB-45AD-A60A-A8A772B52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059" y="1691576"/>
            <a:ext cx="8679920" cy="2169825"/>
          </a:xfrm>
        </p:spPr>
        <p:txBody>
          <a:bodyPr/>
          <a:lstStyle/>
          <a:p>
            <a:r>
              <a:rPr lang="en-US" dirty="0"/>
              <a:t>MHCA’s Member Scope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AA4F9-399B-4854-ABB4-9692232A1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391047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09713-4173-4D8E-B7FF-714FA18DB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87" y="390603"/>
            <a:ext cx="8679920" cy="701731"/>
          </a:xfrm>
        </p:spPr>
        <p:txBody>
          <a:bodyPr/>
          <a:lstStyle/>
          <a:p>
            <a:r>
              <a:rPr lang="en-US" dirty="0"/>
              <a:t>Home Care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5808E-A8A6-434F-A808-761CF6329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387" y="1255924"/>
            <a:ext cx="8670275" cy="4535276"/>
          </a:xfrm>
        </p:spPr>
        <p:txBody>
          <a:bodyPr>
            <a:normAutofit fontScale="25000" lnSpcReduction="20000"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Medicare Certified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Home Care Nursing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Comprehensive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AL - Arranged Home Care Provider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Private Duty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Basic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PCAs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Other Home and Community-Based Services: </a:t>
            </a:r>
          </a:p>
          <a:p>
            <a:pPr marL="1257300" lvl="1" indent="-571500"/>
            <a:r>
              <a:rPr lang="en-US" sz="11200" dirty="0"/>
              <a:t>245D / Home Management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Palliative care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11200" dirty="0"/>
              <a:t>Hospice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1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434A98-7F74-41D3-B431-2650964C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Mhca</a:t>
            </a:r>
            <a:r>
              <a:rPr lang="en-US" dirty="0"/>
              <a:t> members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332B37B-DABD-43A3-B71F-D9F2AB56E0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175778"/>
              </p:ext>
            </p:extLst>
          </p:nvPr>
        </p:nvGraphicFramePr>
        <p:xfrm>
          <a:off x="254000" y="1278541"/>
          <a:ext cx="8669338" cy="4555617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3669598">
                  <a:extLst>
                    <a:ext uri="{9D8B030D-6E8A-4147-A177-3AD203B41FA5}">
                      <a16:colId xmlns:a16="http://schemas.microsoft.com/office/drawing/2014/main" val="572399687"/>
                    </a:ext>
                  </a:extLst>
                </a:gridCol>
                <a:gridCol w="1666580">
                  <a:extLst>
                    <a:ext uri="{9D8B030D-6E8A-4147-A177-3AD203B41FA5}">
                      <a16:colId xmlns:a16="http://schemas.microsoft.com/office/drawing/2014/main" val="66761051"/>
                    </a:ext>
                  </a:extLst>
                </a:gridCol>
                <a:gridCol w="1666580">
                  <a:extLst>
                    <a:ext uri="{9D8B030D-6E8A-4147-A177-3AD203B41FA5}">
                      <a16:colId xmlns:a16="http://schemas.microsoft.com/office/drawing/2014/main" val="3904743524"/>
                    </a:ext>
                  </a:extLst>
                </a:gridCol>
                <a:gridCol w="1666580">
                  <a:extLst>
                    <a:ext uri="{9D8B030D-6E8A-4147-A177-3AD203B41FA5}">
                      <a16:colId xmlns:a16="http://schemas.microsoft.com/office/drawing/2014/main" val="95123811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3000">
                          <a:effectLst/>
                        </a:rPr>
                        <a:t>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9386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Medicare Certified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78%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78%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75%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94067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Comprehensive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19%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4171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Basic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82785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PCA Provider Sole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Offer PCA Services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0%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1%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8160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Home Management Sole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Offer Home Management Services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1%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20784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Arranged Home care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5633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Home Care Nursing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14%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22%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32612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Hospice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23%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21%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15787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Palliative Care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16%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5694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388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D3866-D359-4CFF-867A-92350E8CE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Crossovers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AA570-C353-45AE-B028-ADCB47F42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NAHC: 21</a:t>
            </a:r>
          </a:p>
          <a:p>
            <a:r>
              <a:rPr lang="en-US" dirty="0"/>
              <a:t>VNAA: 6</a:t>
            </a:r>
          </a:p>
          <a:p>
            <a:r>
              <a:rPr lang="en-US" dirty="0"/>
              <a:t>Care Providers: 11</a:t>
            </a:r>
          </a:p>
          <a:p>
            <a:r>
              <a:rPr lang="en-US" dirty="0"/>
              <a:t>LeadingAge: 46 member/affiliation</a:t>
            </a:r>
          </a:p>
          <a:p>
            <a:r>
              <a:rPr lang="en-US" dirty="0"/>
              <a:t>MNHPC: 29</a:t>
            </a:r>
          </a:p>
          <a:p>
            <a:r>
              <a:rPr lang="en-US" dirty="0"/>
              <a:t>Minnesota First Provider Alliance: 5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** Self-reported data</a:t>
            </a:r>
          </a:p>
        </p:txBody>
      </p:sp>
    </p:spTree>
    <p:extLst>
      <p:ext uri="{BB962C8B-B14F-4D97-AF65-F5344CB8AC3E}">
        <p14:creationId xmlns:p14="http://schemas.microsoft.com/office/powerpoint/2010/main" val="181523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B56CB-A78E-46F9-B5B7-57B4D92C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Commonalities of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ADC0A-8EDA-4481-9DB8-95776F0FE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900" dirty="0"/>
              <a:t>Care for people in a place they call home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900" dirty="0"/>
              <a:t>Some providers offer range of service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900" dirty="0"/>
              <a:t>Share challenges of low reimbursement rates &amp; workforce shortage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900" dirty="0"/>
              <a:t>Need information, education &amp; resources on regulations and leadership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900" dirty="0"/>
              <a:t>DHS is common stakeholder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900" dirty="0"/>
              <a:t>State legislative action is important to all (less so for private duty)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4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F75C-6291-4C7D-A131-8BF1602AD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06BDF-5835-40E8-8C89-C10760B6F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Regulation variances (license/certification)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Regulated by MDH, CMS </a:t>
            </a:r>
            <a:r>
              <a:rPr lang="en-US" b="1" dirty="0"/>
              <a:t>or</a:t>
            </a:r>
            <a:r>
              <a:rPr lang="en-US" dirty="0"/>
              <a:t> DHS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Some need MDH survey prep assistance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CMS &amp; federal legislation is applicable to Home Health and Hospice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Some need education on Medicare / Some need education on state payer services (PCA)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9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D4AE1-AEEC-4EA8-AA62-F5150B02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care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D4A00-14AC-47AE-992A-EDD66BB5C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/>
              <a:t>More outcomes/measurable-results/data-driven</a:t>
            </a:r>
          </a:p>
          <a:p>
            <a:pPr lvl="1"/>
            <a:r>
              <a:rPr lang="en-US" sz="3600" dirty="0"/>
              <a:t>More customer focused</a:t>
            </a:r>
          </a:p>
          <a:p>
            <a:pPr lvl="1"/>
            <a:r>
              <a:rPr lang="en-US" sz="3600" dirty="0"/>
              <a:t>Managed Care - crossing services </a:t>
            </a:r>
          </a:p>
          <a:p>
            <a:pPr lvl="1"/>
            <a:r>
              <a:rPr lang="en-US" sz="3600" dirty="0"/>
              <a:t>Better at controlling costs </a:t>
            </a:r>
          </a:p>
          <a:p>
            <a:pPr lvl="1"/>
            <a:r>
              <a:rPr lang="en-US" sz="3600" dirty="0"/>
              <a:t>Future of Personal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0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4B9D84-BF9D-4246-9318-10D40FA3E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87" y="390603"/>
            <a:ext cx="8679920" cy="701731"/>
          </a:xfrm>
        </p:spPr>
        <p:txBody>
          <a:bodyPr/>
          <a:lstStyle/>
          <a:p>
            <a:r>
              <a:rPr lang="en-US" dirty="0"/>
              <a:t>Lynchpin of Population Health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844AF0-848A-46F5-BC56-624ABC99E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PCAs have 320 vs 27 </a:t>
            </a:r>
            <a:r>
              <a:rPr lang="en-US" dirty="0" err="1"/>
              <a:t>hrs</a:t>
            </a:r>
            <a:r>
              <a:rPr lang="en-US" dirty="0"/>
              <a:t> contact time with client every 4 months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MA plans will increase 20% as value based care engines in 2019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Building relationships across service lines is imperative</a:t>
            </a:r>
          </a:p>
        </p:txBody>
      </p:sp>
    </p:spTree>
    <p:extLst>
      <p:ext uri="{BB962C8B-B14F-4D97-AF65-F5344CB8AC3E}">
        <p14:creationId xmlns:p14="http://schemas.microsoft.com/office/powerpoint/2010/main" val="26939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2634-CC99-460A-9C1D-FD6359F28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87" y="390603"/>
            <a:ext cx="8679920" cy="701731"/>
          </a:xfrm>
        </p:spPr>
        <p:txBody>
          <a:bodyPr/>
          <a:lstStyle/>
          <a:p>
            <a:r>
              <a:rPr lang="en-US" dirty="0"/>
              <a:t>Input Gathered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CBCFD-BC59-4FEA-B6C2-BB908E02C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Lobbyist, CEO, former PCA member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Associations are broadening their reach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More members = higher revenue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Providers are diversifying – association should concerned about all aspects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Medical model with a focus on outcomes is becoming prevalent (including PCA)</a:t>
            </a:r>
          </a:p>
        </p:txBody>
      </p:sp>
    </p:spTree>
    <p:extLst>
      <p:ext uri="{BB962C8B-B14F-4D97-AF65-F5344CB8AC3E}">
        <p14:creationId xmlns:p14="http://schemas.microsoft.com/office/powerpoint/2010/main" val="390093631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MHCA Colors">
      <a:dk1>
        <a:srgbClr val="000000"/>
      </a:dk1>
      <a:lt1>
        <a:sysClr val="window" lastClr="FFFFFF"/>
      </a:lt1>
      <a:dk2>
        <a:srgbClr val="003E51"/>
      </a:dk2>
      <a:lt2>
        <a:srgbClr val="968C83"/>
      </a:lt2>
      <a:accent1>
        <a:srgbClr val="006341"/>
      </a:accent1>
      <a:accent2>
        <a:srgbClr val="C16C18"/>
      </a:accent2>
      <a:accent3>
        <a:srgbClr val="B9D3DC"/>
      </a:accent3>
      <a:accent4>
        <a:srgbClr val="8CAC89"/>
      </a:accent4>
      <a:accent5>
        <a:srgbClr val="582D40"/>
      </a:accent5>
      <a:accent6>
        <a:srgbClr val="968C83"/>
      </a:accent6>
      <a:hlink>
        <a:srgbClr val="C16C18"/>
      </a:hlink>
      <a:folHlink>
        <a:srgbClr val="4E87A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MHCATheme1</Template>
  <TotalTime>2869</TotalTime>
  <Words>385</Words>
  <Application>Microsoft Office PowerPoint</Application>
  <PresentationFormat>On-screen Show (4:3)</PresentationFormat>
  <Paragraphs>102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1_Custom Design</vt:lpstr>
      <vt:lpstr>MHCA’s Member Scope</vt:lpstr>
      <vt:lpstr>Home Care Services</vt:lpstr>
      <vt:lpstr>Mhca members</vt:lpstr>
      <vt:lpstr>Association Crossovers</vt:lpstr>
      <vt:lpstr>Commonalities of services</vt:lpstr>
      <vt:lpstr>Differences </vt:lpstr>
      <vt:lpstr>Home care trends</vt:lpstr>
      <vt:lpstr>Lynchpin of Population Health</vt:lpstr>
      <vt:lpstr>Input Gathered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Annie</dc:creator>
  <cp:lastModifiedBy>Kathy Messerli</cp:lastModifiedBy>
  <cp:revision>162</cp:revision>
  <cp:lastPrinted>2019-03-20T22:29:24Z</cp:lastPrinted>
  <dcterms:created xsi:type="dcterms:W3CDTF">2014-07-14T19:32:51Z</dcterms:created>
  <dcterms:modified xsi:type="dcterms:W3CDTF">2019-03-20T22:30:52Z</dcterms:modified>
</cp:coreProperties>
</file>