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8" r:id="rId2"/>
  </p:sldMasterIdLst>
  <p:handoutMasterIdLst>
    <p:handoutMasterId r:id="rId23"/>
  </p:handoutMasterIdLst>
  <p:sldIdLst>
    <p:sldId id="256" r:id="rId3"/>
    <p:sldId id="278" r:id="rId4"/>
    <p:sldId id="279" r:id="rId5"/>
    <p:sldId id="273" r:id="rId6"/>
    <p:sldId id="272" r:id="rId7"/>
    <p:sldId id="263" r:id="rId8"/>
    <p:sldId id="271" r:id="rId9"/>
    <p:sldId id="262" r:id="rId10"/>
    <p:sldId id="261" r:id="rId11"/>
    <p:sldId id="266" r:id="rId12"/>
    <p:sldId id="287" r:id="rId13"/>
    <p:sldId id="288" r:id="rId14"/>
    <p:sldId id="275" r:id="rId15"/>
    <p:sldId id="276" r:id="rId16"/>
    <p:sldId id="277" r:id="rId17"/>
    <p:sldId id="281" r:id="rId18"/>
    <p:sldId id="280" r:id="rId19"/>
    <p:sldId id="286" r:id="rId20"/>
    <p:sldId id="270" r:id="rId21"/>
    <p:sldId id="283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7A0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9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6B3102-DF69-49CE-AFFA-A9EF8FCAC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4BEC9-9CAB-4C8A-9A19-05BC207B3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7CB78CD-EA0A-4F8C-8C3B-9CF9A5CE03FC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9FEEE-8128-49BC-A774-AA8308E273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A8D26-AE0A-4FE5-A4D6-12DD01DADC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CA021E8-6346-4B17-86CE-75B9084A2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1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0020-79BD-4AEF-A2A6-DAEB437A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59" y="1691576"/>
            <a:ext cx="8679920" cy="2169825"/>
          </a:xfrm>
        </p:spPr>
        <p:txBody>
          <a:bodyPr anchor="b"/>
          <a:lstStyle>
            <a:lvl1pPr algn="ctr">
              <a:defRPr sz="75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97F7A-51A4-4999-9E25-E0F0838F8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59" y="3953476"/>
            <a:ext cx="8679920" cy="590931"/>
          </a:xfrm>
        </p:spPr>
        <p:txBody>
          <a:bodyPr wrap="square">
            <a:sp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B3F4-6DD4-4BE3-9ED2-9E7CF7A9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51FE6-F814-414E-9A64-A5F09305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C9F25-921E-48A9-968E-C059E1E4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1D1F-7A0C-4DDE-97A8-5E899094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0" y="457200"/>
            <a:ext cx="3336754" cy="1600199"/>
          </a:xfrm>
        </p:spPr>
        <p:txBody>
          <a:bodyPr anchor="b"/>
          <a:lstStyle>
            <a:lvl1pPr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7475C-4042-42CE-955A-0E07DDE7E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457201"/>
            <a:ext cx="5023984" cy="50728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56378-6B6A-431C-847A-4A15589B9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5536" y="2103870"/>
            <a:ext cx="3336755" cy="867930"/>
          </a:xfrm>
        </p:spPr>
        <p:txBody>
          <a:bodyPr>
            <a:sp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BA946-1825-4F72-AE21-A8B2D44F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244E0-21CB-4CEE-B19A-70DA17D0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507A6-D022-4E52-A013-8D9DFA14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0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6A1D-150C-4A78-8992-D7BC9DB1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0" y="440674"/>
            <a:ext cx="3336754" cy="1616725"/>
          </a:xfrm>
        </p:spPr>
        <p:txBody>
          <a:bodyPr anchor="b"/>
          <a:lstStyle>
            <a:lvl1pPr>
              <a:defRPr sz="40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F99DB-5610-4E39-9C5E-2C0054F47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7" y="440675"/>
            <a:ext cx="5035191" cy="50894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BD894-C03A-4324-860C-851835B5B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060" y="2089868"/>
            <a:ext cx="3336754" cy="867930"/>
          </a:xfrm>
        </p:spPr>
        <p:txBody>
          <a:bodyPr>
            <a:sp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D415D-803A-43C0-94F9-ED84EB42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2B9B-F23E-4FC9-84D2-DB65EFC8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CEF54-CEA3-43DB-A72F-3F5BE497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E0426-6048-40AF-8C31-61C10BE6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D4277-611C-41BE-AC33-499FEA749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3387" y="1255924"/>
            <a:ext cx="8670275" cy="42741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41AEE-EEB4-4C5E-A02C-DB30FE51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DD564-BE86-4206-9CF3-2407F9BA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F0705-8503-4E5E-B00A-04E2DE81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6AA798-EBB2-4F1D-968C-06EB673C2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1649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104EC-F032-495B-96F5-724A6A432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1649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6209-D990-440F-8A59-1ED698A2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C5ADF-62EC-4765-AE0D-4EFA01A5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3D187-587E-4FF8-89AF-5ADAE334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08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4611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598"/>
            <a:ext cx="8672340" cy="53721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0020-79BD-4AEF-A2A6-DAEB437A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059" y="2386258"/>
            <a:ext cx="8679920" cy="2169825"/>
          </a:xfrm>
        </p:spPr>
        <p:txBody>
          <a:bodyPr anchor="b"/>
          <a:lstStyle>
            <a:lvl1pPr algn="ctr">
              <a:defRPr sz="75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97F7A-51A4-4999-9E25-E0F0838F8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059" y="4648158"/>
            <a:ext cx="8679920" cy="590931"/>
          </a:xfrm>
        </p:spPr>
        <p:txBody>
          <a:bodyPr wrap="square">
            <a:sp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B3F4-6DD4-4BE3-9ED2-9E7CF7A9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51FE6-F814-414E-9A64-A5F09305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C9F25-921E-48A9-968E-C059E1E4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49D9A-EBEC-46B8-B739-6930AEA08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27288"/>
            <a:ext cx="4572000" cy="15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4D92-94E5-49C2-BB2C-AE1EDC16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0CEB-8C1C-4459-AAEB-C43779C1E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A9D-6653-4DF9-90EC-6556D7E7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EDC2C-CA1D-433F-9FD0-ED886C74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11FF-9FCA-44C0-900C-C31926AF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6CAD6-0AB7-4A54-BDCA-88A86D9A61C2}"/>
              </a:ext>
            </a:extLst>
          </p:cNvPr>
          <p:cNvCxnSpPr/>
          <p:nvPr/>
        </p:nvCxnSpPr>
        <p:spPr>
          <a:xfrm>
            <a:off x="-1377" y="1078022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51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4D92-94E5-49C2-BB2C-AE1EDC16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0CEB-8C1C-4459-AAEB-C43779C1E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A9D-6653-4DF9-90EC-6556D7E7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EDC2C-CA1D-433F-9FD0-ED886C74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11FF-9FCA-44C0-900C-C31926AF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678D-3A3B-494B-A567-C27E57BB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59" y="2235273"/>
            <a:ext cx="8679920" cy="1754326"/>
          </a:xfrm>
        </p:spPr>
        <p:txBody>
          <a:bodyPr anchor="b"/>
          <a:lstStyle>
            <a:lvl1pPr algn="ctr">
              <a:defRPr sz="60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AB294-4CAE-49D1-8976-B7A1538AD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059" y="4016587"/>
            <a:ext cx="8679920" cy="4247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C61-22BB-4334-8CCE-652D9FFE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64B0C-5884-4D87-B929-E01C6ED4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059A-C81D-4054-90B0-56E474D5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7A55-0933-47D4-9EE3-568C7F52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7" y="390603"/>
            <a:ext cx="8669591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9357F-C96D-40BD-8C87-6AEEB939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387" y="1255922"/>
            <a:ext cx="4242413" cy="426002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59E06-0908-4BD7-A85E-979A97CB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255922"/>
            <a:ext cx="4274779" cy="426002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15C0E-222F-48CC-88EB-A8D8617A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779B3-574C-49CF-BF86-CF387296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5401-99FD-4C98-93C3-24DAF15B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46EED3-8A7B-4BA1-8AAD-77AA8C28BE7A}"/>
              </a:ext>
            </a:extLst>
          </p:cNvPr>
          <p:cNvCxnSpPr/>
          <p:nvPr/>
        </p:nvCxnSpPr>
        <p:spPr>
          <a:xfrm>
            <a:off x="-1377" y="1078022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41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3038-4687-48A0-9C8B-6D73F34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" y="376291"/>
            <a:ext cx="8679920" cy="7017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07B42-1189-41AE-B48E-B0781CFA8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061" y="1295400"/>
            <a:ext cx="4255916" cy="823912"/>
          </a:xfrm>
        </p:spPr>
        <p:txBody>
          <a:bodyPr anchor="ctr">
            <a:normAutofit/>
          </a:bodyPr>
          <a:lstStyle>
            <a:lvl1pPr marL="0" indent="0">
              <a:buNone/>
              <a:defRPr sz="3600" b="1" cap="all" baseline="0">
                <a:solidFill>
                  <a:srgbClr val="4E87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16F40-2934-4E63-BC42-CDB5CFC8E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059" y="2119312"/>
            <a:ext cx="4255917" cy="3410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DA783-749A-4762-8B6E-505471AE8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95400"/>
            <a:ext cx="4293829" cy="823912"/>
          </a:xfrm>
        </p:spPr>
        <p:txBody>
          <a:bodyPr anchor="ctr">
            <a:normAutofit/>
          </a:bodyPr>
          <a:lstStyle>
            <a:lvl1pPr marL="0" indent="0">
              <a:buNone/>
              <a:defRPr sz="3600" b="1" cap="all" baseline="0">
                <a:solidFill>
                  <a:srgbClr val="4E87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AAFE-5DDF-4215-BACF-3C2F67FB6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119312"/>
            <a:ext cx="4293828" cy="3410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C9FB7-A997-460A-99DB-2B15D869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04636-E74D-4904-B8B0-89D8A4ED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56263-2850-45F0-852B-933ADACB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9E21C-1EF9-4187-AE39-5399514EFC0E}"/>
              </a:ext>
            </a:extLst>
          </p:cNvPr>
          <p:cNvCxnSpPr/>
          <p:nvPr/>
        </p:nvCxnSpPr>
        <p:spPr>
          <a:xfrm>
            <a:off x="-1377" y="1078022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1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AF86-69AD-40C7-AC05-01806863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59" y="261062"/>
            <a:ext cx="8679920" cy="70173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BFF2E-DBAE-48AE-82FB-5ECCC21C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B8EC6-371A-4796-96D9-D77590F2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05B34-1A9A-41B7-895F-9D35B424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DB71F-7C86-43CA-920A-BAABB0EAE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059" y="1143000"/>
            <a:ext cx="8679920" cy="43870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5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AF86-69AD-40C7-AC05-01806863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59" y="261062"/>
            <a:ext cx="8679920" cy="701731"/>
          </a:xfrm>
        </p:spPr>
        <p:txBody>
          <a:bodyPr/>
          <a:lstStyle>
            <a:lvl1pPr algn="ctr">
              <a:defRPr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BFF2E-DBAE-48AE-82FB-5ECCC21C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B8EC6-371A-4796-96D9-D77590F2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05B34-1A9A-41B7-895F-9D35B424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B18FB-1677-4597-8538-12761E6E3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3059" y="1143000"/>
            <a:ext cx="8679920" cy="43870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9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FBEE9-D290-4434-8B69-0439F4F0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7ED97-CAC0-47A5-B826-0740EBC4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B7386-ACCE-4B78-B99A-8E524BD8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B43E8A-F87B-4894-80AA-1B22E4ABA2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59"/>
            <a:ext cx="9144000" cy="9509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F99CD-1B26-4D58-B175-30C66C1E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7" y="390603"/>
            <a:ext cx="867992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5313-C73E-4B72-8B92-1D6DE5012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387" y="1255924"/>
            <a:ext cx="8670275" cy="427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2B5B-22EE-47D2-BB3C-AEB879BB6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059" y="5530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8B55-4BA1-4438-8F03-F6E007F7D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50322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E72AD-0B15-47B0-A246-6AE438AF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5579" y="5530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AB1EF-C600-4E2F-8445-5C7F887DBA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99" y="6035787"/>
            <a:ext cx="2075756" cy="6919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0042C-07A8-4C60-9BFD-CAF4335484D6}"/>
              </a:ext>
            </a:extLst>
          </p:cNvPr>
          <p:cNvSpPr txBox="1"/>
          <p:nvPr/>
        </p:nvSpPr>
        <p:spPr>
          <a:xfrm>
            <a:off x="342900" y="6450707"/>
            <a:ext cx="3086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mnhomecare.org</a:t>
            </a:r>
          </a:p>
        </p:txBody>
      </p:sp>
    </p:spTree>
    <p:extLst>
      <p:ext uri="{BB962C8B-B14F-4D97-AF65-F5344CB8AC3E}">
        <p14:creationId xmlns:p14="http://schemas.microsoft.com/office/powerpoint/2010/main" val="61304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lnSpc>
          <a:spcPct val="90000"/>
        </a:lnSpc>
        <a:spcBef>
          <a:spcPts val="500"/>
        </a:spcBef>
        <a:buFont typeface="Iskoola Pota" panose="020B0502040204020203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skoola Pota" panose="020B0502040204020203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1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B43E8A-F87B-4894-80AA-1B22E4ABA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259"/>
            <a:ext cx="9144000" cy="9509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F99CD-1B26-4D58-B175-30C66C1E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7" y="390603"/>
            <a:ext cx="867992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65313-C73E-4B72-8B92-1D6DE5012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387" y="1255924"/>
            <a:ext cx="8670275" cy="427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2B5B-22EE-47D2-BB3C-AEB879BB6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3059" y="5530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4023-98BE-4E2B-8B0C-22D54D8DE536}" type="datetimeFigureOut">
              <a:rPr lang="en-US" smtClean="0"/>
              <a:t>1/21/2019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8B55-4BA1-4438-8F03-F6E007F7D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50322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E72AD-0B15-47B0-A246-6AE438AF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5579" y="5530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9F1F-C35E-40CB-85CB-EC5CF7395B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50042C-07A8-4C60-9BFD-CAF4335484D6}"/>
              </a:ext>
            </a:extLst>
          </p:cNvPr>
          <p:cNvSpPr txBox="1"/>
          <p:nvPr/>
        </p:nvSpPr>
        <p:spPr>
          <a:xfrm>
            <a:off x="342900" y="6450707"/>
            <a:ext cx="3086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mnhomecare.org</a:t>
            </a:r>
          </a:p>
        </p:txBody>
      </p:sp>
    </p:spTree>
    <p:extLst>
      <p:ext uri="{BB962C8B-B14F-4D97-AF65-F5344CB8AC3E}">
        <p14:creationId xmlns:p14="http://schemas.microsoft.com/office/powerpoint/2010/main" val="8276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738188" indent="-2809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3528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1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of Directors Strategic Dialogue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January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3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1EE8-31D6-429A-AB77-40987A84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Identified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BD155-6E02-425C-81C4-8452418DB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Lower Cost Education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Enhance RCTC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More regulatory support (resources, toolkits, templates)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More advocacy </a:t>
            </a:r>
            <a:r>
              <a:rPr lang="en-US" dirty="0">
                <a:solidFill>
                  <a:schemeClr val="accent2"/>
                </a:solidFill>
              </a:rPr>
              <a:t>(more promo?)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Enhanced Region Meetings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Be more forward thinking (e.g. payment reform)</a:t>
            </a:r>
          </a:p>
        </p:txBody>
      </p:sp>
    </p:spTree>
    <p:extLst>
      <p:ext uri="{BB962C8B-B14F-4D97-AF65-F5344CB8AC3E}">
        <p14:creationId xmlns:p14="http://schemas.microsoft.com/office/powerpoint/2010/main" val="182018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283B-0A71-4BEF-8A80-8B6E8D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MHCA to be…..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0F13F-7DC9-4A0F-89B5-FB33B217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Thinking</a:t>
            </a:r>
          </a:p>
          <a:p>
            <a:r>
              <a:rPr lang="en-US" dirty="0"/>
              <a:t>Approachable</a:t>
            </a:r>
          </a:p>
          <a:p>
            <a:r>
              <a:rPr lang="en-US" dirty="0"/>
              <a:t>Advocate</a:t>
            </a:r>
          </a:p>
        </p:txBody>
      </p:sp>
    </p:spTree>
    <p:extLst>
      <p:ext uri="{BB962C8B-B14F-4D97-AF65-F5344CB8AC3E}">
        <p14:creationId xmlns:p14="http://schemas.microsoft.com/office/powerpoint/2010/main" val="283459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2FC8-4912-4B91-B953-6A710542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MHCA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779FD-F6BF-4228-B3C3-0152AF94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defines strong?</a:t>
            </a:r>
          </a:p>
          <a:p>
            <a:pPr lvl="1"/>
            <a:r>
              <a:rPr lang="en-US" dirty="0"/>
              <a:t>Powerful</a:t>
            </a:r>
          </a:p>
          <a:p>
            <a:pPr lvl="1"/>
            <a:r>
              <a:rPr lang="en-US" dirty="0"/>
              <a:t>Robust</a:t>
            </a:r>
          </a:p>
          <a:p>
            <a:pPr lvl="1"/>
            <a:r>
              <a:rPr lang="en-US" dirty="0"/>
              <a:t>Intellectual power</a:t>
            </a:r>
          </a:p>
          <a:p>
            <a:pPr lvl="1"/>
            <a:r>
              <a:rPr lang="en-US" dirty="0"/>
              <a:t>Great resource</a:t>
            </a:r>
          </a:p>
          <a:p>
            <a:pPr marL="457200" lvl="1" indent="0">
              <a:buNone/>
            </a:pPr>
            <a:endParaRPr lang="en-US" sz="3000" b="1" dirty="0"/>
          </a:p>
          <a:p>
            <a:pPr marL="457200" lvl="1" indent="0">
              <a:buNone/>
            </a:pPr>
            <a:endParaRPr lang="en-US" sz="3000" b="1" dirty="0"/>
          </a:p>
          <a:p>
            <a:pPr marL="0" indent="-61913">
              <a:buNone/>
            </a:pPr>
            <a:r>
              <a:rPr lang="en-US" sz="3200" b="1" dirty="0"/>
              <a:t>Strong MHCA synonymous with successful MHCA?</a:t>
            </a:r>
          </a:p>
        </p:txBody>
      </p:sp>
    </p:spTree>
    <p:extLst>
      <p:ext uri="{BB962C8B-B14F-4D97-AF65-F5344CB8AC3E}">
        <p14:creationId xmlns:p14="http://schemas.microsoft.com/office/powerpoint/2010/main" val="403738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E29EB5-E213-4986-8AFE-01966980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37157"/>
            <a:ext cx="8672340" cy="4154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600" cap="none" dirty="0"/>
              <a:t>What needs to happen </a:t>
            </a:r>
            <a:br>
              <a:rPr lang="en-US" sz="6600" cap="none" dirty="0"/>
            </a:br>
            <a:r>
              <a:rPr lang="en-US" sz="6600" cap="none" dirty="0"/>
              <a:t>in the next 3 years to </a:t>
            </a:r>
            <a:br>
              <a:rPr lang="en-US" sz="6600" cap="none" dirty="0"/>
            </a:br>
            <a:r>
              <a:rPr lang="en-US" sz="6600" cap="none" dirty="0"/>
              <a:t>ensure MHCA’s </a:t>
            </a:r>
            <a:br>
              <a:rPr lang="en-US" sz="6600" cap="none" dirty="0"/>
            </a:br>
            <a:r>
              <a:rPr lang="en-US" sz="6600" cap="none" dirty="0"/>
              <a:t>long-term success?</a:t>
            </a:r>
          </a:p>
        </p:txBody>
      </p:sp>
    </p:spTree>
    <p:extLst>
      <p:ext uri="{BB962C8B-B14F-4D97-AF65-F5344CB8AC3E}">
        <p14:creationId xmlns:p14="http://schemas.microsoft.com/office/powerpoint/2010/main" val="412035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F32BAB-3CB3-40AF-AA3B-04B2341BE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40" y="1684972"/>
            <a:ext cx="8679920" cy="1477328"/>
          </a:xfrm>
        </p:spPr>
        <p:txBody>
          <a:bodyPr anchor="ctr"/>
          <a:lstStyle/>
          <a:p>
            <a:r>
              <a:rPr lang="en-US" sz="10000" dirty="0">
                <a:latin typeface="Arial Black" panose="020B0A04020102020204" pitchFamily="34" charset="0"/>
              </a:rPr>
              <a:t>BE BOLD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B9CE0C-75B0-4E57-820F-61071BF2F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40" y="3352800"/>
            <a:ext cx="8679920" cy="1131079"/>
          </a:xfrm>
        </p:spPr>
        <p:txBody>
          <a:bodyPr/>
          <a:lstStyle/>
          <a:p>
            <a:r>
              <a:rPr lang="en-US" sz="7500" b="1" i="1" dirty="0">
                <a:latin typeface="Footlight MT Light" panose="0204060206030A020304" pitchFamily="18" charset="0"/>
              </a:rPr>
              <a:t>The Sky’s The Limit</a:t>
            </a:r>
          </a:p>
        </p:txBody>
      </p:sp>
    </p:spTree>
    <p:extLst>
      <p:ext uri="{BB962C8B-B14F-4D97-AF65-F5344CB8AC3E}">
        <p14:creationId xmlns:p14="http://schemas.microsoft.com/office/powerpoint/2010/main" val="222595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15372-5B75-403A-8E1A-872EF14D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 Exercise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1E9BD-DEFF-451F-8BA8-0A7CC5126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87" y="1255923"/>
            <a:ext cx="8670275" cy="49416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Advocacy and Regulatory</a:t>
            </a:r>
          </a:p>
          <a:p>
            <a:pPr lvl="2"/>
            <a:r>
              <a:rPr lang="en-US" dirty="0"/>
              <a:t>Legislative </a:t>
            </a:r>
          </a:p>
          <a:p>
            <a:pPr lvl="2"/>
            <a:r>
              <a:rPr lang="en-US" dirty="0"/>
              <a:t>Grassroots </a:t>
            </a:r>
          </a:p>
          <a:p>
            <a:pPr lvl="2"/>
            <a:r>
              <a:rPr lang="en-US" dirty="0"/>
              <a:t>MDH &amp; DHS</a:t>
            </a:r>
          </a:p>
          <a:p>
            <a:pPr lvl="2"/>
            <a:r>
              <a:rPr lang="en-US" dirty="0"/>
              <a:t>CMS</a:t>
            </a:r>
          </a:p>
          <a:p>
            <a:r>
              <a:rPr lang="en-US" dirty="0"/>
              <a:t>Member Value </a:t>
            </a:r>
          </a:p>
          <a:p>
            <a:pPr lvl="2"/>
            <a:r>
              <a:rPr lang="en-US" dirty="0"/>
              <a:t>Information</a:t>
            </a:r>
          </a:p>
          <a:p>
            <a:pPr lvl="2"/>
            <a:r>
              <a:rPr lang="en-US" dirty="0"/>
              <a:t>Education</a:t>
            </a:r>
          </a:p>
          <a:p>
            <a:pPr lvl="2"/>
            <a:r>
              <a:rPr lang="en-US" dirty="0"/>
              <a:t>Regions</a:t>
            </a:r>
          </a:p>
          <a:p>
            <a:r>
              <a:rPr lang="en-US" dirty="0"/>
              <a:t>Other</a:t>
            </a:r>
          </a:p>
          <a:p>
            <a:pPr lvl="2"/>
            <a:r>
              <a:rPr lang="en-US" dirty="0"/>
              <a:t>Agility</a:t>
            </a:r>
          </a:p>
          <a:p>
            <a:pPr lvl="2"/>
            <a:r>
              <a:rPr lang="en-US" dirty="0"/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169990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01CF-80FC-476C-8A30-369C94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MHCA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0E85D-6290-48E4-8650-B3445B73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available resources</a:t>
            </a:r>
          </a:p>
          <a:p>
            <a:r>
              <a:rPr lang="en-US" dirty="0"/>
              <a:t>Review Revenue Trends</a:t>
            </a:r>
          </a:p>
        </p:txBody>
      </p:sp>
    </p:spTree>
    <p:extLst>
      <p:ext uri="{BB962C8B-B14F-4D97-AF65-F5344CB8AC3E}">
        <p14:creationId xmlns:p14="http://schemas.microsoft.com/office/powerpoint/2010/main" val="41787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4B39-76EC-4C0D-ABA3-2AC20BF7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Security</a:t>
            </a:r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AFCA3AC4-EE29-46FB-93DD-B4645B061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578516"/>
              </p:ext>
            </p:extLst>
          </p:nvPr>
        </p:nvGraphicFramePr>
        <p:xfrm>
          <a:off x="254000" y="1255713"/>
          <a:ext cx="8669338" cy="36271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623050">
                  <a:extLst>
                    <a:ext uri="{9D8B030D-6E8A-4147-A177-3AD203B41FA5}">
                      <a16:colId xmlns:a16="http://schemas.microsoft.com/office/drawing/2014/main" val="2727627514"/>
                    </a:ext>
                  </a:extLst>
                </a:gridCol>
                <a:gridCol w="2046288">
                  <a:extLst>
                    <a:ext uri="{9D8B030D-6E8A-4147-A177-3AD203B41FA5}">
                      <a16:colId xmlns:a16="http://schemas.microsoft.com/office/drawing/2014/main" val="6463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/>
                        <a:t>Recommended Reserves</a:t>
                      </a:r>
                      <a:br>
                        <a:rPr lang="en-US" sz="3600" dirty="0"/>
                      </a:br>
                      <a:r>
                        <a:rPr lang="en-US" sz="2800" dirty="0"/>
                        <a:t>(6 months liquid unrestricted net assets)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$356,500 </a:t>
                      </a:r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9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/>
                        <a:t>Available Liquid Reserves</a:t>
                      </a:r>
                      <a:br>
                        <a:rPr lang="en-US" sz="3600" dirty="0"/>
                      </a:br>
                      <a:r>
                        <a:rPr lang="en-US" sz="2800" dirty="0"/>
                        <a:t>($265,000 with no risk)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$918,000</a:t>
                      </a:r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1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/>
                        <a:t>Surplus available </a:t>
                      </a:r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$561,500</a:t>
                      </a:r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6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039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A1B7-D191-495F-B9AA-C94D25BA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MHCA Revenue Trends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69BA4-CD12-4192-BC8D-EA640BDC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C7197E-2DA3-4501-9FD0-48EC8AB2D5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3387" y="1803763"/>
          <a:ext cx="8679923" cy="2956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85164">
                  <a:extLst>
                    <a:ext uri="{9D8B030D-6E8A-4147-A177-3AD203B41FA5}">
                      <a16:colId xmlns:a16="http://schemas.microsoft.com/office/drawing/2014/main" val="1642544796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1518746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3786869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02020437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871233042"/>
                    </a:ext>
                  </a:extLst>
                </a:gridCol>
                <a:gridCol w="1257293">
                  <a:extLst>
                    <a:ext uri="{9D8B030D-6E8A-4147-A177-3AD203B41FA5}">
                      <a16:colId xmlns:a16="http://schemas.microsoft.com/office/drawing/2014/main" val="4022377088"/>
                    </a:ext>
                  </a:extLst>
                </a:gridCol>
                <a:gridCol w="770266">
                  <a:extLst>
                    <a:ext uri="{9D8B030D-6E8A-4147-A177-3AD203B41FA5}">
                      <a16:colId xmlns:a16="http://schemas.microsoft.com/office/drawing/2014/main" val="2080215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31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Gross Dues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$441,057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67%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$429,205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55%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$400,129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56%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14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Gross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$233,302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35%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 $267,776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35%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$267,911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37%</a:t>
                      </a:r>
                      <a:endParaRPr lang="en-US" sz="2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092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Other Income</a:t>
                      </a:r>
                      <a:br>
                        <a:rPr lang="en-US" sz="2400" dirty="0"/>
                      </a:br>
                      <a:r>
                        <a:rPr lang="en-US" sz="1400" dirty="0"/>
                        <a:t>(Investments/Career Center)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-$16,796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044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Yr</a:t>
                      </a:r>
                      <a:r>
                        <a:rPr lang="en-US" sz="2400" dirty="0"/>
                        <a:t> End Surplus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$33,123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$138,215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$77,382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0235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Bonus Payout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$18,311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$14,749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$12,865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72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20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1D02-A537-485D-9B67-7BB11B32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Year-end Surplus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1686-D020-4E62-BC64-8095EF33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Policy</a:t>
            </a:r>
          </a:p>
          <a:p>
            <a:pPr lvl="2"/>
            <a:r>
              <a:rPr lang="en-US" dirty="0"/>
              <a:t>Net gain split between association staff</a:t>
            </a:r>
          </a:p>
          <a:p>
            <a:pPr lvl="2"/>
            <a:r>
              <a:rPr lang="en-US" dirty="0"/>
              <a:t>Large circumstantial line item savings removed</a:t>
            </a:r>
          </a:p>
          <a:p>
            <a:pPr lvl="2"/>
            <a:r>
              <a:rPr lang="en-US" dirty="0"/>
              <a:t>Paid prior to December 31</a:t>
            </a:r>
          </a:p>
          <a:p>
            <a:r>
              <a:rPr lang="en-US" dirty="0"/>
              <a:t>Suggested Changes for Finance Committee consideration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9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FDA3-2778-48BD-AFCA-5F056F68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D196-C539-484F-99F6-CCC623E9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was the best thing that happened to _____ in 2018?</a:t>
            </a:r>
          </a:p>
        </p:txBody>
      </p:sp>
    </p:spTree>
    <p:extLst>
      <p:ext uri="{BB962C8B-B14F-4D97-AF65-F5344CB8AC3E}">
        <p14:creationId xmlns:p14="http://schemas.microsoft.com/office/powerpoint/2010/main" val="3427913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01CF-80FC-476C-8A30-369C94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MHCA Priorities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0E85D-6290-48E4-8650-B3445B73E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should we no longer do?</a:t>
            </a:r>
          </a:p>
          <a:p>
            <a:r>
              <a:rPr lang="en-US"/>
              <a:t>What should we prioritize?</a:t>
            </a:r>
          </a:p>
          <a:p>
            <a:pPr lvl="2"/>
            <a:r>
              <a:rPr lang="en-US"/>
              <a:t>3-4 Goals with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7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AB1C4D-D047-4F83-825B-609AE4F7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98903"/>
            <a:ext cx="8672340" cy="26314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500" cap="none" dirty="0"/>
              <a:t>Striving For All Around Excellence Leads To Mediocrity</a:t>
            </a:r>
          </a:p>
        </p:txBody>
      </p:sp>
    </p:spTree>
    <p:extLst>
      <p:ext uri="{BB962C8B-B14F-4D97-AF65-F5344CB8AC3E}">
        <p14:creationId xmlns:p14="http://schemas.microsoft.com/office/powerpoint/2010/main" val="413436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E3B-DE3F-4A29-AE21-CA69BF1F8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MHCA 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D52D6-611B-4709-9056-09F9CD93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MHCA will shape the home care landscape to improve and sustain quality home care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D7CB-6BD5-4FA9-AB8C-1817D3BF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MHCA 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6F1A-F595-49C3-9542-507901B0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MHCA represents and supports Minnesota home care providers committed to high quality home care service.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0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866A-8B8D-421F-8D04-E41B1AE6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Important Benefits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388B9E7-0AAB-4A2F-ACC0-CB3747DD1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34932"/>
              </p:ext>
            </p:extLst>
          </p:nvPr>
        </p:nvGraphicFramePr>
        <p:xfrm>
          <a:off x="254000" y="1255713"/>
          <a:ext cx="8669338" cy="3200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012063">
                  <a:extLst>
                    <a:ext uri="{9D8B030D-6E8A-4147-A177-3AD203B41FA5}">
                      <a16:colId xmlns:a16="http://schemas.microsoft.com/office/drawing/2014/main" val="2727627514"/>
                    </a:ext>
                  </a:extLst>
                </a:gridCol>
                <a:gridCol w="3657275">
                  <a:extLst>
                    <a:ext uri="{9D8B030D-6E8A-4147-A177-3AD203B41FA5}">
                      <a16:colId xmlns:a16="http://schemas.microsoft.com/office/drawing/2014/main" val="6463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Informer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4.53/5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9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4.32/5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1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Regulatory Advocacy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4.26/5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6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Legislative Advocacy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4.14/5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0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Nurse 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4.11/5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6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11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5805-0128-42A0-B888-9A5032DB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Important Benefits</a:t>
            </a:r>
            <a:endParaRPr lang="en-US" dirty="0"/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F92A7F6A-410F-44F6-8AE3-D1E902AB3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00430"/>
              </p:ext>
            </p:extLst>
          </p:nvPr>
        </p:nvGraphicFramePr>
        <p:xfrm>
          <a:off x="254000" y="1255713"/>
          <a:ext cx="8669338" cy="1920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88000">
                  <a:extLst>
                    <a:ext uri="{9D8B030D-6E8A-4147-A177-3AD203B41FA5}">
                      <a16:colId xmlns:a16="http://schemas.microsoft.com/office/drawing/2014/main" val="2727627514"/>
                    </a:ext>
                  </a:extLst>
                </a:gridCol>
                <a:gridCol w="3081338">
                  <a:extLst>
                    <a:ext uri="{9D8B030D-6E8A-4147-A177-3AD203B41FA5}">
                      <a16:colId xmlns:a16="http://schemas.microsoft.com/office/drawing/2014/main" val="6463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Career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(18 of 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9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Employment Law Hotline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(17 of 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1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Advocacy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(16 of 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6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65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F479-73E4-4073-8C0C-2EACE6D0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Highest Program Utilization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106BA883-99FE-46FB-A5EA-19A41683C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667961"/>
              </p:ext>
            </p:extLst>
          </p:nvPr>
        </p:nvGraphicFramePr>
        <p:xfrm>
          <a:off x="254000" y="1255713"/>
          <a:ext cx="8669338" cy="3200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012063">
                  <a:extLst>
                    <a:ext uri="{9D8B030D-6E8A-4147-A177-3AD203B41FA5}">
                      <a16:colId xmlns:a16="http://schemas.microsoft.com/office/drawing/2014/main" val="2727627514"/>
                    </a:ext>
                  </a:extLst>
                </a:gridCol>
                <a:gridCol w="3657275">
                  <a:extLst>
                    <a:ext uri="{9D8B030D-6E8A-4147-A177-3AD203B41FA5}">
                      <a16:colId xmlns:a16="http://schemas.microsoft.com/office/drawing/2014/main" val="64639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59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Region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21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Annual Mtg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6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RCTC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10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Nurse Consultants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6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5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501-A9FD-4766-8FA9-E4C9A6F5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59" y="261062"/>
            <a:ext cx="8679920" cy="1809726"/>
          </a:xfrm>
        </p:spPr>
        <p:txBody>
          <a:bodyPr anchor="t"/>
          <a:lstStyle/>
          <a:p>
            <a:r>
              <a:rPr lang="en-US" sz="4200" dirty="0"/>
              <a:t>What keeps you up at night / </a:t>
            </a:r>
            <a:br>
              <a:rPr lang="en-US" sz="4200" dirty="0"/>
            </a:br>
            <a:r>
              <a:rPr lang="en-US" sz="4200" dirty="0"/>
              <a:t>Top 3 challenges</a:t>
            </a:r>
            <a:br>
              <a:rPr lang="en-US" dirty="0"/>
            </a:br>
            <a:r>
              <a:rPr lang="en-US" sz="3800" dirty="0">
                <a:solidFill>
                  <a:schemeClr val="tx2"/>
                </a:solidFill>
              </a:rPr>
              <a:t>2017 &amp; 2018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5760-D3C7-48CB-A86E-E498587F5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5946" y="2134526"/>
            <a:ext cx="4328941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Advocacy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Regulatory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 Force Support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D25AA46-7C5F-45BA-826B-D47806919C2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7789" y="2135906"/>
            <a:ext cx="36576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Reimbursement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Regulations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Workforce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47A9F8-751D-4630-929F-A93A2359EF37}"/>
              </a:ext>
            </a:extLst>
          </p:cNvPr>
          <p:cNvSpPr/>
          <p:nvPr/>
        </p:nvSpPr>
        <p:spPr>
          <a:xfrm>
            <a:off x="3796364" y="2246076"/>
            <a:ext cx="978408" cy="4108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B57D5E-67C9-4A3E-8AC1-266992DD2046}"/>
              </a:ext>
            </a:extLst>
          </p:cNvPr>
          <p:cNvSpPr/>
          <p:nvPr/>
        </p:nvSpPr>
        <p:spPr>
          <a:xfrm>
            <a:off x="3796364" y="3471235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4C0E12-1E04-4CB8-B9A9-5B42A983223D}"/>
              </a:ext>
            </a:extLst>
          </p:cNvPr>
          <p:cNvSpPr/>
          <p:nvPr/>
        </p:nvSpPr>
        <p:spPr>
          <a:xfrm>
            <a:off x="3801016" y="4531737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HCATheme">
  <a:themeElements>
    <a:clrScheme name="MHCA Colors">
      <a:dk1>
        <a:srgbClr val="000000"/>
      </a:dk1>
      <a:lt1>
        <a:sysClr val="window" lastClr="FFFFFF"/>
      </a:lt1>
      <a:dk2>
        <a:srgbClr val="003E51"/>
      </a:dk2>
      <a:lt2>
        <a:srgbClr val="968C83"/>
      </a:lt2>
      <a:accent1>
        <a:srgbClr val="006341"/>
      </a:accent1>
      <a:accent2>
        <a:srgbClr val="C16C18"/>
      </a:accent2>
      <a:accent3>
        <a:srgbClr val="B9D3DC"/>
      </a:accent3>
      <a:accent4>
        <a:srgbClr val="8CAC89"/>
      </a:accent4>
      <a:accent5>
        <a:srgbClr val="582D40"/>
      </a:accent5>
      <a:accent6>
        <a:srgbClr val="968C83"/>
      </a:accent6>
      <a:hlink>
        <a:srgbClr val="C16C18"/>
      </a:hlink>
      <a:folHlink>
        <a:srgbClr val="4E87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CATheme" id="{8C0DE813-4EF5-40F9-8913-9264B37CD2EA}" vid="{6E2E8941-24EC-40D6-AF6B-E0C0A91345F7}"/>
    </a:ext>
  </a:extLst>
</a:theme>
</file>

<file path=ppt/theme/theme2.xml><?xml version="1.0" encoding="utf-8"?>
<a:theme xmlns:a="http://schemas.openxmlformats.org/drawingml/2006/main" name="1_MHCATheme">
  <a:themeElements>
    <a:clrScheme name="MHCA Colors">
      <a:dk1>
        <a:srgbClr val="000000"/>
      </a:dk1>
      <a:lt1>
        <a:sysClr val="window" lastClr="FFFFFF"/>
      </a:lt1>
      <a:dk2>
        <a:srgbClr val="003E51"/>
      </a:dk2>
      <a:lt2>
        <a:srgbClr val="968C83"/>
      </a:lt2>
      <a:accent1>
        <a:srgbClr val="006341"/>
      </a:accent1>
      <a:accent2>
        <a:srgbClr val="C16C18"/>
      </a:accent2>
      <a:accent3>
        <a:srgbClr val="B9D3DC"/>
      </a:accent3>
      <a:accent4>
        <a:srgbClr val="8CAC89"/>
      </a:accent4>
      <a:accent5>
        <a:srgbClr val="582D40"/>
      </a:accent5>
      <a:accent6>
        <a:srgbClr val="968C83"/>
      </a:accent6>
      <a:hlink>
        <a:srgbClr val="C16C18"/>
      </a:hlink>
      <a:folHlink>
        <a:srgbClr val="4E87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CATheme" id="{8C0DE813-4EF5-40F9-8913-9264B37CD2EA}" vid="{6E2E8941-24EC-40D6-AF6B-E0C0A91345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MHCATheme</Template>
  <TotalTime>2292</TotalTime>
  <Words>376</Words>
  <Application>Microsoft Office PowerPoint</Application>
  <PresentationFormat>On-screen Show (4:3)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Courier New</vt:lpstr>
      <vt:lpstr>Footlight MT Light</vt:lpstr>
      <vt:lpstr>Iskoola Pota</vt:lpstr>
      <vt:lpstr>MHCATheme</vt:lpstr>
      <vt:lpstr>1_MHCATheme</vt:lpstr>
      <vt:lpstr>Board of Directors Strategic Dialogue</vt:lpstr>
      <vt:lpstr>Introductions</vt:lpstr>
      <vt:lpstr>Striving For All Around Excellence Leads To Mediocrity</vt:lpstr>
      <vt:lpstr>MHCA Vision</vt:lpstr>
      <vt:lpstr>MHCA Mission</vt:lpstr>
      <vt:lpstr>Most Important Benefits</vt:lpstr>
      <vt:lpstr>Least Important Benefits</vt:lpstr>
      <vt:lpstr>Highest Program Utilization</vt:lpstr>
      <vt:lpstr>What keeps you up at night /  Top 3 challenges 2017 &amp; 2018 </vt:lpstr>
      <vt:lpstr>Survey Identified Opportunities</vt:lpstr>
      <vt:lpstr>Want MHCA to be…..</vt:lpstr>
      <vt:lpstr>Strong MHCA</vt:lpstr>
      <vt:lpstr>What needs to happen  in the next 3 years to  ensure MHCA’s  long-term success?</vt:lpstr>
      <vt:lpstr>BE BOLD</vt:lpstr>
      <vt:lpstr>Strategic Exercise</vt:lpstr>
      <vt:lpstr>MHCA Priorities</vt:lpstr>
      <vt:lpstr>Financial Security</vt:lpstr>
      <vt:lpstr>MHCA Revenue Trends</vt:lpstr>
      <vt:lpstr>Year-end Surplus </vt:lpstr>
      <vt:lpstr>MHCA Priorities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Xiong</dc:creator>
  <cp:lastModifiedBy>Kathy Messerli</cp:lastModifiedBy>
  <cp:revision>65</cp:revision>
  <cp:lastPrinted>2019-01-15T23:23:05Z</cp:lastPrinted>
  <dcterms:created xsi:type="dcterms:W3CDTF">2016-09-22T15:56:25Z</dcterms:created>
  <dcterms:modified xsi:type="dcterms:W3CDTF">2019-01-21T21:49:18Z</dcterms:modified>
</cp:coreProperties>
</file>