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80" r:id="rId6"/>
    <p:sldId id="275" r:id="rId7"/>
    <p:sldId id="261" r:id="rId8"/>
    <p:sldId id="277" r:id="rId9"/>
    <p:sldId id="262" r:id="rId10"/>
    <p:sldId id="263" r:id="rId11"/>
    <p:sldId id="264" r:id="rId12"/>
    <p:sldId id="278" r:id="rId13"/>
    <p:sldId id="276" r:id="rId14"/>
    <p:sldId id="260" r:id="rId15"/>
    <p:sldId id="265" r:id="rId16"/>
    <p:sldId id="266" r:id="rId17"/>
    <p:sldId id="267" r:id="rId18"/>
    <p:sldId id="279" r:id="rId19"/>
    <p:sldId id="268" r:id="rId20"/>
    <p:sldId id="269" r:id="rId21"/>
    <p:sldId id="270" r:id="rId22"/>
    <p:sldId id="271" r:id="rId23"/>
    <p:sldId id="272" r:id="rId24"/>
    <p:sldId id="273" r:id="rId25"/>
    <p:sldId id="274" r:id="rId26"/>
    <p:sldId id="282"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2" autoAdjust="0"/>
    <p:restoredTop sz="75908" autoAdjust="0"/>
  </p:normalViewPr>
  <p:slideViewPr>
    <p:cSldViewPr>
      <p:cViewPr>
        <p:scale>
          <a:sx n="93" d="100"/>
          <a:sy n="93" d="100"/>
        </p:scale>
        <p:origin x="-214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585A5-B437-4B45-A760-C530AB8C8D6D}"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32A957-A3DE-4962-BD34-6A5EFE5D8905}" type="slidenum">
              <a:rPr lang="en-US" smtClean="0"/>
              <a:pPr/>
              <a:t>‹#›</a:t>
            </a:fld>
            <a:endParaRPr lang="en-US"/>
          </a:p>
        </p:txBody>
      </p:sp>
    </p:spTree>
    <p:extLst>
      <p:ext uri="{BB962C8B-B14F-4D97-AF65-F5344CB8AC3E}">
        <p14:creationId xmlns:p14="http://schemas.microsoft.com/office/powerpoint/2010/main" val="12319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Method of communication – adapt</a:t>
            </a:r>
            <a:r>
              <a:rPr lang="en-US" sz="1200" baseline="0" dirty="0"/>
              <a:t> to the individual…maybe a phone call is needed. Make it their idea instead of telling…ask more questions. </a:t>
            </a:r>
            <a:endParaRPr lang="en-US" sz="1200" dirty="0"/>
          </a:p>
          <a:p>
            <a:r>
              <a:rPr lang="en-US" sz="1200" dirty="0"/>
              <a:t>Consider…this implies that the auditor</a:t>
            </a:r>
            <a:r>
              <a:rPr lang="en-US" sz="1200" baseline="0" dirty="0"/>
              <a:t> isn’t demanding or telling the clinician what to do. </a:t>
            </a:r>
            <a:endParaRPr lang="en-US" sz="1200" dirty="0"/>
          </a:p>
          <a:p>
            <a:r>
              <a:rPr lang="en-US" sz="1200" dirty="0"/>
              <a:t>Relook…at this record as there are inconsistencies in documentation…” </a:t>
            </a:r>
          </a:p>
          <a:p>
            <a:r>
              <a:rPr lang="en-US" sz="1200" dirty="0"/>
              <a:t>OASIS Responses…should indicate ongoing need therefore if responses are at the top of the scale  an auditor might question what is the ongoing need demonstrated for this case or how is this patient home bound. </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staff seem hesitant, defensive or resistant to feedback or</a:t>
            </a:r>
            <a:r>
              <a:rPr lang="en-US" baseline="0" dirty="0"/>
              <a:t> suggestions….</a:t>
            </a:r>
            <a:endParaRPr lang="en-US" dirty="0"/>
          </a:p>
          <a:p>
            <a:r>
              <a:rPr lang="en-US" dirty="0"/>
              <a:t>Remember OASIS</a:t>
            </a:r>
            <a:r>
              <a:rPr lang="en-US" baseline="0" dirty="0"/>
              <a:t> is simply a data collection tool…staff need frequent reminders of this!</a:t>
            </a:r>
          </a:p>
          <a:p>
            <a:r>
              <a:rPr lang="en-US" baseline="0" dirty="0"/>
              <a:t>CMS has given us direction on how to answer the questions…even it doesn’t make sense to the clinical mind. </a:t>
            </a:r>
          </a:p>
          <a:p>
            <a:endParaRPr lang="en-US" baseline="0" dirty="0"/>
          </a:p>
          <a:p>
            <a:r>
              <a:rPr lang="en-US" baseline="0" dirty="0"/>
              <a:t>Give positive and constructive feedback…</a:t>
            </a:r>
          </a:p>
          <a:p>
            <a:r>
              <a:rPr lang="en-US" baseline="0" dirty="0"/>
              <a:t>Some agencies have staff do peer audits….</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Introduce the next grouping of slides.</a:t>
            </a:r>
          </a:p>
          <a:p>
            <a:r>
              <a:rPr lang="en-US" dirty="0"/>
              <a:t>Remind</a:t>
            </a:r>
            <a:r>
              <a:rPr lang="en-US" baseline="0" dirty="0"/>
              <a:t> the audience that we have provided handouts related to these measures to include general tips.</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Auditing specifically the</a:t>
            </a:r>
            <a:r>
              <a:rPr lang="en-US" baseline="0" dirty="0"/>
              <a:t> therapy discharges and education…</a:t>
            </a:r>
          </a:p>
          <a:p>
            <a:r>
              <a:rPr lang="en-US" dirty="0"/>
              <a:t>Assisted</a:t>
            </a:r>
            <a:r>
              <a:rPr lang="en-US" baseline="0" dirty="0"/>
              <a:t> livings can be a challenge to work with on this…work on openly communicating with them about our need to see the patient’s actual medications. </a:t>
            </a:r>
          </a:p>
          <a:p>
            <a:endParaRPr lang="en-US" dirty="0"/>
          </a:p>
          <a:p>
            <a:r>
              <a:rPr lang="en-US" dirty="0"/>
              <a:t>Education</a:t>
            </a:r>
            <a:r>
              <a:rPr lang="en-US" baseline="0" dirty="0"/>
              <a:t> can be done over the phone!</a:t>
            </a:r>
          </a:p>
          <a:p>
            <a:r>
              <a:rPr lang="en-US" baseline="0" dirty="0"/>
              <a:t>Other providers…physician, nurse practitioner, pharmacist…</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Our</a:t>
            </a:r>
            <a:r>
              <a:rPr lang="en-US" baseline="0" dirty="0"/>
              <a:t> agencies (Accra, </a:t>
            </a:r>
            <a:r>
              <a:rPr lang="en-US" baseline="0" dirty="0" err="1"/>
              <a:t>Knute</a:t>
            </a:r>
            <a:r>
              <a:rPr lang="en-US" baseline="0" dirty="0"/>
              <a:t>) are using the </a:t>
            </a:r>
            <a:r>
              <a:rPr lang="en-US" dirty="0"/>
              <a:t>MIIC MN immunization</a:t>
            </a:r>
            <a:r>
              <a:rPr lang="en-US" baseline="0" dirty="0"/>
              <a:t> influenza information connection to get this information </a:t>
            </a:r>
            <a:r>
              <a:rPr lang="en-US" dirty="0"/>
              <a:t>(a tool to</a:t>
            </a:r>
            <a:r>
              <a:rPr lang="en-US" baseline="0" dirty="0"/>
              <a:t> find out if the patient has received their influenza vaccination. </a:t>
            </a:r>
          </a:p>
          <a:p>
            <a:endParaRPr lang="en-US" dirty="0"/>
          </a:p>
          <a:p>
            <a:r>
              <a:rPr lang="en-US" dirty="0"/>
              <a:t>Define</a:t>
            </a:r>
            <a:r>
              <a:rPr lang="en-US" baseline="0" dirty="0"/>
              <a:t> date range criteria…(October thru March) </a:t>
            </a:r>
          </a:p>
          <a:p>
            <a:r>
              <a:rPr lang="en-US" dirty="0"/>
              <a:t>These</a:t>
            </a:r>
            <a:r>
              <a:rPr lang="en-US" baseline="0" dirty="0"/>
              <a:t> indicators are going to be some of the same issues with the PPV question.</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all</a:t>
            </a:r>
            <a:r>
              <a:rPr lang="en-US" baseline="0" dirty="0"/>
              <a:t> functional items – specifically Ambulation, Bed Transfers, Bathing </a:t>
            </a:r>
          </a:p>
          <a:p>
            <a:endParaRPr lang="en-US" baseline="0" dirty="0"/>
          </a:p>
          <a:p>
            <a:r>
              <a:rPr lang="en-US" dirty="0"/>
              <a:t>Plug the OASIS Cornerstones</a:t>
            </a:r>
            <a:r>
              <a:rPr lang="en-US" baseline="0" dirty="0"/>
              <a:t> Video done by the rehab team…</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Have therapists</a:t>
            </a:r>
            <a:r>
              <a:rPr lang="en-US" baseline="0" dirty="0"/>
              <a:t> communicate with the RN related to functional items that they witnessed in the home. Build relationships between the therapy and nursing staff. </a:t>
            </a:r>
            <a:endParaRPr lang="en-US" dirty="0"/>
          </a:p>
          <a:p>
            <a:endParaRPr lang="en-US" dirty="0"/>
          </a:p>
          <a:p>
            <a:r>
              <a:rPr lang="en-US" dirty="0"/>
              <a:t>Observation of the functional abilities from the start</a:t>
            </a:r>
            <a:r>
              <a:rPr lang="en-US" baseline="0" dirty="0"/>
              <a:t> of the visit. </a:t>
            </a:r>
          </a:p>
          <a:p>
            <a:r>
              <a:rPr lang="en-US" baseline="0" dirty="0"/>
              <a:t>Consider all of the item guidance in OASIS answers</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Re-education</a:t>
            </a:r>
            <a:r>
              <a:rPr lang="en-US" baseline="0" dirty="0"/>
              <a:t> to staff about what this items includes and the complexities / tricks to the wording</a:t>
            </a:r>
            <a:endParaRPr lang="en-US" dirty="0"/>
          </a:p>
          <a:p>
            <a:r>
              <a:rPr lang="en-US" dirty="0"/>
              <a:t>Safety considerations: Homemade</a:t>
            </a:r>
            <a:r>
              <a:rPr lang="en-US" baseline="0" dirty="0"/>
              <a:t> equipment!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One</a:t>
            </a:r>
            <a:r>
              <a:rPr lang="en-US" baseline="0" dirty="0"/>
              <a:t> agency is doing: Admit nurse is actually getting the patient into a shower and integrating the other assessments within this routine.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Another agency has implemented a “Better breathing” program…which is enhancing the education that the patient receives and improves patient’s management of their breathing. </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Multi-disciplinary team to</a:t>
            </a:r>
            <a:r>
              <a:rPr lang="en-US" baseline="0" dirty="0"/>
              <a:t> give hints on how to read/answer the question…</a:t>
            </a:r>
          </a:p>
          <a:p>
            <a:r>
              <a:rPr lang="en-US" dirty="0"/>
              <a:t>Education on the communication</a:t>
            </a:r>
            <a:r>
              <a:rPr lang="en-US" baseline="0" dirty="0"/>
              <a:t> portion of the question</a:t>
            </a:r>
            <a:endParaRPr lang="en-US" dirty="0"/>
          </a:p>
          <a:p>
            <a:endParaRPr lang="en-US" dirty="0"/>
          </a:p>
          <a:p>
            <a:r>
              <a:rPr lang="en-US" dirty="0"/>
              <a:t>SOC – 24 hours could include when they were still in the hospital on pain medication. </a:t>
            </a:r>
            <a:r>
              <a:rPr lang="en-US" baseline="0" dirty="0"/>
              <a:t>Also – patients may be avoiding activities because of fear of pain, so they don’t really know if pain is interfering. </a:t>
            </a:r>
          </a:p>
          <a:p>
            <a:endParaRPr lang="en-US" dirty="0"/>
          </a:p>
          <a:p>
            <a:r>
              <a:rPr lang="en-US" dirty="0"/>
              <a:t>The patient’s treatment for pain (whether pharmacologic or non-pharmacologic) must be considered when evaluating whether pain interferes with activity or movement.</a:t>
            </a:r>
            <a:r>
              <a:rPr lang="en-US" baseline="0" dirty="0"/>
              <a:t> Pain that is well controlled with treatment may not interfere with activity or movement at all. </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Question</a:t>
            </a:r>
            <a:r>
              <a:rPr lang="en-US" baseline="0" dirty="0"/>
              <a:t> format…write down questions for later. And/or we can address answers on the website at a later date. </a:t>
            </a:r>
            <a:endParaRPr lang="en-US" dirty="0"/>
          </a:p>
          <a:p>
            <a:endParaRPr lang="en-US" dirty="0"/>
          </a:p>
          <a:p>
            <a:r>
              <a:rPr lang="en-US" dirty="0"/>
              <a:t>Talk about the starred slides can be pulled for agency</a:t>
            </a:r>
            <a:r>
              <a:rPr lang="en-US" baseline="0" dirty="0"/>
              <a:t> leaders to use to present to their staff. </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2</a:t>
            </a:fld>
            <a:endParaRPr lang="en-US"/>
          </a:p>
        </p:txBody>
      </p:sp>
    </p:spTree>
    <p:extLst>
      <p:ext uri="{BB962C8B-B14F-4D97-AF65-F5344CB8AC3E}">
        <p14:creationId xmlns:p14="http://schemas.microsoft.com/office/powerpoint/2010/main" val="6062740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Kristy’s example of the bathroom…admit nurse should take the patient to the bathroom</a:t>
            </a:r>
            <a:r>
              <a:rPr lang="en-US" baseline="0" dirty="0"/>
              <a:t> during admit</a:t>
            </a:r>
            <a:endParaRPr lang="en-US" dirty="0"/>
          </a:p>
          <a:p>
            <a:r>
              <a:rPr lang="en-US" dirty="0"/>
              <a:t>Patient</a:t>
            </a:r>
            <a:r>
              <a:rPr lang="en-US" baseline="0" dirty="0"/>
              <a:t> short of breath over the phone? </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Look at if the re-hospitalization</a:t>
            </a:r>
            <a:r>
              <a:rPr lang="en-US" baseline="0" dirty="0"/>
              <a:t> is related to the diagnosis the patient is being seen for. Assess for accuracy of the OASIS item so that reports can be accurate and the top reasons could be addressed. - The OASIS reason is often answered “other”</a:t>
            </a:r>
          </a:p>
          <a:p>
            <a:r>
              <a:rPr lang="en-US" baseline="0" dirty="0"/>
              <a:t>	EX: SOB is the common reason – do staff (on call) need additional education on management of SOB symptoms? Do patients need additional 	education to call agency first?</a:t>
            </a:r>
          </a:p>
          <a:p>
            <a:r>
              <a:rPr lang="en-US" baseline="0" dirty="0"/>
              <a:t>Front loading visits / phone calls / technology – some agencies are also trying to extend the LOS to impact these rates (front loading isn’t enough when we are responsible for 60 days). NOTE: according to Ability demo, MN has an average length of stay that is shorter than national average.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General</a:t>
            </a:r>
            <a:r>
              <a:rPr lang="en-US" baseline="0" dirty="0"/>
              <a:t> overview – good luck </a:t>
            </a:r>
          </a:p>
          <a:p>
            <a:r>
              <a:rPr lang="en-US" baseline="0" dirty="0"/>
              <a:t>Thanks for coming!</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NOT the CAHPS</a:t>
            </a:r>
            <a:r>
              <a:rPr lang="en-US" baseline="0" dirty="0"/>
              <a:t> star rating…that is a separate rating</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6</a:t>
            </a:fld>
            <a:endParaRPr lang="en-US"/>
          </a:p>
        </p:txBody>
      </p:sp>
    </p:spTree>
    <p:extLst>
      <p:ext uri="{BB962C8B-B14F-4D97-AF65-F5344CB8AC3E}">
        <p14:creationId xmlns:p14="http://schemas.microsoft.com/office/powerpoint/2010/main" val="1065407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Explain the data</a:t>
            </a:r>
            <a:r>
              <a:rPr lang="en-US" baseline="0" dirty="0"/>
              <a:t> lag time and the amount of time it will take to see the results of your initiatives. </a:t>
            </a:r>
          </a:p>
          <a:p>
            <a:endParaRPr lang="en-US" baseline="0" dirty="0"/>
          </a:p>
          <a:p>
            <a:r>
              <a:rPr lang="en-US" baseline="0" dirty="0"/>
              <a:t>Data Analytic Programs: Home Health Gold, SHP, OCS HomeCare, now a part of the </a:t>
            </a:r>
            <a:r>
              <a:rPr lang="en-US" baseline="0"/>
              <a:t>ABILITY network, </a:t>
            </a:r>
            <a:r>
              <a:rPr lang="en-US" baseline="0" dirty="0"/>
              <a:t>PPS Plus (new owner), Others</a:t>
            </a:r>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7</a:t>
            </a:fld>
            <a:endParaRPr lang="en-US"/>
          </a:p>
        </p:txBody>
      </p:sp>
    </p:spTree>
    <p:extLst>
      <p:ext uri="{BB962C8B-B14F-4D97-AF65-F5344CB8AC3E}">
        <p14:creationId xmlns:p14="http://schemas.microsoft.com/office/powerpoint/2010/main" val="2659165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Speak to the report and how to read it…what to look for.</a:t>
            </a:r>
          </a:p>
          <a:p>
            <a:r>
              <a:rPr lang="en-US" dirty="0"/>
              <a:t>	-</a:t>
            </a:r>
            <a:r>
              <a:rPr lang="en-US" baseline="0" dirty="0"/>
              <a:t> describe this is released quarterly and what months the preview comes available. </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OASIS Resources examples: OASIS Answers,</a:t>
            </a:r>
            <a:r>
              <a:rPr lang="en-US" baseline="0" dirty="0"/>
              <a:t> RCTC, Blueprint courses, </a:t>
            </a:r>
            <a:r>
              <a:rPr lang="en-US" baseline="0" dirty="0" err="1"/>
              <a:t>Fazzi</a:t>
            </a:r>
            <a:r>
              <a:rPr lang="en-US" baseline="0" dirty="0"/>
              <a:t>, etc. </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Staff Accountability</a:t>
            </a:r>
            <a:r>
              <a:rPr lang="en-US" baseline="0" dirty="0"/>
              <a:t> – key to success…agencies need to do this within their own group</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900" dirty="0"/>
              <a:t>Compare the OASIS questions</a:t>
            </a:r>
            <a:r>
              <a:rPr lang="en-US" sz="2900" baseline="0" dirty="0"/>
              <a:t> to each other. Example of inconsistent answers: patient needs supervision at all times on ambulation (3), and mark transfers independent (0)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900" baseline="0" dirty="0"/>
              <a:t>Therapy might have good input related to the functional status. The assessing clinician is ultimately responsible. </a:t>
            </a:r>
            <a:endParaRPr lang="en-US" sz="290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sz="2900" dirty="0"/>
              <a:t>If not documented it is not done!</a:t>
            </a:r>
          </a:p>
          <a:p>
            <a:endParaRPr lang="en-US" dirty="0"/>
          </a:p>
        </p:txBody>
      </p:sp>
      <p:sp>
        <p:nvSpPr>
          <p:cNvPr id="4" name="Slide Number Placeholder 3"/>
          <p:cNvSpPr>
            <a:spLocks noGrp="1"/>
          </p:cNvSpPr>
          <p:nvPr>
            <p:ph type="sldNum" sz="quarter" idx="10"/>
          </p:nvPr>
        </p:nvSpPr>
        <p:spPr/>
        <p:txBody>
          <a:bodyPr/>
          <a:lstStyle/>
          <a:p>
            <a:fld id="{0832A957-A3DE-4962-BD34-6A5EFE5D8905}"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5FC0E2B-6B91-4A13-9F40-D7934DB5C96A}" type="datetimeFigureOut">
              <a:rPr lang="en-US" smtClean="0"/>
              <a:pPr/>
              <a:t>10/25/2016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077FEF9-5006-4252-B7DA-538CA18E373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FC0E2B-6B91-4A13-9F40-D7934DB5C96A}"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77FEF9-5006-4252-B7DA-538CA18E37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5FC0E2B-6B91-4A13-9F40-D7934DB5C96A}" type="datetimeFigureOut">
              <a:rPr lang="en-US" smtClean="0"/>
              <a:pPr/>
              <a:t>10/25/2016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077FEF9-5006-4252-B7DA-538CA18E37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5FC0E2B-6B91-4A13-9F40-D7934DB5C96A}"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077FEF9-5006-4252-B7DA-538CA18E373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25FC0E2B-6B91-4A13-9F40-D7934DB5C96A}" type="datetimeFigureOut">
              <a:rPr lang="en-US" smtClean="0"/>
              <a:pPr/>
              <a:t>10/25/2016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077FEF9-5006-4252-B7DA-538CA18E373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25FC0E2B-6B91-4A13-9F40-D7934DB5C96A}" type="datetimeFigureOut">
              <a:rPr lang="en-US" smtClean="0"/>
              <a:pPr/>
              <a:t>10/25/2016</a:t>
            </a:fld>
            <a:endParaRPr lang="en-US"/>
          </a:p>
        </p:txBody>
      </p:sp>
      <p:sp>
        <p:nvSpPr>
          <p:cNvPr id="10" name="Slide Number Placeholder 9"/>
          <p:cNvSpPr>
            <a:spLocks noGrp="1"/>
          </p:cNvSpPr>
          <p:nvPr>
            <p:ph type="sldNum" sz="quarter" idx="16"/>
          </p:nvPr>
        </p:nvSpPr>
        <p:spPr/>
        <p:txBody>
          <a:bodyPr rtlCol="0"/>
          <a:lstStyle/>
          <a:p>
            <a:fld id="{9077FEF9-5006-4252-B7DA-538CA18E373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25FC0E2B-6B91-4A13-9F40-D7934DB5C96A}" type="datetimeFigureOut">
              <a:rPr lang="en-US" smtClean="0"/>
              <a:pPr/>
              <a:t>10/25/2016</a:t>
            </a:fld>
            <a:endParaRPr lang="en-US"/>
          </a:p>
        </p:txBody>
      </p:sp>
      <p:sp>
        <p:nvSpPr>
          <p:cNvPr id="12" name="Slide Number Placeholder 11"/>
          <p:cNvSpPr>
            <a:spLocks noGrp="1"/>
          </p:cNvSpPr>
          <p:nvPr>
            <p:ph type="sldNum" sz="quarter" idx="16"/>
          </p:nvPr>
        </p:nvSpPr>
        <p:spPr/>
        <p:txBody>
          <a:bodyPr rtlCol="0"/>
          <a:lstStyle/>
          <a:p>
            <a:fld id="{9077FEF9-5006-4252-B7DA-538CA18E373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5FC0E2B-6B91-4A13-9F40-D7934DB5C96A}" type="datetimeFigureOut">
              <a:rPr lang="en-US" smtClean="0"/>
              <a:pPr/>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077FEF9-5006-4252-B7DA-538CA18E37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C0E2B-6B91-4A13-9F40-D7934DB5C96A}" type="datetimeFigureOut">
              <a:rPr lang="en-US" smtClean="0"/>
              <a:pPr/>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077FEF9-5006-4252-B7DA-538CA18E37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25FC0E2B-6B91-4A13-9F40-D7934DB5C96A}"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077FEF9-5006-4252-B7DA-538CA18E373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5FC0E2B-6B91-4A13-9F40-D7934DB5C96A}" type="datetimeFigureOut">
              <a:rPr lang="en-US" smtClean="0"/>
              <a:pPr/>
              <a:t>10/25/2016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077FEF9-5006-4252-B7DA-538CA18E373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5FC0E2B-6B91-4A13-9F40-D7934DB5C96A}" type="datetimeFigureOut">
              <a:rPr lang="en-US" smtClean="0"/>
              <a:pPr/>
              <a:t>10/25/2016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077FEF9-5006-4252-B7DA-538CA18E37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onnection.ocsgateway.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cms.gov/Medicare/Quality-Initiatives-Patient-Assessment-Instruments/HomeHealthQualityInits/HHQIHomeHealthStarRating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Quality Star Ratings: </a:t>
            </a:r>
            <a:r>
              <a:rPr lang="en-US" sz="3600" b="1" dirty="0"/>
              <a:t>How to Obtain the Rating You Deserve</a:t>
            </a:r>
            <a:endParaRPr lang="en-US" sz="3600" dirty="0"/>
          </a:p>
        </p:txBody>
      </p:sp>
      <p:sp>
        <p:nvSpPr>
          <p:cNvPr id="3" name="Subtitle 2"/>
          <p:cNvSpPr>
            <a:spLocks noGrp="1"/>
          </p:cNvSpPr>
          <p:nvPr>
            <p:ph type="subTitle" idx="1"/>
          </p:nvPr>
        </p:nvSpPr>
        <p:spPr/>
        <p:txBody>
          <a:bodyPr/>
          <a:lstStyle/>
          <a:p>
            <a:r>
              <a:rPr lang="en-US" dirty="0"/>
              <a:t>MHCA Clinical Quality Team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(cont)</a:t>
            </a:r>
          </a:p>
        </p:txBody>
      </p:sp>
      <p:sp>
        <p:nvSpPr>
          <p:cNvPr id="3" name="Content Placeholder 2"/>
          <p:cNvSpPr>
            <a:spLocks noGrp="1"/>
          </p:cNvSpPr>
          <p:nvPr>
            <p:ph sz="quarter" idx="1"/>
          </p:nvPr>
        </p:nvSpPr>
        <p:spPr/>
        <p:txBody>
          <a:bodyPr>
            <a:normAutofit lnSpcReduction="10000"/>
          </a:bodyPr>
          <a:lstStyle/>
          <a:p>
            <a:r>
              <a:rPr lang="en-US" dirty="0"/>
              <a:t>OASIS Auditing</a:t>
            </a:r>
          </a:p>
          <a:p>
            <a:pPr lvl="1"/>
            <a:r>
              <a:rPr lang="en-US" dirty="0"/>
              <a:t>Frequent and Consistent</a:t>
            </a:r>
          </a:p>
          <a:p>
            <a:pPr lvl="1"/>
            <a:r>
              <a:rPr lang="en-US" dirty="0"/>
              <a:t>Real time auditing and feedback to clinician</a:t>
            </a:r>
          </a:p>
          <a:p>
            <a:pPr lvl="1"/>
            <a:r>
              <a:rPr lang="en-US" dirty="0"/>
              <a:t>Track trends </a:t>
            </a:r>
          </a:p>
          <a:p>
            <a:pPr lvl="2"/>
            <a:r>
              <a:rPr lang="en-US" dirty="0"/>
              <a:t>Individual</a:t>
            </a:r>
          </a:p>
          <a:p>
            <a:pPr lvl="2"/>
            <a:r>
              <a:rPr lang="en-US" dirty="0"/>
              <a:t>Branch or Team</a:t>
            </a:r>
          </a:p>
          <a:p>
            <a:pPr lvl="2"/>
            <a:r>
              <a:rPr lang="en-US" dirty="0"/>
              <a:t>Diagnosis / </a:t>
            </a:r>
            <a:r>
              <a:rPr lang="en-US"/>
              <a:t>Clinical Condition </a:t>
            </a:r>
            <a:endParaRPr lang="en-US" dirty="0"/>
          </a:p>
          <a:p>
            <a:pPr lvl="2"/>
            <a:r>
              <a:rPr lang="en-US" dirty="0"/>
              <a:t>OASIS Item</a:t>
            </a:r>
          </a:p>
          <a:p>
            <a:pPr lvl="2"/>
            <a:r>
              <a:rPr lang="en-US" dirty="0"/>
              <a:t>Changing guidance (Q &amp; A’s)</a:t>
            </a:r>
          </a:p>
          <a:p>
            <a:r>
              <a:rPr lang="en-US" dirty="0"/>
              <a:t>Staff Accountability</a:t>
            </a:r>
          </a:p>
          <a:p>
            <a:endParaRPr lang="en-US" dirty="0"/>
          </a:p>
          <a:p>
            <a:pPr lvl="1"/>
            <a:endParaRPr lang="en-US" dirty="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fontScale="90000"/>
          </a:bodyPr>
          <a:lstStyle/>
          <a:p>
            <a:r>
              <a:rPr lang="en-US" dirty="0"/>
              <a:t>Hints to Help the Auditor</a:t>
            </a:r>
          </a:p>
        </p:txBody>
      </p:sp>
      <p:sp>
        <p:nvSpPr>
          <p:cNvPr id="3" name="Content Placeholder 2"/>
          <p:cNvSpPr>
            <a:spLocks noGrp="1"/>
          </p:cNvSpPr>
          <p:nvPr>
            <p:ph sz="quarter" idx="1"/>
          </p:nvPr>
        </p:nvSpPr>
        <p:spPr>
          <a:xfrm>
            <a:off x="612648" y="1524000"/>
            <a:ext cx="8153400" cy="5105400"/>
          </a:xfrm>
        </p:spPr>
        <p:txBody>
          <a:bodyPr>
            <a:normAutofit lnSpcReduction="10000"/>
          </a:bodyPr>
          <a:lstStyle/>
          <a:p>
            <a:r>
              <a:rPr lang="en-US" dirty="0"/>
              <a:t>Compare Plan of Care/Clinical Assessment and OASIS responses do they all agree??</a:t>
            </a:r>
          </a:p>
          <a:p>
            <a:pPr lvl="1"/>
            <a:r>
              <a:rPr lang="en-US" dirty="0"/>
              <a:t>Do the functional deficits match the therapy visits predicted?</a:t>
            </a:r>
          </a:p>
          <a:p>
            <a:r>
              <a:rPr lang="en-US" dirty="0"/>
              <a:t>Communication to staff </a:t>
            </a:r>
          </a:p>
          <a:p>
            <a:pPr lvl="1"/>
            <a:r>
              <a:rPr lang="en-US" b="1" dirty="0"/>
              <a:t>take personality out of the message stick to the facts</a:t>
            </a:r>
          </a:p>
          <a:p>
            <a:pPr lvl="1"/>
            <a:r>
              <a:rPr lang="en-US" sz="2900" dirty="0"/>
              <a:t>simply reference what is documented and how it presents inconsistency</a:t>
            </a:r>
          </a:p>
          <a:p>
            <a:r>
              <a:rPr lang="en-US" b="1" dirty="0"/>
              <a:t>Reference guidance materials and sources </a:t>
            </a:r>
            <a:r>
              <a:rPr lang="en-US" dirty="0"/>
              <a:t>in the communication</a:t>
            </a:r>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Hints to Help the Auditor (cont)</a:t>
            </a:r>
          </a:p>
        </p:txBody>
      </p:sp>
      <p:sp>
        <p:nvSpPr>
          <p:cNvPr id="3" name="Content Placeholder 2"/>
          <p:cNvSpPr>
            <a:spLocks noGrp="1"/>
          </p:cNvSpPr>
          <p:nvPr>
            <p:ph sz="quarter" idx="1"/>
          </p:nvPr>
        </p:nvSpPr>
        <p:spPr/>
        <p:txBody>
          <a:bodyPr>
            <a:normAutofit/>
          </a:bodyPr>
          <a:lstStyle/>
          <a:p>
            <a:r>
              <a:rPr lang="en-US" dirty="0"/>
              <a:t>Change the method of communication</a:t>
            </a:r>
          </a:p>
          <a:p>
            <a:r>
              <a:rPr lang="en-US" dirty="0"/>
              <a:t>Use words such as </a:t>
            </a:r>
          </a:p>
          <a:p>
            <a:pPr lvl="1"/>
            <a:r>
              <a:rPr lang="en-US" sz="2900" dirty="0"/>
              <a:t>“Consider” </a:t>
            </a:r>
          </a:p>
          <a:p>
            <a:pPr lvl="1"/>
            <a:r>
              <a:rPr lang="en-US" sz="2900" dirty="0"/>
              <a:t>“Relook”</a:t>
            </a:r>
          </a:p>
          <a:p>
            <a:pPr lvl="1"/>
            <a:r>
              <a:rPr lang="en-US" sz="2900" dirty="0"/>
              <a:t>“OASIS responses”</a:t>
            </a:r>
          </a:p>
          <a:p>
            <a:pPr lvl="2"/>
            <a:r>
              <a:rPr lang="en-US" dirty="0"/>
              <a:t>OASIS scored prior to the intervention not status at end of visit</a:t>
            </a:r>
          </a:p>
          <a:p>
            <a:pPr>
              <a:buNone/>
            </a:pPr>
            <a:endParaRPr lang="en-US" dirty="0"/>
          </a:p>
        </p:txBody>
      </p:sp>
      <p:pic>
        <p:nvPicPr>
          <p:cNvPr id="4098" name="Picture 2" descr="C:\Users\csc779\AppData\Local\Microsoft\Windows\Temporary Internet Files\Content.IE5\EM6F5UPI\thinking-girl[1].png"/>
          <p:cNvPicPr>
            <a:picLocks noChangeAspect="1" noChangeArrowheads="1"/>
          </p:cNvPicPr>
          <p:nvPr/>
        </p:nvPicPr>
        <p:blipFill>
          <a:blip r:embed="rId3" cstate="print"/>
          <a:srcRect/>
          <a:stretch>
            <a:fillRect/>
          </a:stretch>
        </p:blipFill>
        <p:spPr bwMode="auto">
          <a:xfrm>
            <a:off x="3962400" y="4724400"/>
            <a:ext cx="1790700" cy="17907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Hints to help the Auditor (cont)</a:t>
            </a:r>
          </a:p>
        </p:txBody>
      </p:sp>
      <p:sp>
        <p:nvSpPr>
          <p:cNvPr id="3" name="Content Placeholder 2"/>
          <p:cNvSpPr>
            <a:spLocks noGrp="1"/>
          </p:cNvSpPr>
          <p:nvPr>
            <p:ph sz="quarter" idx="1"/>
          </p:nvPr>
        </p:nvSpPr>
        <p:spPr/>
        <p:txBody>
          <a:bodyPr>
            <a:normAutofit/>
          </a:bodyPr>
          <a:lstStyle/>
          <a:p>
            <a:r>
              <a:rPr lang="en-US" dirty="0"/>
              <a:t>Hints to address feedback from staff</a:t>
            </a:r>
          </a:p>
          <a:p>
            <a:pPr lvl="1"/>
            <a:r>
              <a:rPr lang="en-US" dirty="0"/>
              <a:t>Medicare provided us the OASIS data set to demonstrate our quality performance. </a:t>
            </a:r>
          </a:p>
          <a:p>
            <a:pPr lvl="1"/>
            <a:r>
              <a:rPr lang="en-US" dirty="0"/>
              <a:t>This is mandated by Medicare and this is how ALL agencies are measured.</a:t>
            </a:r>
          </a:p>
          <a:p>
            <a:pPr lvl="1"/>
            <a:r>
              <a:rPr lang="en-US" dirty="0"/>
              <a:t> Since ALL agencies use the same tool we must maximize this tool. </a:t>
            </a:r>
          </a:p>
          <a:p>
            <a:r>
              <a:rPr lang="en-US" dirty="0"/>
              <a:t>Give both positive and constructive feedback</a:t>
            </a:r>
          </a:p>
        </p:txBody>
      </p:sp>
    </p:spTree>
    <p:extLst>
      <p:ext uri="{BB962C8B-B14F-4D97-AF65-F5344CB8AC3E}">
        <p14:creationId xmlns:p14="http://schemas.microsoft.com/office/powerpoint/2010/main" val="2031104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Included</a:t>
            </a:r>
          </a:p>
        </p:txBody>
      </p:sp>
      <p:sp>
        <p:nvSpPr>
          <p:cNvPr id="3" name="Content Placeholder 2"/>
          <p:cNvSpPr>
            <a:spLocks noGrp="1"/>
          </p:cNvSpPr>
          <p:nvPr>
            <p:ph sz="quarter" idx="1"/>
          </p:nvPr>
        </p:nvSpPr>
        <p:spPr/>
        <p:txBody>
          <a:bodyPr>
            <a:normAutofit fontScale="77500" lnSpcReduction="20000"/>
          </a:bodyPr>
          <a:lstStyle/>
          <a:p>
            <a:r>
              <a:rPr lang="en-US" b="1" dirty="0"/>
              <a:t>Process Measures</a:t>
            </a:r>
            <a:endParaRPr lang="en-US" dirty="0"/>
          </a:p>
          <a:p>
            <a:pPr lvl="1"/>
            <a:r>
              <a:rPr lang="en-US" dirty="0"/>
              <a:t>Timely Initiation of Care</a:t>
            </a:r>
          </a:p>
          <a:p>
            <a:pPr lvl="1"/>
            <a:r>
              <a:rPr lang="en-US" dirty="0"/>
              <a:t>Drug Education on all Medications Provided to Patient/Caregiver</a:t>
            </a:r>
          </a:p>
          <a:p>
            <a:pPr lvl="1"/>
            <a:r>
              <a:rPr lang="en-US" dirty="0"/>
              <a:t>Influenza Immunization Received for Current Flu Season</a:t>
            </a:r>
          </a:p>
          <a:p>
            <a:endParaRPr lang="en-US" dirty="0"/>
          </a:p>
          <a:p>
            <a:r>
              <a:rPr lang="en-US" b="1" dirty="0"/>
              <a:t>Outcome measures</a:t>
            </a:r>
            <a:endParaRPr lang="en-US" dirty="0"/>
          </a:p>
          <a:p>
            <a:pPr lvl="1"/>
            <a:r>
              <a:rPr lang="en-US" dirty="0"/>
              <a:t>Improvement in Ambulation</a:t>
            </a:r>
          </a:p>
          <a:p>
            <a:pPr lvl="1"/>
            <a:r>
              <a:rPr lang="en-US" dirty="0"/>
              <a:t>Improvement in Bed Transferring</a:t>
            </a:r>
          </a:p>
          <a:p>
            <a:pPr lvl="1"/>
            <a:r>
              <a:rPr lang="en-US" dirty="0"/>
              <a:t>Improvement in Bathing</a:t>
            </a:r>
          </a:p>
          <a:p>
            <a:pPr lvl="1"/>
            <a:r>
              <a:rPr lang="en-US" dirty="0"/>
              <a:t>Improvement in Pain Interfering With Activity</a:t>
            </a:r>
          </a:p>
          <a:p>
            <a:pPr lvl="1"/>
            <a:r>
              <a:rPr lang="en-US" dirty="0"/>
              <a:t>Improvement in Shortness of Breath</a:t>
            </a:r>
          </a:p>
          <a:p>
            <a:pPr lvl="1"/>
            <a:r>
              <a:rPr lang="en-US" dirty="0"/>
              <a:t>Acute Care Hospitalization</a:t>
            </a:r>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Timely Initiation of Care</a:t>
            </a:r>
          </a:p>
        </p:txBody>
      </p:sp>
      <p:sp>
        <p:nvSpPr>
          <p:cNvPr id="3" name="Content Placeholder 2"/>
          <p:cNvSpPr>
            <a:spLocks noGrp="1"/>
          </p:cNvSpPr>
          <p:nvPr>
            <p:ph sz="quarter" idx="1"/>
          </p:nvPr>
        </p:nvSpPr>
        <p:spPr/>
        <p:txBody>
          <a:bodyPr/>
          <a:lstStyle/>
          <a:p>
            <a:r>
              <a:rPr lang="en-US" dirty="0"/>
              <a:t>What our agency is doing</a:t>
            </a:r>
          </a:p>
          <a:p>
            <a:r>
              <a:rPr lang="en-US" dirty="0"/>
              <a:t>Common indicators for low score</a:t>
            </a:r>
          </a:p>
          <a:p>
            <a:pPr lvl="1"/>
            <a:r>
              <a:rPr lang="en-US" dirty="0"/>
              <a:t>Referral date entered in error</a:t>
            </a:r>
          </a:p>
          <a:p>
            <a:pPr lvl="1"/>
            <a:r>
              <a:rPr lang="en-US" dirty="0"/>
              <a:t>Physician ordered SOC date not entered</a:t>
            </a:r>
          </a:p>
          <a:p>
            <a:pPr lvl="1"/>
            <a:r>
              <a:rPr lang="en-US" dirty="0"/>
              <a:t>SOC process</a:t>
            </a:r>
          </a:p>
          <a:p>
            <a:pPr lvl="2"/>
            <a:r>
              <a:rPr lang="en-US" dirty="0"/>
              <a:t>Lack of utilizing two-day admission process</a:t>
            </a:r>
          </a:p>
          <a:p>
            <a:pPr lvl="2"/>
            <a:r>
              <a:rPr lang="en-US" dirty="0"/>
              <a:t>Software challenges</a:t>
            </a:r>
          </a:p>
          <a:p>
            <a:pPr lvl="2"/>
            <a:r>
              <a:rPr lang="en-US" dirty="0"/>
              <a:t>Staffing challenges</a:t>
            </a:r>
          </a:p>
        </p:txBody>
      </p:sp>
      <p:pic>
        <p:nvPicPr>
          <p:cNvPr id="4" name="Picture 2" descr="C:\Users\csc779\AppData\Local\Microsoft\Windows\Temporary Internet Files\Content.IE5\EM6F5UPI\stella[1].png"/>
          <p:cNvPicPr>
            <a:picLocks noChangeAspect="1" noChangeArrowheads="1"/>
          </p:cNvPicPr>
          <p:nvPr/>
        </p:nvPicPr>
        <p:blipFill>
          <a:blip r:embed="rId2" cstate="print"/>
          <a:srcRect/>
          <a:stretch>
            <a:fillRect/>
          </a:stretch>
        </p:blipFill>
        <p:spPr bwMode="auto">
          <a:xfrm>
            <a:off x="7696200" y="5486400"/>
            <a:ext cx="1143000" cy="10875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Drug Education on all Medications</a:t>
            </a:r>
          </a:p>
        </p:txBody>
      </p:sp>
      <p:sp>
        <p:nvSpPr>
          <p:cNvPr id="3" name="Content Placeholder 2"/>
          <p:cNvSpPr>
            <a:spLocks noGrp="1"/>
          </p:cNvSpPr>
          <p:nvPr>
            <p:ph sz="quarter" idx="1"/>
          </p:nvPr>
        </p:nvSpPr>
        <p:spPr/>
        <p:txBody>
          <a:bodyPr/>
          <a:lstStyle/>
          <a:p>
            <a:r>
              <a:rPr lang="en-US" dirty="0"/>
              <a:t>What our agency is doing:</a:t>
            </a:r>
          </a:p>
          <a:p>
            <a:r>
              <a:rPr lang="en-US" dirty="0"/>
              <a:t>Common indicators for low score</a:t>
            </a:r>
          </a:p>
          <a:p>
            <a:pPr lvl="1"/>
            <a:r>
              <a:rPr lang="en-US" dirty="0"/>
              <a:t>Clinicians misread the question</a:t>
            </a:r>
          </a:p>
          <a:p>
            <a:pPr lvl="1"/>
            <a:r>
              <a:rPr lang="en-US" dirty="0"/>
              <a:t>Not taking credit for education provided by ANY agency staff</a:t>
            </a:r>
          </a:p>
          <a:p>
            <a:pPr lvl="1"/>
            <a:r>
              <a:rPr lang="en-US" dirty="0"/>
              <a:t>Not considering education done at the discharge visit or by other providers</a:t>
            </a:r>
          </a:p>
          <a:p>
            <a:pPr lvl="1"/>
            <a:r>
              <a:rPr lang="en-US" dirty="0"/>
              <a:t>Inconsistent documentation</a:t>
            </a:r>
          </a:p>
          <a:p>
            <a:pPr lvl="1"/>
            <a:endParaRPr lang="en-US" dirty="0"/>
          </a:p>
        </p:txBody>
      </p:sp>
      <p:pic>
        <p:nvPicPr>
          <p:cNvPr id="5"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Influenza Vaccination Received</a:t>
            </a:r>
          </a:p>
        </p:txBody>
      </p:sp>
      <p:sp>
        <p:nvSpPr>
          <p:cNvPr id="3" name="Content Placeholder 2"/>
          <p:cNvSpPr>
            <a:spLocks noGrp="1"/>
          </p:cNvSpPr>
          <p:nvPr>
            <p:ph sz="quarter" idx="1"/>
          </p:nvPr>
        </p:nvSpPr>
        <p:spPr/>
        <p:txBody>
          <a:bodyPr/>
          <a:lstStyle/>
          <a:p>
            <a:r>
              <a:rPr lang="en-US" dirty="0"/>
              <a:t>What our agency is doing</a:t>
            </a:r>
          </a:p>
          <a:p>
            <a:r>
              <a:rPr lang="en-US" dirty="0"/>
              <a:t>Common indicators for low score</a:t>
            </a:r>
          </a:p>
          <a:p>
            <a:pPr lvl="1"/>
            <a:r>
              <a:rPr lang="en-US" dirty="0"/>
              <a:t>Lack of research</a:t>
            </a:r>
          </a:p>
          <a:p>
            <a:pPr lvl="1"/>
            <a:r>
              <a:rPr lang="en-US" dirty="0"/>
              <a:t>Misread the question / ignoring the date range guidance</a:t>
            </a:r>
          </a:p>
          <a:p>
            <a:pPr lvl="1"/>
            <a:endParaRPr lang="en-US" dirty="0"/>
          </a:p>
          <a:p>
            <a:pPr lvl="1"/>
            <a:endParaRPr lang="en-US" dirty="0"/>
          </a:p>
          <a:p>
            <a:pPr lvl="1"/>
            <a:endParaRPr lang="en-US" dirty="0"/>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Items – General Tips</a:t>
            </a:r>
          </a:p>
        </p:txBody>
      </p:sp>
      <p:sp>
        <p:nvSpPr>
          <p:cNvPr id="3" name="Content Placeholder 2"/>
          <p:cNvSpPr>
            <a:spLocks noGrp="1"/>
          </p:cNvSpPr>
          <p:nvPr>
            <p:ph sz="quarter" idx="1"/>
          </p:nvPr>
        </p:nvSpPr>
        <p:spPr/>
        <p:txBody>
          <a:bodyPr/>
          <a:lstStyle/>
          <a:p>
            <a:r>
              <a:rPr lang="en-US" dirty="0"/>
              <a:t>Do not assume – see the patient move</a:t>
            </a:r>
          </a:p>
          <a:p>
            <a:r>
              <a:rPr lang="en-US" dirty="0"/>
              <a:t>Consider last 24 hours</a:t>
            </a:r>
          </a:p>
          <a:p>
            <a:r>
              <a:rPr lang="en-US" dirty="0"/>
              <a:t>Consider ability, not willingness</a:t>
            </a:r>
          </a:p>
          <a:p>
            <a:r>
              <a:rPr lang="en-US" dirty="0"/>
              <a:t>Do not consider caregiver availability</a:t>
            </a:r>
          </a:p>
          <a:p>
            <a:r>
              <a:rPr lang="en-US" dirty="0"/>
              <a:t>Rate before intervention provided</a:t>
            </a:r>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 in Ambulation</a:t>
            </a:r>
          </a:p>
        </p:txBody>
      </p:sp>
      <p:sp>
        <p:nvSpPr>
          <p:cNvPr id="3" name="Content Placeholder 2"/>
          <p:cNvSpPr>
            <a:spLocks noGrp="1"/>
          </p:cNvSpPr>
          <p:nvPr>
            <p:ph sz="quarter" idx="1"/>
          </p:nvPr>
        </p:nvSpPr>
        <p:spPr/>
        <p:txBody>
          <a:bodyPr/>
          <a:lstStyle/>
          <a:p>
            <a:r>
              <a:rPr lang="en-US" dirty="0"/>
              <a:t>What our agency is doing</a:t>
            </a:r>
          </a:p>
          <a:p>
            <a:r>
              <a:rPr lang="en-US" dirty="0"/>
              <a:t>Common indicators for low score</a:t>
            </a:r>
          </a:p>
          <a:p>
            <a:pPr lvl="1"/>
            <a:r>
              <a:rPr lang="en-US" dirty="0"/>
              <a:t>Not observing the patient actually walk</a:t>
            </a:r>
          </a:p>
          <a:p>
            <a:pPr lvl="1"/>
            <a:r>
              <a:rPr lang="en-US" dirty="0"/>
              <a:t>Not considering safety</a:t>
            </a:r>
          </a:p>
          <a:p>
            <a:pPr lvl="1"/>
            <a:r>
              <a:rPr lang="en-US" dirty="0"/>
              <a:t>Rating score after intervention or based on the device patient uses</a:t>
            </a:r>
          </a:p>
          <a:p>
            <a:pPr lvl="1"/>
            <a:r>
              <a:rPr lang="en-US" dirty="0"/>
              <a:t>Considering lack of caregiver as a reason to score patient independent</a:t>
            </a:r>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p:txBody>
          <a:bodyPr>
            <a:normAutofit/>
          </a:bodyPr>
          <a:lstStyle/>
          <a:p>
            <a:pPr marR="0" lvl="0">
              <a:spcBef>
                <a:spcPts val="0"/>
              </a:spcBef>
              <a:spcAft>
                <a:spcPts val="0"/>
              </a:spcAft>
            </a:pPr>
            <a:r>
              <a:rPr lang="en-US" sz="2800" dirty="0">
                <a:ea typeface="Times New Roman" panose="02020603050405020304" pitchFamily="18" charset="0"/>
                <a:cs typeface="Tahoma" panose="020B0604030504040204" pitchFamily="34" charset="0"/>
              </a:rPr>
              <a:t>Increase awareness of Five-Star.</a:t>
            </a:r>
          </a:p>
          <a:p>
            <a:pPr marL="0" marR="0" lvl="0" indent="0">
              <a:spcBef>
                <a:spcPts val="0"/>
              </a:spcBef>
              <a:spcAft>
                <a:spcPts val="0"/>
              </a:spcAft>
              <a:buNone/>
            </a:pPr>
            <a:endParaRPr lang="en-US" sz="2800" dirty="0">
              <a:ea typeface="Times New Roman" panose="02020603050405020304" pitchFamily="18" charset="0"/>
              <a:cs typeface="Tahoma" panose="020B0604030504040204" pitchFamily="34" charset="0"/>
            </a:endParaRPr>
          </a:p>
          <a:p>
            <a:pPr>
              <a:spcBef>
                <a:spcPts val="0"/>
              </a:spcBef>
            </a:pPr>
            <a:r>
              <a:rPr lang="en-US" sz="2800" dirty="0">
                <a:ea typeface="Times New Roman" panose="02020603050405020304" pitchFamily="18" charset="0"/>
                <a:cs typeface="Tahoma" panose="020B0604030504040204" pitchFamily="34" charset="0"/>
              </a:rPr>
              <a:t>Offer tools to educate and enhance quality of care for Minnesota on the 9 performance measures and its impact.</a:t>
            </a:r>
          </a:p>
          <a:p>
            <a:pPr>
              <a:spcBef>
                <a:spcPts val="0"/>
              </a:spcBef>
            </a:pPr>
            <a:endParaRPr lang="en-US" sz="2800" dirty="0">
              <a:ea typeface="Times New Roman" panose="02020603050405020304" pitchFamily="18" charset="0"/>
            </a:endParaRPr>
          </a:p>
          <a:p>
            <a:pPr>
              <a:spcBef>
                <a:spcPts val="0"/>
              </a:spcBef>
            </a:pPr>
            <a:r>
              <a:rPr lang="en-US" sz="2800" dirty="0">
                <a:ea typeface="Times New Roman" panose="02020603050405020304" pitchFamily="18" charset="0"/>
                <a:cs typeface="Tahoma" panose="020B0604030504040204" pitchFamily="34" charset="0"/>
              </a:rPr>
              <a:t>To enhance Minnesota Five-Star scores.</a:t>
            </a:r>
            <a:endParaRPr lang="en-US" sz="2800" dirty="0">
              <a:ea typeface="Times New Roman" panose="02020603050405020304" pitchFamily="18" charset="0"/>
            </a:endParaRPr>
          </a:p>
          <a:p>
            <a:pPr marR="0" lvl="0">
              <a:spcBef>
                <a:spcPts val="0"/>
              </a:spcBef>
              <a:spcAft>
                <a:spcPts val="0"/>
              </a:spcAft>
            </a:pPr>
            <a:endParaRPr lang="en-US" sz="2800" b="1" dirty="0">
              <a:latin typeface="Verdana" panose="020B0604030504040204" pitchFamily="34" charset="0"/>
              <a:ea typeface="Times New Roman" panose="02020603050405020304" pitchFamily="18" charset="0"/>
              <a:cs typeface="Tahoma" panose="020B0604030504040204" pitchFamily="34" charset="0"/>
            </a:endParaRPr>
          </a:p>
          <a:p>
            <a:pPr marR="0" lvl="0">
              <a:spcBef>
                <a:spcPts val="0"/>
              </a:spcBef>
              <a:spcAft>
                <a:spcPts val="0"/>
              </a:spcAft>
            </a:pPr>
            <a:endParaRPr lang="en-US" sz="2800" dirty="0">
              <a:latin typeface="Times New Roman" panose="02020603050405020304" pitchFamily="18" charset="0"/>
              <a:ea typeface="Times New Roman" panose="02020603050405020304" pitchFamily="18" charset="0"/>
            </a:endParaRPr>
          </a:p>
          <a:p>
            <a:pPr marL="0" indent="0">
              <a:buNone/>
            </a:pPr>
            <a:r>
              <a:rPr lang="en-US" sz="2800" dirty="0"/>
              <a:t>   </a:t>
            </a:r>
          </a:p>
        </p:txBody>
      </p:sp>
      <p:pic>
        <p:nvPicPr>
          <p:cNvPr id="5"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 in Bed Transfers</a:t>
            </a:r>
          </a:p>
        </p:txBody>
      </p:sp>
      <p:sp>
        <p:nvSpPr>
          <p:cNvPr id="3" name="Content Placeholder 2"/>
          <p:cNvSpPr>
            <a:spLocks noGrp="1"/>
          </p:cNvSpPr>
          <p:nvPr>
            <p:ph sz="quarter" idx="1"/>
          </p:nvPr>
        </p:nvSpPr>
        <p:spPr/>
        <p:txBody>
          <a:bodyPr>
            <a:normAutofit lnSpcReduction="10000"/>
          </a:bodyPr>
          <a:lstStyle/>
          <a:p>
            <a:r>
              <a:rPr lang="en-US" dirty="0"/>
              <a:t>What our agency is doing</a:t>
            </a:r>
          </a:p>
          <a:p>
            <a:r>
              <a:rPr lang="en-US" dirty="0"/>
              <a:t>Common indicators for low score</a:t>
            </a:r>
          </a:p>
          <a:p>
            <a:pPr lvl="1"/>
            <a:r>
              <a:rPr lang="en-US" dirty="0"/>
              <a:t>Not observing the patient actually transferring</a:t>
            </a:r>
          </a:p>
          <a:p>
            <a:pPr lvl="2"/>
            <a:r>
              <a:rPr lang="en-US" dirty="0"/>
              <a:t>Not considering ambulation as a part of transferring (in most cases)</a:t>
            </a:r>
          </a:p>
          <a:p>
            <a:pPr lvl="1"/>
            <a:r>
              <a:rPr lang="en-US" dirty="0"/>
              <a:t>Not considering safety </a:t>
            </a:r>
          </a:p>
          <a:p>
            <a:pPr lvl="1"/>
            <a:r>
              <a:rPr lang="en-US" dirty="0"/>
              <a:t>Rating score after intervention or based on the device patient uses</a:t>
            </a:r>
          </a:p>
          <a:p>
            <a:pPr lvl="1"/>
            <a:r>
              <a:rPr lang="en-US" dirty="0"/>
              <a:t>Considering lack of caregiver as a reason to score patient independent</a:t>
            </a:r>
          </a:p>
          <a:p>
            <a:endParaRPr lang="en-US" dirty="0"/>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 in Bathing</a:t>
            </a:r>
          </a:p>
        </p:txBody>
      </p:sp>
      <p:sp>
        <p:nvSpPr>
          <p:cNvPr id="3" name="Content Placeholder 2"/>
          <p:cNvSpPr>
            <a:spLocks noGrp="1"/>
          </p:cNvSpPr>
          <p:nvPr>
            <p:ph sz="quarter" idx="1"/>
          </p:nvPr>
        </p:nvSpPr>
        <p:spPr/>
        <p:txBody>
          <a:bodyPr>
            <a:normAutofit/>
          </a:bodyPr>
          <a:lstStyle/>
          <a:p>
            <a:r>
              <a:rPr lang="en-US" dirty="0"/>
              <a:t>What our agency is doing</a:t>
            </a:r>
          </a:p>
          <a:p>
            <a:r>
              <a:rPr lang="en-US" dirty="0"/>
              <a:t>Common indicators for low score</a:t>
            </a:r>
          </a:p>
          <a:p>
            <a:pPr lvl="1"/>
            <a:r>
              <a:rPr lang="en-US" dirty="0"/>
              <a:t>Not observing the bathroom set up and patient actually perform transfer into bath/tub</a:t>
            </a:r>
          </a:p>
          <a:p>
            <a:pPr lvl="1"/>
            <a:r>
              <a:rPr lang="en-US" dirty="0"/>
              <a:t>Assuming help from family is safe and consistent</a:t>
            </a:r>
          </a:p>
          <a:p>
            <a:pPr lvl="1"/>
            <a:r>
              <a:rPr lang="en-US" dirty="0"/>
              <a:t>Not considering safety / equipment needed</a:t>
            </a:r>
          </a:p>
          <a:p>
            <a:pPr lvl="1"/>
            <a:r>
              <a:rPr lang="en-US" dirty="0"/>
              <a:t>Discharge assessed on willingness vs. ability</a:t>
            </a:r>
          </a:p>
          <a:p>
            <a:endParaRPr lang="en-US" dirty="0"/>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Improvement in Pain Interfering</a:t>
            </a:r>
          </a:p>
        </p:txBody>
      </p:sp>
      <p:sp>
        <p:nvSpPr>
          <p:cNvPr id="3" name="Content Placeholder 2"/>
          <p:cNvSpPr>
            <a:spLocks noGrp="1"/>
          </p:cNvSpPr>
          <p:nvPr>
            <p:ph sz="quarter" idx="1"/>
          </p:nvPr>
        </p:nvSpPr>
        <p:spPr/>
        <p:txBody>
          <a:bodyPr>
            <a:normAutofit lnSpcReduction="10000"/>
          </a:bodyPr>
          <a:lstStyle/>
          <a:p>
            <a:r>
              <a:rPr lang="en-US" dirty="0"/>
              <a:t>What our agency is doing</a:t>
            </a:r>
          </a:p>
          <a:p>
            <a:r>
              <a:rPr lang="en-US" dirty="0"/>
              <a:t>Common indicators for low score</a:t>
            </a:r>
          </a:p>
          <a:p>
            <a:pPr lvl="1"/>
            <a:r>
              <a:rPr lang="en-US" dirty="0"/>
              <a:t>Misread the question</a:t>
            </a:r>
          </a:p>
          <a:p>
            <a:pPr lvl="1"/>
            <a:r>
              <a:rPr lang="en-US" dirty="0"/>
              <a:t>Lack of understanding the definition of “pain interfering”</a:t>
            </a:r>
          </a:p>
          <a:p>
            <a:pPr lvl="1"/>
            <a:r>
              <a:rPr lang="en-US" dirty="0"/>
              <a:t>If the pain medication regimen at discharge is successful, then it may not interfere with activity</a:t>
            </a:r>
          </a:p>
          <a:p>
            <a:pPr lvl="1"/>
            <a:r>
              <a:rPr lang="en-US" dirty="0"/>
              <a:t>Not considering all activities (i.e. sleep, watching TV) </a:t>
            </a:r>
          </a:p>
          <a:p>
            <a:pPr lvl="1"/>
            <a:r>
              <a:rPr lang="en-US" dirty="0"/>
              <a:t>Underscored at SOC</a:t>
            </a:r>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Improvement in Shortness of Breath</a:t>
            </a:r>
          </a:p>
        </p:txBody>
      </p:sp>
      <p:sp>
        <p:nvSpPr>
          <p:cNvPr id="3" name="Content Placeholder 2"/>
          <p:cNvSpPr>
            <a:spLocks noGrp="1"/>
          </p:cNvSpPr>
          <p:nvPr>
            <p:ph sz="quarter" idx="1"/>
          </p:nvPr>
        </p:nvSpPr>
        <p:spPr/>
        <p:txBody>
          <a:bodyPr/>
          <a:lstStyle/>
          <a:p>
            <a:r>
              <a:rPr lang="en-US" dirty="0"/>
              <a:t>What our agency is doing</a:t>
            </a:r>
          </a:p>
          <a:p>
            <a:r>
              <a:rPr lang="en-US" dirty="0"/>
              <a:t>Common indicators for low score</a:t>
            </a:r>
          </a:p>
          <a:p>
            <a:pPr lvl="1"/>
            <a:r>
              <a:rPr lang="en-US" dirty="0"/>
              <a:t>Not getting the patient out of the chair to see what elicits SOB</a:t>
            </a:r>
          </a:p>
          <a:p>
            <a:pPr lvl="1"/>
            <a:r>
              <a:rPr lang="en-US" dirty="0"/>
              <a:t>Understanding the guidance regarding oxygen</a:t>
            </a:r>
          </a:p>
          <a:p>
            <a:pPr lvl="1"/>
            <a:r>
              <a:rPr lang="en-US" dirty="0"/>
              <a:t>Not considering all contacts with patient/opportunity for assessment</a:t>
            </a:r>
          </a:p>
          <a:p>
            <a:pPr lvl="1"/>
            <a:endParaRPr lang="en-US" dirty="0"/>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Hospitalization</a:t>
            </a:r>
          </a:p>
        </p:txBody>
      </p:sp>
      <p:sp>
        <p:nvSpPr>
          <p:cNvPr id="3" name="Content Placeholder 2"/>
          <p:cNvSpPr>
            <a:spLocks noGrp="1"/>
          </p:cNvSpPr>
          <p:nvPr>
            <p:ph sz="quarter" idx="1"/>
          </p:nvPr>
        </p:nvSpPr>
        <p:spPr/>
        <p:txBody>
          <a:bodyPr/>
          <a:lstStyle/>
          <a:p>
            <a:r>
              <a:rPr lang="en-US" dirty="0"/>
              <a:t>Reach out to community partners for collaboration across settings</a:t>
            </a:r>
          </a:p>
          <a:p>
            <a:pPr lvl="1"/>
            <a:r>
              <a:rPr lang="en-US" dirty="0"/>
              <a:t>Local / Regional / National</a:t>
            </a:r>
          </a:p>
          <a:p>
            <a:r>
              <a:rPr lang="en-US" dirty="0"/>
              <a:t>What our agency is doing</a:t>
            </a:r>
          </a:p>
          <a:p>
            <a:endParaRPr lang="en-US" dirty="0"/>
          </a:p>
        </p:txBody>
      </p:sp>
      <p:pic>
        <p:nvPicPr>
          <p:cNvPr id="5"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&amp; Resources</a:t>
            </a:r>
          </a:p>
        </p:txBody>
      </p:sp>
      <p:sp>
        <p:nvSpPr>
          <p:cNvPr id="3" name="Content Placeholder 2"/>
          <p:cNvSpPr>
            <a:spLocks noGrp="1"/>
          </p:cNvSpPr>
          <p:nvPr>
            <p:ph sz="quarter" idx="1"/>
          </p:nvPr>
        </p:nvSpPr>
        <p:spPr/>
        <p:txBody>
          <a:bodyPr>
            <a:normAutofit fontScale="70000" lnSpcReduction="20000"/>
          </a:bodyPr>
          <a:lstStyle/>
          <a:p>
            <a:r>
              <a:rPr lang="en-US" dirty="0"/>
              <a:t>RCTC Education</a:t>
            </a:r>
          </a:p>
          <a:p>
            <a:r>
              <a:rPr lang="en-US" dirty="0"/>
              <a:t>OASIS Answers</a:t>
            </a:r>
          </a:p>
          <a:p>
            <a:r>
              <a:rPr lang="en-US" dirty="0"/>
              <a:t>CMS Process-Based Quality Improvement Manual</a:t>
            </a:r>
          </a:p>
          <a:p>
            <a:pPr lvl="1"/>
            <a:r>
              <a:rPr lang="en-US" dirty="0"/>
              <a:t>https://www.cms.gov/Medicare/Quality-Initiatives-Patient-Assessment-Instruments/HomeHealthQualityInits/downloads/HHQIOASIS-PBQI.pdf</a:t>
            </a:r>
          </a:p>
          <a:p>
            <a:r>
              <a:rPr lang="en-US" dirty="0"/>
              <a:t>CMS Outcome-Based Quality Improvement Manual</a:t>
            </a:r>
          </a:p>
          <a:p>
            <a:pPr lvl="1"/>
            <a:r>
              <a:rPr lang="en-US" dirty="0"/>
              <a:t>https://www.cms.gov/Medicare/Quality-Initiatives-Patient-Assessment-Instruments/HomeHealthQualityInits/Downloads/HHQIOBQIManual.pdf</a:t>
            </a:r>
          </a:p>
          <a:p>
            <a:r>
              <a:rPr lang="en-US" dirty="0"/>
              <a:t>Pressure Ulcer Guidance Manual </a:t>
            </a:r>
          </a:p>
          <a:p>
            <a:r>
              <a:rPr lang="en-US" dirty="0"/>
              <a:t>Clinical Quality Team Tools</a:t>
            </a:r>
          </a:p>
          <a:p>
            <a:pPr lvl="1"/>
            <a:r>
              <a:rPr lang="en-US" dirty="0"/>
              <a:t>Monthly Articles</a:t>
            </a:r>
          </a:p>
          <a:p>
            <a:r>
              <a:rPr lang="en-US" dirty="0"/>
              <a:t>OASIS Cornerstones Video</a:t>
            </a:r>
          </a:p>
          <a:p>
            <a:pPr lvl="1"/>
            <a:r>
              <a:rPr lang="en-US" dirty="0"/>
              <a:t>MHCA Rehab Team</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sz="quarter" idx="1"/>
          </p:nvPr>
        </p:nvSpPr>
        <p:spPr/>
        <p:txBody>
          <a:bodyPr/>
          <a:lstStyle/>
          <a:p>
            <a:r>
              <a:rPr lang="en-US" b="1" dirty="0"/>
              <a:t>Quality of Care Star Ratings Monthly Analysis. (2016, March 12). Retrieved March 12, 2016, from </a:t>
            </a:r>
            <a:r>
              <a:rPr lang="en-US" b="1" u="sng" dirty="0">
                <a:hlinkClick r:id="rId2"/>
              </a:rPr>
              <a:t>https://connection.ocsgateway.com/</a:t>
            </a:r>
            <a:endParaRPr lang="en-US" dirty="0"/>
          </a:p>
          <a:p>
            <a:endParaRPr lang="en-US" dirty="0"/>
          </a:p>
        </p:txBody>
      </p:sp>
    </p:spTree>
    <p:extLst>
      <p:ext uri="{BB962C8B-B14F-4D97-AF65-F5344CB8AC3E}">
        <p14:creationId xmlns:p14="http://schemas.microsoft.com/office/powerpoint/2010/main" val="427536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122" name="Picture 2" descr="C:\Users\csc779\AppData\Local\Microsoft\Windows\Temporary Internet Files\Content.IE5\EM6F5UPI\smiling-star-face-16371-large[1].png"/>
          <p:cNvPicPr>
            <a:picLocks noChangeAspect="1" noChangeArrowheads="1"/>
          </p:cNvPicPr>
          <p:nvPr/>
        </p:nvPicPr>
        <p:blipFill>
          <a:blip r:embed="rId3" cstate="print"/>
          <a:srcRect/>
          <a:stretch>
            <a:fillRect/>
          </a:stretch>
        </p:blipFill>
        <p:spPr bwMode="auto">
          <a:xfrm>
            <a:off x="1981200" y="1600200"/>
            <a:ext cx="5361600" cy="47628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Star Rating </a:t>
            </a:r>
          </a:p>
        </p:txBody>
      </p:sp>
      <p:sp>
        <p:nvSpPr>
          <p:cNvPr id="3" name="Content Placeholder 2"/>
          <p:cNvSpPr>
            <a:spLocks noGrp="1"/>
          </p:cNvSpPr>
          <p:nvPr>
            <p:ph sz="quarter" idx="1"/>
          </p:nvPr>
        </p:nvSpPr>
        <p:spPr/>
        <p:txBody>
          <a:bodyPr/>
          <a:lstStyle/>
          <a:p>
            <a:r>
              <a:rPr lang="en-US" dirty="0"/>
              <a:t>CMS now publishes a 5 star rating for all Medicare certified home health agencies on </a:t>
            </a:r>
            <a:r>
              <a:rPr lang="en-US" u="sng" dirty="0">
                <a:hlinkClick r:id="rId3"/>
              </a:rPr>
              <a:t>Home Health Compare</a:t>
            </a:r>
            <a:r>
              <a:rPr lang="en-US" dirty="0"/>
              <a:t>.  This is part of CMS’ overall plan to adopt star ratings across all Medicare.gov Compare websites</a:t>
            </a:r>
          </a:p>
          <a:p>
            <a:r>
              <a:rPr lang="en-US" dirty="0"/>
              <a:t>Star ratings can help consumers more quickly identify differences in quality and make use of the information when selecting a health care provider. </a:t>
            </a:r>
          </a:p>
        </p:txBody>
      </p:sp>
      <p:pic>
        <p:nvPicPr>
          <p:cNvPr id="1026" name="Picture 2" descr="C:\Users\csc779\AppData\Local\Microsoft\Windows\Temporary Internet Files\Content.IE5\EM6F5UPI\stella[1].png"/>
          <p:cNvPicPr>
            <a:picLocks noChangeAspect="1" noChangeArrowheads="1"/>
          </p:cNvPicPr>
          <p:nvPr/>
        </p:nvPicPr>
        <p:blipFill>
          <a:blip r:embed="rId4" cstate="print"/>
          <a:srcRect/>
          <a:stretch>
            <a:fillRect/>
          </a:stretch>
        </p:blipFill>
        <p:spPr bwMode="auto">
          <a:xfrm>
            <a:off x="7696200" y="5486400"/>
            <a:ext cx="1143000" cy="10875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Star Rating</a:t>
            </a:r>
          </a:p>
        </p:txBody>
      </p:sp>
      <p:sp>
        <p:nvSpPr>
          <p:cNvPr id="3" name="Content Placeholder 2"/>
          <p:cNvSpPr>
            <a:spLocks noGrp="1"/>
          </p:cNvSpPr>
          <p:nvPr>
            <p:ph sz="quarter" idx="1"/>
          </p:nvPr>
        </p:nvSpPr>
        <p:spPr/>
        <p:txBody>
          <a:bodyPr/>
          <a:lstStyle/>
          <a:p>
            <a:r>
              <a:rPr lang="en-US" dirty="0"/>
              <a:t>Referral sources, such as hospitals, clinics and insurance companies are starting to view Home Health STAR ratings to determine agencies to partner with for their patient populations. </a:t>
            </a:r>
          </a:p>
          <a:p>
            <a:r>
              <a:rPr lang="en-US" dirty="0"/>
              <a:t>These are promoting clinical best practices. Identify if your rating is related to inaccurate OASIS scoring or actual care/assessments being provided.</a:t>
            </a:r>
          </a:p>
          <a:p>
            <a:endParaRPr lang="en-US" dirty="0"/>
          </a:p>
        </p:txBody>
      </p:sp>
      <p:pic>
        <p:nvPicPr>
          <p:cNvPr id="5" name="Picture 2" descr="C:\Users\csc779\AppData\Local\Microsoft\Windows\Temporary Internet Files\Content.IE5\EM6F5UPI\stella[1].png"/>
          <p:cNvPicPr>
            <a:picLocks noChangeAspect="1" noChangeArrowheads="1"/>
          </p:cNvPicPr>
          <p:nvPr/>
        </p:nvPicPr>
        <p:blipFill>
          <a:blip r:embed="rId2" cstate="print"/>
          <a:srcRect/>
          <a:stretch>
            <a:fillRect/>
          </a:stretch>
        </p:blipFill>
        <p:spPr bwMode="auto">
          <a:xfrm>
            <a:off x="7696200" y="5486400"/>
            <a:ext cx="1143000" cy="10875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Does the Star Rating Matter?</a:t>
            </a:r>
          </a:p>
        </p:txBody>
      </p:sp>
      <p:sp>
        <p:nvSpPr>
          <p:cNvPr id="3" name="Content Placeholder 2"/>
          <p:cNvSpPr>
            <a:spLocks noGrp="1"/>
          </p:cNvSpPr>
          <p:nvPr>
            <p:ph sz="quarter" idx="1"/>
          </p:nvPr>
        </p:nvSpPr>
        <p:spPr/>
        <p:txBody>
          <a:bodyPr/>
          <a:lstStyle/>
          <a:p>
            <a:r>
              <a:rPr lang="en-US" dirty="0"/>
              <a:t>Payment Reform</a:t>
            </a:r>
          </a:p>
          <a:p>
            <a:pPr lvl="1"/>
            <a:r>
              <a:rPr lang="en-US" dirty="0"/>
              <a:t>Value Based Payment</a:t>
            </a:r>
          </a:p>
          <a:p>
            <a:pPr lvl="1"/>
            <a:r>
              <a:rPr lang="en-US" dirty="0"/>
              <a:t>ACOs</a:t>
            </a:r>
          </a:p>
          <a:p>
            <a:pPr lvl="1"/>
            <a:r>
              <a:rPr lang="en-US" dirty="0"/>
              <a:t>Provider Incentive Programs</a:t>
            </a:r>
          </a:p>
          <a:p>
            <a:pPr lvl="1"/>
            <a:r>
              <a:rPr lang="en-US" dirty="0"/>
              <a:t>Others…</a:t>
            </a:r>
          </a:p>
          <a:p>
            <a:r>
              <a:rPr lang="en-US" dirty="0"/>
              <a:t>Agency Viability</a:t>
            </a:r>
          </a:p>
          <a:p>
            <a:r>
              <a:rPr lang="en-US" dirty="0"/>
              <a:t>Publically Reported Scores</a:t>
            </a:r>
          </a:p>
          <a:p>
            <a:pPr lvl="1"/>
            <a:r>
              <a:rPr lang="en-US" dirty="0"/>
              <a:t>More technology savvy Baby Boomers</a:t>
            </a:r>
          </a:p>
          <a:p>
            <a:r>
              <a:rPr lang="en-US" dirty="0"/>
              <a:t>Continuous Quality Improvement</a:t>
            </a:r>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2" cstate="print"/>
          <a:srcRect/>
          <a:stretch>
            <a:fillRect/>
          </a:stretch>
        </p:blipFill>
        <p:spPr bwMode="auto">
          <a:xfrm>
            <a:off x="7696200" y="5486400"/>
            <a:ext cx="1143000" cy="10875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Episode</a:t>
            </a:r>
          </a:p>
        </p:txBody>
      </p:sp>
      <p:sp>
        <p:nvSpPr>
          <p:cNvPr id="3" name="Content Placeholder 2"/>
          <p:cNvSpPr>
            <a:spLocks noGrp="1"/>
          </p:cNvSpPr>
          <p:nvPr>
            <p:ph sz="quarter" idx="1"/>
          </p:nvPr>
        </p:nvSpPr>
        <p:spPr/>
        <p:txBody>
          <a:bodyPr/>
          <a:lstStyle/>
          <a:p>
            <a:r>
              <a:rPr lang="en-US" dirty="0"/>
              <a:t>Start of Care or most recent Resumption of Care to Discharge/Transfer. </a:t>
            </a:r>
          </a:p>
          <a:p>
            <a:pPr lvl="1"/>
            <a:r>
              <a:rPr lang="en-US" dirty="0"/>
              <a:t>Example of one patient with 3 quality episodes:</a:t>
            </a:r>
          </a:p>
          <a:p>
            <a:pPr lvl="2"/>
            <a:r>
              <a:rPr lang="en-US" dirty="0"/>
              <a:t>SOC is 1/1/16 and Transfer is 1/14/16.</a:t>
            </a:r>
          </a:p>
          <a:p>
            <a:pPr lvl="2"/>
            <a:r>
              <a:rPr lang="en-US" dirty="0"/>
              <a:t>ROC is 1/18/16 and Transfer is 1/31/16.</a:t>
            </a:r>
          </a:p>
          <a:p>
            <a:pPr lvl="2"/>
            <a:r>
              <a:rPr lang="en-US" dirty="0"/>
              <a:t>ROC is 2/7/16 and Discharge is 2/28/16.</a:t>
            </a:r>
          </a:p>
          <a:p>
            <a:r>
              <a:rPr lang="en-US" dirty="0"/>
              <a:t>This only applies to the following payers:</a:t>
            </a:r>
          </a:p>
          <a:p>
            <a:pPr lvl="1"/>
            <a:r>
              <a:rPr lang="en-US" dirty="0"/>
              <a:t>Medicare or Medicare HMO</a:t>
            </a:r>
          </a:p>
          <a:p>
            <a:pPr lvl="1"/>
            <a:r>
              <a:rPr lang="en-US" dirty="0"/>
              <a:t>Medicaid or Medicaid HMO</a:t>
            </a:r>
          </a:p>
          <a:p>
            <a:pPr lvl="1"/>
            <a:endParaRPr lang="en-US" dirty="0"/>
          </a:p>
          <a:p>
            <a:endParaRPr lang="en-US" dirty="0"/>
          </a:p>
        </p:txBody>
      </p:sp>
      <p:pic>
        <p:nvPicPr>
          <p:cNvPr id="4" name="Picture 2" descr="C:\Users\csc779\AppData\Local\Microsoft\Windows\Temporary Internet Files\Content.IE5\EM6F5UPI\stella[1].png"/>
          <p:cNvPicPr>
            <a:picLocks noChangeAspect="1" noChangeArrowheads="1"/>
          </p:cNvPicPr>
          <p:nvPr/>
        </p:nvPicPr>
        <p:blipFill>
          <a:blip r:embed="rId3" cstate="print"/>
          <a:srcRect/>
          <a:stretch>
            <a:fillRect/>
          </a:stretch>
        </p:blipFill>
        <p:spPr bwMode="auto">
          <a:xfrm>
            <a:off x="7696200" y="5486400"/>
            <a:ext cx="1143000" cy="10875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review your rating</a:t>
            </a:r>
          </a:p>
        </p:txBody>
      </p:sp>
      <p:sp>
        <p:nvSpPr>
          <p:cNvPr id="3" name="Content Placeholder 2"/>
          <p:cNvSpPr>
            <a:spLocks noGrp="1"/>
          </p:cNvSpPr>
          <p:nvPr>
            <p:ph sz="quarter" idx="1"/>
          </p:nvPr>
        </p:nvSpPr>
        <p:spPr/>
        <p:txBody>
          <a:bodyPr/>
          <a:lstStyle/>
          <a:p>
            <a:r>
              <a:rPr lang="en-US" dirty="0"/>
              <a:t>Home Health Compare</a:t>
            </a:r>
          </a:p>
          <a:p>
            <a:r>
              <a:rPr lang="en-US" dirty="0"/>
              <a:t>Casper Reports (in advance of public release)</a:t>
            </a:r>
          </a:p>
          <a:p>
            <a:pPr lvl="1"/>
            <a:r>
              <a:rPr lang="en-US" dirty="0"/>
              <a:t>Star Rating Preview Report</a:t>
            </a:r>
          </a:p>
          <a:p>
            <a:pPr lvl="1"/>
            <a:r>
              <a:rPr lang="en-US" dirty="0"/>
              <a:t>Monthly Outcome Report</a:t>
            </a:r>
          </a:p>
          <a:p>
            <a:r>
              <a:rPr lang="en-US" dirty="0"/>
              <a:t>Data Analytic Programs</a:t>
            </a:r>
          </a:p>
          <a:p>
            <a:pPr lvl="1"/>
            <a:r>
              <a:rPr lang="en-US" dirty="0"/>
              <a:t>Allows you to see real time data</a:t>
            </a:r>
          </a:p>
          <a:p>
            <a:pPr lvl="1">
              <a:buNone/>
            </a:pPr>
            <a:endParaRPr lang="en-US" dirty="0"/>
          </a:p>
          <a:p>
            <a:pPr lvl="1">
              <a:buNone/>
            </a:pPr>
            <a:endParaRPr lang="en-US" dirty="0"/>
          </a:p>
        </p:txBody>
      </p:sp>
      <p:pic>
        <p:nvPicPr>
          <p:cNvPr id="3076" name="Picture 4"/>
          <p:cNvPicPr>
            <a:picLocks noChangeAspect="1" noChangeArrowheads="1"/>
          </p:cNvPicPr>
          <p:nvPr/>
        </p:nvPicPr>
        <p:blipFill>
          <a:blip r:embed="rId3" cstate="print"/>
          <a:srcRect/>
          <a:stretch>
            <a:fillRect/>
          </a:stretch>
        </p:blipFill>
        <p:spPr bwMode="auto">
          <a:xfrm>
            <a:off x="838200" y="4572000"/>
            <a:ext cx="7315200" cy="2143125"/>
          </a:xfrm>
          <a:prstGeom prst="rect">
            <a:avLst/>
          </a:prstGeom>
          <a:noFill/>
          <a:ln w="9525">
            <a:noFill/>
            <a:miter lim="800000"/>
            <a:headEnd/>
            <a:tailEnd/>
          </a:ln>
        </p:spPr>
      </p:pic>
      <p:sp>
        <p:nvSpPr>
          <p:cNvPr id="5" name="TextBox 4"/>
          <p:cNvSpPr txBox="1"/>
          <p:nvPr/>
        </p:nvSpPr>
        <p:spPr>
          <a:xfrm>
            <a:off x="7951076" y="5470690"/>
            <a:ext cx="1219200" cy="646331"/>
          </a:xfrm>
          <a:prstGeom prst="rect">
            <a:avLst/>
          </a:prstGeom>
          <a:noFill/>
        </p:spPr>
        <p:txBody>
          <a:bodyPr wrap="square" rtlCol="0">
            <a:spAutoFit/>
          </a:bodyPr>
          <a:lstStyle/>
          <a:p>
            <a:r>
              <a:rPr lang="en-US" sz="900" b="1" dirty="0"/>
              <a:t>Quality of Care Star Ratings Monthly Analysis. March 12,2016).</a:t>
            </a:r>
            <a:endParaRPr lang="en-US"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Preview Report</a:t>
            </a:r>
          </a:p>
        </p:txBody>
      </p:sp>
      <p:pic>
        <p:nvPicPr>
          <p:cNvPr id="2050" name="Picture 2"/>
          <p:cNvPicPr>
            <a:picLocks noGrp="1" noChangeAspect="1" noChangeArrowheads="1"/>
          </p:cNvPicPr>
          <p:nvPr>
            <p:ph sz="quarter" idx="1"/>
          </p:nvPr>
        </p:nvPicPr>
        <p:blipFill>
          <a:blip r:embed="rId3" cstate="print"/>
          <a:srcRect/>
          <a:stretch>
            <a:fillRect/>
          </a:stretch>
        </p:blipFill>
        <p:spPr bwMode="auto">
          <a:xfrm>
            <a:off x="1219200" y="1295400"/>
            <a:ext cx="6084911" cy="5562600"/>
          </a:xfrm>
          <a:prstGeom prst="rect">
            <a:avLst/>
          </a:prstGeom>
          <a:noFill/>
          <a:ln w="9525">
            <a:noFill/>
            <a:miter lim="800000"/>
            <a:headEnd/>
            <a:tailEnd/>
          </a:ln>
        </p:spPr>
      </p:pic>
      <p:pic>
        <p:nvPicPr>
          <p:cNvPr id="5" name="Picture 2" descr="C:\Users\csc779\AppData\Local\Microsoft\Windows\Temporary Internet Files\Content.IE5\EM6F5UPI\stella[1].png"/>
          <p:cNvPicPr>
            <a:picLocks noChangeAspect="1" noChangeArrowheads="1"/>
          </p:cNvPicPr>
          <p:nvPr/>
        </p:nvPicPr>
        <p:blipFill>
          <a:blip r:embed="rId4" cstate="print"/>
          <a:srcRect/>
          <a:stretch>
            <a:fillRect/>
          </a:stretch>
        </p:blipFill>
        <p:spPr bwMode="auto">
          <a:xfrm>
            <a:off x="7696200" y="5486400"/>
            <a:ext cx="1143000" cy="108759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a:t>
            </a:r>
          </a:p>
        </p:txBody>
      </p:sp>
      <p:sp>
        <p:nvSpPr>
          <p:cNvPr id="3" name="Content Placeholder 2"/>
          <p:cNvSpPr>
            <a:spLocks noGrp="1"/>
          </p:cNvSpPr>
          <p:nvPr>
            <p:ph sz="quarter" idx="1"/>
          </p:nvPr>
        </p:nvSpPr>
        <p:spPr/>
        <p:txBody>
          <a:bodyPr>
            <a:normAutofit fontScale="92500" lnSpcReduction="20000"/>
          </a:bodyPr>
          <a:lstStyle/>
          <a:p>
            <a:r>
              <a:rPr lang="en-US" dirty="0"/>
              <a:t>Don’t tackle all 9 at once</a:t>
            </a:r>
          </a:p>
          <a:p>
            <a:pPr lvl="1"/>
            <a:r>
              <a:rPr lang="en-US" dirty="0"/>
              <a:t>Bottom performing measures</a:t>
            </a:r>
          </a:p>
          <a:p>
            <a:pPr lvl="1"/>
            <a:r>
              <a:rPr lang="en-US" dirty="0"/>
              <a:t>Middle performing measures that are close to the threshold</a:t>
            </a:r>
          </a:p>
          <a:p>
            <a:pPr lvl="1"/>
            <a:r>
              <a:rPr lang="en-US" dirty="0"/>
              <a:t>Process measures may be easier to improve than outcome measures </a:t>
            </a:r>
          </a:p>
          <a:p>
            <a:r>
              <a:rPr lang="en-US" dirty="0"/>
              <a:t>OASIS Training</a:t>
            </a:r>
          </a:p>
          <a:p>
            <a:pPr lvl="1"/>
            <a:r>
              <a:rPr lang="en-US" dirty="0"/>
              <a:t>All types of training (tip sheets, role play, formal education, simulation labs, co-visits)</a:t>
            </a:r>
          </a:p>
          <a:p>
            <a:pPr lvl="1"/>
            <a:r>
              <a:rPr lang="en-US" dirty="0"/>
              <a:t>Make training consistent and frequent</a:t>
            </a:r>
          </a:p>
          <a:p>
            <a:pPr lvl="1"/>
            <a:r>
              <a:rPr lang="en-US" dirty="0"/>
              <a:t>OASIS Resources</a:t>
            </a:r>
          </a:p>
          <a:p>
            <a:pPr lvl="1"/>
            <a:r>
              <a:rPr lang="en-US" dirty="0"/>
              <a:t>Provide clinicians with individual outcome data</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378</TotalTime>
  <Words>1922</Words>
  <Application>Microsoft Office PowerPoint</Application>
  <PresentationFormat>On-screen Show (4:3)</PresentationFormat>
  <Paragraphs>266</Paragraphs>
  <Slides>27</Slides>
  <Notes>22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Quality Star Ratings: How to Obtain the Rating You Deserve</vt:lpstr>
      <vt:lpstr>Objectives</vt:lpstr>
      <vt:lpstr>What is the Star Rating </vt:lpstr>
      <vt:lpstr>What is the Star Rating</vt:lpstr>
      <vt:lpstr>Why Does the Star Rating Matter?</vt:lpstr>
      <vt:lpstr>Quality Episode</vt:lpstr>
      <vt:lpstr>How to review your rating</vt:lpstr>
      <vt:lpstr>Sample Preview Report</vt:lpstr>
      <vt:lpstr>Best Practices</vt:lpstr>
      <vt:lpstr>Best Practices (cont)</vt:lpstr>
      <vt:lpstr>Hints to Help the Auditor</vt:lpstr>
      <vt:lpstr>Hints to Help the Auditor (cont)</vt:lpstr>
      <vt:lpstr>Hints to help the Auditor (cont)</vt:lpstr>
      <vt:lpstr>Measures Included</vt:lpstr>
      <vt:lpstr>Timely Initiation of Care</vt:lpstr>
      <vt:lpstr>Drug Education on all Medications</vt:lpstr>
      <vt:lpstr>Influenza Vaccination Received</vt:lpstr>
      <vt:lpstr>Functional Items – General Tips</vt:lpstr>
      <vt:lpstr>Improvement in Ambulation</vt:lpstr>
      <vt:lpstr>Improvement in Bed Transfers</vt:lpstr>
      <vt:lpstr>Improvement in Bathing</vt:lpstr>
      <vt:lpstr>Improvement in Pain Interfering</vt:lpstr>
      <vt:lpstr>Improvement in Shortness of Breath</vt:lpstr>
      <vt:lpstr>Acute Care Hospitalization</vt:lpstr>
      <vt:lpstr>Tools &amp; Resources</vt:lpstr>
      <vt:lpstr>References</vt:lpstr>
      <vt:lpstr>Questions?</vt:lpstr>
    </vt:vector>
  </TitlesOfParts>
  <Company>St. Cloud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Kristen Husen</dc:creator>
  <cp:lastModifiedBy>Troumbly, Katie</cp:lastModifiedBy>
  <cp:revision>108</cp:revision>
  <dcterms:created xsi:type="dcterms:W3CDTF">2016-02-26T15:39:36Z</dcterms:created>
  <dcterms:modified xsi:type="dcterms:W3CDTF">2016-10-25T15:30:19Z</dcterms:modified>
</cp:coreProperties>
</file>