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61" r:id="rId4"/>
  </p:sldMasterIdLst>
  <p:sldIdLst>
    <p:sldId id="257" r:id="rId5"/>
    <p:sldId id="263" r:id="rId6"/>
    <p:sldId id="285" r:id="rId7"/>
    <p:sldId id="265" r:id="rId8"/>
    <p:sldId id="266" r:id="rId9"/>
    <p:sldId id="267" r:id="rId10"/>
    <p:sldId id="268" r:id="rId11"/>
    <p:sldId id="269" r:id="rId12"/>
    <p:sldId id="270" r:id="rId13"/>
    <p:sldId id="271" r:id="rId14"/>
    <p:sldId id="264" r:id="rId15"/>
    <p:sldId id="286" r:id="rId16"/>
    <p:sldId id="298" r:id="rId17"/>
    <p:sldId id="299" r:id="rId18"/>
    <p:sldId id="273" r:id="rId19"/>
    <p:sldId id="276" r:id="rId20"/>
    <p:sldId id="277" r:id="rId21"/>
    <p:sldId id="278" r:id="rId22"/>
    <p:sldId id="279" r:id="rId23"/>
    <p:sldId id="280" r:id="rId24"/>
    <p:sldId id="281" r:id="rId25"/>
    <p:sldId id="282" r:id="rId26"/>
    <p:sldId id="300" r:id="rId27"/>
    <p:sldId id="301" r:id="rId28"/>
    <p:sldId id="302" r:id="rId29"/>
    <p:sldId id="303" r:id="rId30"/>
    <p:sldId id="283" r:id="rId31"/>
    <p:sldId id="284" r:id="rId32"/>
    <p:sldId id="289" r:id="rId33"/>
    <p:sldId id="291" r:id="rId34"/>
    <p:sldId id="290" r:id="rId35"/>
    <p:sldId id="292" r:id="rId36"/>
    <p:sldId id="293" r:id="rId37"/>
    <p:sldId id="294" r:id="rId38"/>
    <p:sldId id="295" r:id="rId39"/>
    <p:sldId id="296" r:id="rId40"/>
    <p:sldId id="29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19" autoAdjust="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10/20/2021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3431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008950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9109141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130674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007820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7514821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139776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5637073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885486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427820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3154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02330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2918829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6759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8385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325930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579617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FA2B21-3FCD-4721-B95C-427943F61125}" type="datetime1">
              <a:rPr lang="en-US" smtClean="0"/>
              <a:t>10/20/2021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3805758"/>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274" r:id="rId13"/>
    <p:sldLayoutId id="2147484275" r:id="rId14"/>
    <p:sldLayoutId id="2147484276" r:id="rId15"/>
    <p:sldLayoutId id="2147484277" r:id="rId16"/>
    <p:sldLayoutId id="2147484278"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va.gov/COMMUNITYCARE/providers/Care_Coordination.asp#HSRM" TargetMode="External"/><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hyperlink" Target="mailto:HSRMsupport@va.gov" TargetMode="External"/><Relationship Id="rId4" Type="http://schemas.openxmlformats.org/officeDocument/2006/relationships/hyperlink" Target="https://ccracommunity.v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4"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5"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6"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7"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8"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9"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175251" y="690066"/>
            <a:ext cx="6603997" cy="1995189"/>
          </a:xfrm>
        </p:spPr>
        <p:txBody>
          <a:bodyPr>
            <a:normAutofit/>
          </a:bodyPr>
          <a:lstStyle/>
          <a:p>
            <a:pPr>
              <a:lnSpc>
                <a:spcPct val="90000"/>
              </a:lnSpc>
            </a:pPr>
            <a:r>
              <a:rPr lang="en-US" dirty="0">
                <a:latin typeface="Calibri Light" panose="020F0302020204030204" pitchFamily="34" charset="0"/>
                <a:cs typeface="Calibri Light" panose="020F0302020204030204" pitchFamily="34" charset="0"/>
              </a:rPr>
              <a:t>HSRM Training for community partners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919371" y="4356912"/>
            <a:ext cx="5166768" cy="1995189"/>
          </a:xfrm>
        </p:spPr>
        <p:txBody>
          <a:bodyPr>
            <a:normAutofit fontScale="92500" lnSpcReduction="10000"/>
          </a:bodyPr>
          <a:lstStyle/>
          <a:p>
            <a:pPr>
              <a:spcAft>
                <a:spcPts val="600"/>
              </a:spcAft>
            </a:pPr>
            <a:r>
              <a:rPr lang="en-US" dirty="0">
                <a:latin typeface="Calibri Light" panose="020F0302020204030204" pitchFamily="34" charset="0"/>
                <a:cs typeface="Calibri Light" panose="020F0302020204030204" pitchFamily="34" charset="0"/>
              </a:rPr>
              <a:t>Sara </a:t>
            </a:r>
            <a:r>
              <a:rPr lang="en-US" dirty="0" err="1">
                <a:latin typeface="Calibri Light" panose="020F0302020204030204" pitchFamily="34" charset="0"/>
                <a:cs typeface="Calibri Light" panose="020F0302020204030204" pitchFamily="34" charset="0"/>
              </a:rPr>
              <a:t>MaKarrall,</a:t>
            </a:r>
            <a:r>
              <a:rPr lang="en-US" dirty="0">
                <a:latin typeface="Calibri Light" panose="020F0302020204030204" pitchFamily="34" charset="0"/>
                <a:cs typeface="Calibri Light" panose="020F0302020204030204" pitchFamily="34" charset="0"/>
              </a:rPr>
              <a:t> RN </a:t>
            </a:r>
          </a:p>
          <a:p>
            <a:pPr>
              <a:spcAft>
                <a:spcPts val="600"/>
              </a:spcAft>
            </a:pPr>
            <a:r>
              <a:rPr lang="en-US" dirty="0">
                <a:latin typeface="Calibri Light" panose="020F0302020204030204" pitchFamily="34" charset="0"/>
                <a:cs typeface="Calibri Light" panose="020F0302020204030204" pitchFamily="34" charset="0"/>
              </a:rPr>
              <a:t>Home and Community Based Care</a:t>
            </a:r>
          </a:p>
          <a:p>
            <a:pPr>
              <a:spcAft>
                <a:spcPts val="600"/>
              </a:spcAft>
            </a:pPr>
            <a:r>
              <a:rPr lang="en-US" dirty="0">
                <a:latin typeface="Calibri Light" panose="020F0302020204030204" pitchFamily="34" charset="0"/>
                <a:cs typeface="Calibri Light" panose="020F0302020204030204" pitchFamily="34" charset="0"/>
              </a:rPr>
              <a:t>St. Cloud VA Health Care System</a:t>
            </a:r>
          </a:p>
          <a:p>
            <a:pPr>
              <a:spcAft>
                <a:spcPts val="600"/>
              </a:spcAft>
            </a:pPr>
            <a:r>
              <a:rPr lang="en-US" dirty="0">
                <a:latin typeface="Calibri Light" panose="020F0302020204030204" pitchFamily="34" charset="0"/>
                <a:cs typeface="Calibri Light" panose="020F0302020204030204" pitchFamily="34" charset="0"/>
              </a:rPr>
              <a:t>Phone: 320-255-6369 Option 3</a:t>
            </a:r>
          </a:p>
          <a:p>
            <a:pPr>
              <a:spcAft>
                <a:spcPts val="600"/>
              </a:spcAft>
            </a:pPr>
            <a:r>
              <a:rPr lang="en-US" dirty="0">
                <a:latin typeface="Calibri Light" panose="020F0302020204030204" pitchFamily="34" charset="0"/>
                <a:cs typeface="Calibri Light" panose="020F0302020204030204" pitchFamily="34" charset="0"/>
              </a:rPr>
              <a:t>sara.makarrall@va.gov</a:t>
            </a:r>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l="32862" r="22587" b="304"/>
          <a:stretch/>
        </p:blipFill>
        <p:spPr>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19" name="Picture 18" descr="abstract image">
            <a:extLst>
              <a:ext uri="{FF2B5EF4-FFF2-40B4-BE49-F238E27FC236}">
                <a16:creationId xmlns:a16="http://schemas.microsoft.com/office/drawing/2014/main" id="{7FBC8186-8882-46E1-AA96-09E7DE90D07D}"/>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20" y="10"/>
            <a:ext cx="12191980" cy="6857990"/>
          </a:xfrm>
          <a:prstGeom prst="rect">
            <a:avLst/>
          </a:prstGeom>
        </p:spPr>
      </p:pic>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 name="TextBox 4">
            <a:extLst>
              <a:ext uri="{FF2B5EF4-FFF2-40B4-BE49-F238E27FC236}">
                <a16:creationId xmlns:a16="http://schemas.microsoft.com/office/drawing/2014/main" id="{1CCFDFF9-8CBF-4970-AA15-E6EC6569DA8B}"/>
              </a:ext>
            </a:extLst>
          </p:cNvPr>
          <p:cNvSpPr txBox="1"/>
          <p:nvPr/>
        </p:nvSpPr>
        <p:spPr>
          <a:xfrm>
            <a:off x="2275366" y="422497"/>
            <a:ext cx="4688959" cy="707886"/>
          </a:xfrm>
          <a:prstGeom prst="rect">
            <a:avLst/>
          </a:prstGeom>
          <a:noFill/>
        </p:spPr>
        <p:txBody>
          <a:bodyPr wrap="square" rtlCol="0">
            <a:spAutoFit/>
          </a:bodyPr>
          <a:lstStyle/>
          <a:p>
            <a:r>
              <a:rPr lang="en-US" sz="2000" dirty="0">
                <a:latin typeface="Calibri Light" panose="020F0302020204030204" pitchFamily="34" charset="0"/>
                <a:cs typeface="Calibri Light" panose="020F0302020204030204" pitchFamily="34" charset="0"/>
              </a:rPr>
              <a:t>To summarize all of the previous entries, you may find the following entry:</a:t>
            </a:r>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ACE7B9C1-6BC3-4445-B18D-2399DA1BC10C}"/>
              </a:ext>
            </a:extLst>
          </p:cNvPr>
          <p:cNvPicPr>
            <a:picLocks noChangeAspect="1"/>
          </p:cNvPicPr>
          <p:nvPr/>
        </p:nvPicPr>
        <p:blipFill>
          <a:blip r:embed="rId4"/>
          <a:stretch>
            <a:fillRect/>
          </a:stretch>
        </p:blipFill>
        <p:spPr>
          <a:xfrm>
            <a:off x="4736967" y="1802595"/>
            <a:ext cx="5769862" cy="2631523"/>
          </a:xfrm>
          <a:prstGeom prst="rect">
            <a:avLst/>
          </a:prstGeom>
        </p:spPr>
      </p:pic>
    </p:spTree>
    <p:extLst>
      <p:ext uri="{BB962C8B-B14F-4D97-AF65-F5344CB8AC3E}">
        <p14:creationId xmlns:p14="http://schemas.microsoft.com/office/powerpoint/2010/main" val="1363620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32714" r="35645" b="1"/>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4830184" y="3531612"/>
            <a:ext cx="6672838" cy="1414311"/>
          </a:xfrm>
        </p:spPr>
        <p:txBody>
          <a:bodyPr vert="horz" lIns="91440" tIns="45720" rIns="91440" bIns="45720" rtlCol="0">
            <a:normAutofit/>
          </a:bodyPr>
          <a:lstStyle/>
          <a:p>
            <a:r>
              <a:rPr lang="en-US" sz="4800" dirty="0">
                <a:latin typeface="Calibri Light" panose="020F0302020204030204" pitchFamily="34" charset="0"/>
                <a:cs typeface="Calibri Light" panose="020F0302020204030204" pitchFamily="34" charset="0"/>
              </a:rPr>
              <a:t>Offline Referral Form</a:t>
            </a:r>
          </a:p>
        </p:txBody>
      </p:sp>
    </p:spTree>
    <p:extLst>
      <p:ext uri="{BB962C8B-B14F-4D97-AF65-F5344CB8AC3E}">
        <p14:creationId xmlns:p14="http://schemas.microsoft.com/office/powerpoint/2010/main" val="344925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3"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4"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5"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6"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7"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8"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50" name="Rectangle 49">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15A6F44-F390-4BF1-9A30-9C4487E3AEA4}"/>
              </a:ext>
            </a:extLst>
          </p:cNvPr>
          <p:cNvSpPr txBox="1"/>
          <p:nvPr/>
        </p:nvSpPr>
        <p:spPr>
          <a:xfrm>
            <a:off x="3444350" y="230861"/>
            <a:ext cx="7920148" cy="1752599"/>
          </a:xfrm>
          <a:prstGeom prst="rect">
            <a:avLst/>
          </a:prstGeom>
        </p:spPr>
        <p:txBody>
          <a:bodyPr vert="horz" lIns="91440" tIns="45720" rIns="91440" bIns="45720" rtlCol="0" anchor="ctr">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What is the “Offline Referral Form”?</a:t>
            </a:r>
          </a:p>
          <a:p>
            <a:pPr marL="285750" indent="-285750" algn="ctr">
              <a:spcBef>
                <a:spcPct val="0"/>
              </a:spcBef>
              <a:spcAft>
                <a:spcPts val="600"/>
              </a:spcAft>
            </a:pPr>
            <a:endParaRPr lang="en-US" sz="4000" dirty="0">
              <a:ln w="3175" cmpd="sng">
                <a:noFill/>
              </a:ln>
              <a:latin typeface="Calibri Light" panose="020F0302020204030204" pitchFamily="34" charset="0"/>
              <a:ea typeface="+mj-ea"/>
              <a:cs typeface="Calibri Light" panose="020F0302020204030204" pitchFamily="34" charset="0"/>
            </a:endParaRPr>
          </a:p>
        </p:txBody>
      </p:sp>
      <p:sp>
        <p:nvSpPr>
          <p:cNvPr id="52"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649700" y="0"/>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54"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2116425" y="0"/>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5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457487" y="2587625"/>
            <a:ext cx="2693987"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58" name="Freeform: Shape 57">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2692400"/>
            <a:ext cx="2713324"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sp>
      <p:sp>
        <p:nvSpPr>
          <p:cNvPr id="60" name="Freeform: Shape 59">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3151474"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sp>
      <p:sp>
        <p:nvSpPr>
          <p:cNvPr id="62" name="Freeform: Shape 61">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7063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sp>
      <p:sp>
        <p:nvSpPr>
          <p:cNvPr id="14" name="TextBox 13">
            <a:extLst>
              <a:ext uri="{FF2B5EF4-FFF2-40B4-BE49-F238E27FC236}">
                <a16:creationId xmlns:a16="http://schemas.microsoft.com/office/drawing/2014/main" id="{58C8B36B-A994-4F15-BA3A-3405BB1998C8}"/>
              </a:ext>
            </a:extLst>
          </p:cNvPr>
          <p:cNvSpPr txBox="1"/>
          <p:nvPr/>
        </p:nvSpPr>
        <p:spPr>
          <a:xfrm>
            <a:off x="3804306" y="3327037"/>
            <a:ext cx="7200236" cy="858938"/>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lumMod val="75000"/>
                </a:schemeClr>
              </a:buClr>
              <a:buSzPct val="145000"/>
              <a:buFont typeface="Arial"/>
              <a:buChar char="•"/>
            </a:pPr>
            <a:r>
              <a:rPr lang="en-US" sz="2200" dirty="0">
                <a:latin typeface="Calibri Light" panose="020F0302020204030204" pitchFamily="34" charset="0"/>
                <a:cs typeface="Calibri Light" panose="020F0302020204030204" pitchFamily="34" charset="0"/>
              </a:rPr>
              <a:t>This is the form that HCBC has historically been faxed to agencies with the authorization information </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203250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3"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4"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5"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6"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7"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8"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50" name="Rectangle 49">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649700" y="0"/>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54"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2116425" y="0"/>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5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457487" y="2587625"/>
            <a:ext cx="2693987"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58" name="Freeform: Shape 57">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2692400"/>
            <a:ext cx="2713324"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sp>
      <p:sp>
        <p:nvSpPr>
          <p:cNvPr id="60" name="Freeform: Shape 59">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3151474"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sp>
      <p:sp>
        <p:nvSpPr>
          <p:cNvPr id="62" name="Freeform: Shape 61">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7063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19" name="TextBox 18">
            <a:extLst>
              <a:ext uri="{FF2B5EF4-FFF2-40B4-BE49-F238E27FC236}">
                <a16:creationId xmlns:a16="http://schemas.microsoft.com/office/drawing/2014/main" id="{FB3E7B9C-6F67-45F4-A5F6-5293A5AAE0B0}"/>
              </a:ext>
            </a:extLst>
          </p:cNvPr>
          <p:cNvSpPr txBox="1"/>
          <p:nvPr/>
        </p:nvSpPr>
        <p:spPr>
          <a:xfrm>
            <a:off x="3151474" y="290996"/>
            <a:ext cx="8973014" cy="1042794"/>
          </a:xfrm>
          <a:prstGeom prst="rect">
            <a:avLst/>
          </a:prstGeom>
          <a:effectLst/>
        </p:spPr>
        <p:txBody>
          <a:bodyPr vert="horz" lIns="91440" tIns="45720" rIns="91440" bIns="45720" rtlCol="0" anchor="ctr">
            <a:norm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Where do I find the Offline Referral Form?</a:t>
            </a:r>
          </a:p>
        </p:txBody>
      </p:sp>
      <p:sp>
        <p:nvSpPr>
          <p:cNvPr id="20" name="TextBox 19">
            <a:extLst>
              <a:ext uri="{FF2B5EF4-FFF2-40B4-BE49-F238E27FC236}">
                <a16:creationId xmlns:a16="http://schemas.microsoft.com/office/drawing/2014/main" id="{55D078B4-9267-428B-9EA4-8BD82CAA96A1}"/>
              </a:ext>
            </a:extLst>
          </p:cNvPr>
          <p:cNvSpPr txBox="1"/>
          <p:nvPr/>
        </p:nvSpPr>
        <p:spPr>
          <a:xfrm>
            <a:off x="3844754" y="2453263"/>
            <a:ext cx="7653965" cy="769441"/>
          </a:xfrm>
          <a:prstGeom prst="rect">
            <a:avLst/>
          </a:prstGeom>
          <a:noFill/>
        </p:spPr>
        <p:txBody>
          <a:bodyPr wrap="square" rtlCol="0">
            <a:spAutoFit/>
          </a:bodyPr>
          <a:lstStyle/>
          <a:p>
            <a:pPr marL="285750" indent="-285750">
              <a:spcBef>
                <a:spcPct val="20000"/>
              </a:spcBef>
              <a:spcAft>
                <a:spcPts val="600"/>
              </a:spcAft>
              <a:buClr>
                <a:schemeClr val="accent1">
                  <a:lumMod val="75000"/>
                </a:schemeClr>
              </a:buClr>
              <a:buSzPct val="145000"/>
              <a:buFont typeface="Arial"/>
              <a:buChar char="•"/>
            </a:pPr>
            <a:r>
              <a:rPr lang="en-US" sz="2200" dirty="0">
                <a:latin typeface="Calibri Light" panose="020F0302020204030204" pitchFamily="34" charset="0"/>
                <a:cs typeface="Calibri Light" panose="020F0302020204030204" pitchFamily="34" charset="0"/>
              </a:rPr>
              <a:t>From the Referral Details page, click on the three VERTICLE dots on the right-hand side of the screen (next to the scroll bar)</a:t>
            </a:r>
          </a:p>
        </p:txBody>
      </p:sp>
      <p:pic>
        <p:nvPicPr>
          <p:cNvPr id="21" name="Picture 20">
            <a:extLst>
              <a:ext uri="{FF2B5EF4-FFF2-40B4-BE49-F238E27FC236}">
                <a16:creationId xmlns:a16="http://schemas.microsoft.com/office/drawing/2014/main" id="{09098D37-4EBF-4438-A847-155077E089D7}"/>
              </a:ext>
            </a:extLst>
          </p:cNvPr>
          <p:cNvPicPr>
            <a:picLocks noChangeAspect="1"/>
          </p:cNvPicPr>
          <p:nvPr/>
        </p:nvPicPr>
        <p:blipFill>
          <a:blip r:embed="rId3"/>
          <a:stretch>
            <a:fillRect/>
          </a:stretch>
        </p:blipFill>
        <p:spPr>
          <a:xfrm>
            <a:off x="709612" y="4201358"/>
            <a:ext cx="11106122" cy="1277010"/>
          </a:xfrm>
          <a:prstGeom prst="rect">
            <a:avLst/>
          </a:prstGeom>
        </p:spPr>
      </p:pic>
    </p:spTree>
    <p:extLst>
      <p:ext uri="{BB962C8B-B14F-4D97-AF65-F5344CB8AC3E}">
        <p14:creationId xmlns:p14="http://schemas.microsoft.com/office/powerpoint/2010/main" val="38357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3"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4"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5"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6"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7"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8"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50" name="Rectangle 49">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649700" y="0"/>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54"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2116425" y="0"/>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5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457487" y="2587625"/>
            <a:ext cx="2693987"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58" name="Freeform: Shape 57">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2692400"/>
            <a:ext cx="2713324"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sp>
      <p:sp>
        <p:nvSpPr>
          <p:cNvPr id="60" name="Freeform: Shape 59">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3151474"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sp>
      <p:sp>
        <p:nvSpPr>
          <p:cNvPr id="62" name="Freeform: Shape 61">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7063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22" name="TextBox 21">
            <a:extLst>
              <a:ext uri="{FF2B5EF4-FFF2-40B4-BE49-F238E27FC236}">
                <a16:creationId xmlns:a16="http://schemas.microsoft.com/office/drawing/2014/main" id="{A355CAC8-9670-46FA-837F-18472ECC8BEF}"/>
              </a:ext>
            </a:extLst>
          </p:cNvPr>
          <p:cNvSpPr txBox="1"/>
          <p:nvPr/>
        </p:nvSpPr>
        <p:spPr>
          <a:xfrm>
            <a:off x="2839929" y="133291"/>
            <a:ext cx="8973014" cy="1042794"/>
          </a:xfrm>
          <a:prstGeom prst="rect">
            <a:avLst/>
          </a:prstGeom>
          <a:effectLst/>
        </p:spPr>
        <p:txBody>
          <a:bodyPr vert="horz" lIns="91440" tIns="45720" rIns="91440" bIns="45720" rtlCol="0" anchor="ctr">
            <a:norm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Where do I find the Offline Referral Form?</a:t>
            </a:r>
          </a:p>
        </p:txBody>
      </p:sp>
      <p:sp>
        <p:nvSpPr>
          <p:cNvPr id="23" name="TextBox 22">
            <a:extLst>
              <a:ext uri="{FF2B5EF4-FFF2-40B4-BE49-F238E27FC236}">
                <a16:creationId xmlns:a16="http://schemas.microsoft.com/office/drawing/2014/main" id="{71E99C8F-6948-497D-A556-31EDAEB83ACA}"/>
              </a:ext>
            </a:extLst>
          </p:cNvPr>
          <p:cNvSpPr txBox="1"/>
          <p:nvPr/>
        </p:nvSpPr>
        <p:spPr>
          <a:xfrm>
            <a:off x="3406605" y="2176760"/>
            <a:ext cx="7653965" cy="1107996"/>
          </a:xfrm>
          <a:prstGeom prst="rect">
            <a:avLst/>
          </a:prstGeom>
          <a:noFill/>
        </p:spPr>
        <p:txBody>
          <a:bodyPr wrap="square" rtlCol="0">
            <a:spAutoFit/>
          </a:bodyPr>
          <a:lstStyle/>
          <a:p>
            <a:pPr marL="285750" indent="-285750">
              <a:spcBef>
                <a:spcPct val="20000"/>
              </a:spcBef>
              <a:spcAft>
                <a:spcPts val="600"/>
              </a:spcAft>
              <a:buClr>
                <a:schemeClr val="accent1">
                  <a:lumMod val="75000"/>
                </a:schemeClr>
              </a:buClr>
              <a:buSzPct val="145000"/>
              <a:buFont typeface="Arial"/>
              <a:buChar char="•"/>
            </a:pPr>
            <a:r>
              <a:rPr lang="en-US" sz="2200" dirty="0">
                <a:latin typeface="Calibri Light" panose="020F0302020204030204" pitchFamily="34" charset="0"/>
                <a:cs typeface="Calibri Light" panose="020F0302020204030204" pitchFamily="34" charset="0"/>
              </a:rPr>
              <a:t>Then click on the “Offline Referral Form”, and a new window will open displaying the form that was historically faxed to agencies with authorization information.</a:t>
            </a:r>
          </a:p>
        </p:txBody>
      </p:sp>
      <p:pic>
        <p:nvPicPr>
          <p:cNvPr id="24" name="Picture 23" descr="Graphical user interface, text, application, email&#10;&#10;Description automatically generated">
            <a:extLst>
              <a:ext uri="{FF2B5EF4-FFF2-40B4-BE49-F238E27FC236}">
                <a16:creationId xmlns:a16="http://schemas.microsoft.com/office/drawing/2014/main" id="{09958B5D-8369-424F-933B-BDD3837CC424}"/>
              </a:ext>
            </a:extLst>
          </p:cNvPr>
          <p:cNvPicPr>
            <a:picLocks noChangeAspect="1"/>
          </p:cNvPicPr>
          <p:nvPr/>
        </p:nvPicPr>
        <p:blipFill>
          <a:blip r:embed="rId3"/>
          <a:stretch>
            <a:fillRect/>
          </a:stretch>
        </p:blipFill>
        <p:spPr>
          <a:xfrm>
            <a:off x="7326436" y="3629428"/>
            <a:ext cx="4420217" cy="2581635"/>
          </a:xfrm>
          <a:prstGeom prst="rect">
            <a:avLst/>
          </a:prstGeom>
        </p:spPr>
      </p:pic>
    </p:spTree>
    <p:extLst>
      <p:ext uri="{BB962C8B-B14F-4D97-AF65-F5344CB8AC3E}">
        <p14:creationId xmlns:p14="http://schemas.microsoft.com/office/powerpoint/2010/main" val="339030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32714" r="35645" b="1"/>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4830184" y="3531612"/>
            <a:ext cx="6672838" cy="1414311"/>
          </a:xfrm>
        </p:spPr>
        <p:txBody>
          <a:bodyPr vert="horz" lIns="91440" tIns="45720" rIns="91440" bIns="45720" rtlCol="0">
            <a:normAutofit/>
          </a:bodyPr>
          <a:lstStyle/>
          <a:p>
            <a:r>
              <a:rPr lang="en-US" sz="4800" dirty="0">
                <a:latin typeface="Calibri Light" panose="020F0302020204030204" pitchFamily="34" charset="0"/>
                <a:cs typeface="Calibri Light" panose="020F0302020204030204" pitchFamily="34" charset="0"/>
              </a:rPr>
              <a:t>Upload Document</a:t>
            </a:r>
          </a:p>
        </p:txBody>
      </p:sp>
    </p:spTree>
    <p:extLst>
      <p:ext uri="{BB962C8B-B14F-4D97-AF65-F5344CB8AC3E}">
        <p14:creationId xmlns:p14="http://schemas.microsoft.com/office/powerpoint/2010/main" val="167002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9" name="TextBox 8">
            <a:extLst>
              <a:ext uri="{FF2B5EF4-FFF2-40B4-BE49-F238E27FC236}">
                <a16:creationId xmlns:a16="http://schemas.microsoft.com/office/drawing/2014/main" id="{0B54C729-B873-434B-8659-5324ECD40F55}"/>
              </a:ext>
            </a:extLst>
          </p:cNvPr>
          <p:cNvSpPr txBox="1"/>
          <p:nvPr/>
        </p:nvSpPr>
        <p:spPr>
          <a:xfrm>
            <a:off x="93304" y="1241610"/>
            <a:ext cx="703875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While in the Referral Details page, you will want to click on the Green “Add/View Documents” text</a:t>
            </a:r>
          </a:p>
        </p:txBody>
      </p:sp>
      <p:pic>
        <p:nvPicPr>
          <p:cNvPr id="13" name="Picture 12" descr="Graphical user interface, text&#10;&#10;Description automatically generated">
            <a:extLst>
              <a:ext uri="{FF2B5EF4-FFF2-40B4-BE49-F238E27FC236}">
                <a16:creationId xmlns:a16="http://schemas.microsoft.com/office/drawing/2014/main" id="{B3E812E8-A2A7-4255-9F62-51B080687012}"/>
              </a:ext>
            </a:extLst>
          </p:cNvPr>
          <p:cNvPicPr>
            <a:picLocks noChangeAspect="1"/>
          </p:cNvPicPr>
          <p:nvPr/>
        </p:nvPicPr>
        <p:blipFill>
          <a:blip r:embed="rId3"/>
          <a:stretch>
            <a:fillRect/>
          </a:stretch>
        </p:blipFill>
        <p:spPr>
          <a:xfrm>
            <a:off x="1594446" y="2165805"/>
            <a:ext cx="10292316" cy="1823211"/>
          </a:xfrm>
          <a:prstGeom prst="rect">
            <a:avLst/>
          </a:prstGeom>
        </p:spPr>
      </p:pic>
      <p:sp>
        <p:nvSpPr>
          <p:cNvPr id="14" name="TextBox 13">
            <a:extLst>
              <a:ext uri="{FF2B5EF4-FFF2-40B4-BE49-F238E27FC236}">
                <a16:creationId xmlns:a16="http://schemas.microsoft.com/office/drawing/2014/main" id="{30716066-7CCF-473A-9DE0-7404BB82B0DD}"/>
              </a:ext>
            </a:extLst>
          </p:cNvPr>
          <p:cNvSpPr txBox="1"/>
          <p:nvPr/>
        </p:nvSpPr>
        <p:spPr>
          <a:xfrm>
            <a:off x="5007935" y="4827284"/>
            <a:ext cx="614561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You will be brought to the Documents page after clicking on the Add/View Documents. </a:t>
            </a:r>
          </a:p>
        </p:txBody>
      </p:sp>
    </p:spTree>
    <p:extLst>
      <p:ext uri="{BB962C8B-B14F-4D97-AF65-F5344CB8AC3E}">
        <p14:creationId xmlns:p14="http://schemas.microsoft.com/office/powerpoint/2010/main" val="412398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9" name="TextBox 8">
            <a:extLst>
              <a:ext uri="{FF2B5EF4-FFF2-40B4-BE49-F238E27FC236}">
                <a16:creationId xmlns:a16="http://schemas.microsoft.com/office/drawing/2014/main" id="{0B54C729-B873-434B-8659-5324ECD40F55}"/>
              </a:ext>
            </a:extLst>
          </p:cNvPr>
          <p:cNvSpPr txBox="1"/>
          <p:nvPr/>
        </p:nvSpPr>
        <p:spPr>
          <a:xfrm>
            <a:off x="0" y="1026173"/>
            <a:ext cx="703875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You will see all of the documents that have previously been uploaded. </a:t>
            </a:r>
          </a:p>
        </p:txBody>
      </p:sp>
      <p:pic>
        <p:nvPicPr>
          <p:cNvPr id="6" name="Picture 5" descr="Graphical user interface&#10;&#10;Description automatically generated">
            <a:extLst>
              <a:ext uri="{FF2B5EF4-FFF2-40B4-BE49-F238E27FC236}">
                <a16:creationId xmlns:a16="http://schemas.microsoft.com/office/drawing/2014/main" id="{ED0BAF5A-48BC-49DC-A141-99447FE84894}"/>
              </a:ext>
            </a:extLst>
          </p:cNvPr>
          <p:cNvPicPr>
            <a:picLocks noChangeAspect="1"/>
          </p:cNvPicPr>
          <p:nvPr/>
        </p:nvPicPr>
        <p:blipFill>
          <a:blip r:embed="rId3"/>
          <a:stretch>
            <a:fillRect/>
          </a:stretch>
        </p:blipFill>
        <p:spPr>
          <a:xfrm>
            <a:off x="2275324" y="1603685"/>
            <a:ext cx="8949070" cy="4770346"/>
          </a:xfrm>
          <a:prstGeom prst="rect">
            <a:avLst/>
          </a:prstGeom>
        </p:spPr>
      </p:pic>
      <p:sp>
        <p:nvSpPr>
          <p:cNvPr id="14" name="TextBox 13">
            <a:extLst>
              <a:ext uri="{FF2B5EF4-FFF2-40B4-BE49-F238E27FC236}">
                <a16:creationId xmlns:a16="http://schemas.microsoft.com/office/drawing/2014/main" id="{30716066-7CCF-473A-9DE0-7404BB82B0DD}"/>
              </a:ext>
            </a:extLst>
          </p:cNvPr>
          <p:cNvSpPr txBox="1"/>
          <p:nvPr/>
        </p:nvSpPr>
        <p:spPr>
          <a:xfrm>
            <a:off x="4412255" y="5039049"/>
            <a:ext cx="614561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To add a NEW document, you will click the New button in the bottom right-hand corner</a:t>
            </a:r>
          </a:p>
        </p:txBody>
      </p:sp>
      <p:sp>
        <p:nvSpPr>
          <p:cNvPr id="10" name="Arrow: Bent 9">
            <a:extLst>
              <a:ext uri="{FF2B5EF4-FFF2-40B4-BE49-F238E27FC236}">
                <a16:creationId xmlns:a16="http://schemas.microsoft.com/office/drawing/2014/main" id="{DFFCD062-F5BD-48AA-92DB-F70BDAF6C05F}"/>
              </a:ext>
            </a:extLst>
          </p:cNvPr>
          <p:cNvSpPr/>
          <p:nvPr/>
        </p:nvSpPr>
        <p:spPr>
          <a:xfrm rot="5400000">
            <a:off x="10291194" y="5356947"/>
            <a:ext cx="801098" cy="450781"/>
          </a:xfrm>
          <a:prstGeom prst="bentArrow">
            <a:avLst>
              <a:gd name="adj1" fmla="val 25000"/>
              <a:gd name="adj2" fmla="val 2108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Bent-Up 11">
            <a:extLst>
              <a:ext uri="{FF2B5EF4-FFF2-40B4-BE49-F238E27FC236}">
                <a16:creationId xmlns:a16="http://schemas.microsoft.com/office/drawing/2014/main" id="{4636F088-D614-4F8F-AD50-E871485E642E}"/>
              </a:ext>
            </a:extLst>
          </p:cNvPr>
          <p:cNvSpPr/>
          <p:nvPr/>
        </p:nvSpPr>
        <p:spPr>
          <a:xfrm rot="5400000">
            <a:off x="1014824" y="1835703"/>
            <a:ext cx="1700698" cy="8203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49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9" name="TextBox 8">
            <a:extLst>
              <a:ext uri="{FF2B5EF4-FFF2-40B4-BE49-F238E27FC236}">
                <a16:creationId xmlns:a16="http://schemas.microsoft.com/office/drawing/2014/main" id="{0B54C729-B873-434B-8659-5324ECD40F55}"/>
              </a:ext>
            </a:extLst>
          </p:cNvPr>
          <p:cNvSpPr txBox="1"/>
          <p:nvPr/>
        </p:nvSpPr>
        <p:spPr>
          <a:xfrm>
            <a:off x="90029" y="1211756"/>
            <a:ext cx="663710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You will be brought to the Add Document screen- as seen below.</a:t>
            </a:r>
          </a:p>
        </p:txBody>
      </p:sp>
      <p:pic>
        <p:nvPicPr>
          <p:cNvPr id="15" name="Picture 14" descr="Graphical user interface, application&#10;&#10;Description automatically generated">
            <a:extLst>
              <a:ext uri="{FF2B5EF4-FFF2-40B4-BE49-F238E27FC236}">
                <a16:creationId xmlns:a16="http://schemas.microsoft.com/office/drawing/2014/main" id="{2DFF1442-7D69-4937-8F29-BA92D9A476F1}"/>
              </a:ext>
            </a:extLst>
          </p:cNvPr>
          <p:cNvPicPr>
            <a:picLocks noChangeAspect="1"/>
          </p:cNvPicPr>
          <p:nvPr/>
        </p:nvPicPr>
        <p:blipFill>
          <a:blip r:embed="rId3"/>
          <a:stretch>
            <a:fillRect/>
          </a:stretch>
        </p:blipFill>
        <p:spPr>
          <a:xfrm>
            <a:off x="522385" y="1893620"/>
            <a:ext cx="10021837" cy="2617157"/>
          </a:xfrm>
          <a:prstGeom prst="rect">
            <a:avLst/>
          </a:prstGeom>
        </p:spPr>
      </p:pic>
      <p:sp>
        <p:nvSpPr>
          <p:cNvPr id="16" name="TextBox 15">
            <a:extLst>
              <a:ext uri="{FF2B5EF4-FFF2-40B4-BE49-F238E27FC236}">
                <a16:creationId xmlns:a16="http://schemas.microsoft.com/office/drawing/2014/main" id="{3617221A-D5E9-4A3C-B532-F9B2D804441B}"/>
              </a:ext>
            </a:extLst>
          </p:cNvPr>
          <p:cNvSpPr txBox="1"/>
          <p:nvPr/>
        </p:nvSpPr>
        <p:spPr>
          <a:xfrm>
            <a:off x="2719546" y="4702714"/>
            <a:ext cx="763417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 </a:t>
            </a:r>
            <a:r>
              <a:rPr lang="en-US" sz="2000" u="sng" dirty="0">
                <a:latin typeface="Calibri Light" panose="020F0302020204030204" pitchFamily="34" charset="0"/>
                <a:cs typeface="Calibri Light" panose="020F0302020204030204" pitchFamily="34" charset="0"/>
              </a:rPr>
              <a:t>Description</a:t>
            </a:r>
            <a:r>
              <a:rPr lang="en-US" sz="2000" dirty="0">
                <a:latin typeface="Calibri Light" panose="020F0302020204030204" pitchFamily="34" charset="0"/>
                <a:cs typeface="Calibri Light" panose="020F0302020204030204" pitchFamily="34" charset="0"/>
              </a:rPr>
              <a:t> is required.  Please be as descriptive as possible:</a:t>
            </a:r>
          </a:p>
          <a:p>
            <a:endParaRPr lang="en-US" sz="2000" dirty="0">
              <a:latin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0581376E-4678-4152-9565-67B252843A0C}"/>
              </a:ext>
            </a:extLst>
          </p:cNvPr>
          <p:cNvSpPr txBox="1"/>
          <p:nvPr/>
        </p:nvSpPr>
        <p:spPr>
          <a:xfrm>
            <a:off x="3756440" y="5095205"/>
            <a:ext cx="7194697"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Plan of Care 9/1/2021-11/1/2021</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Physician Order # 0123456</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Extension of Services Packet 9/1/2021 (Last date of authorization)</a:t>
            </a:r>
          </a:p>
        </p:txBody>
      </p:sp>
    </p:spTree>
    <p:extLst>
      <p:ext uri="{BB962C8B-B14F-4D97-AF65-F5344CB8AC3E}">
        <p14:creationId xmlns:p14="http://schemas.microsoft.com/office/powerpoint/2010/main" val="194109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661E8665-1BB8-4606-99A6-26BE9CA9D78C}"/>
              </a:ext>
            </a:extLst>
          </p:cNvPr>
          <p:cNvPicPr>
            <a:picLocks noChangeAspect="1"/>
          </p:cNvPicPr>
          <p:nvPr/>
        </p:nvPicPr>
        <p:blipFill>
          <a:blip r:embed="rId3"/>
          <a:stretch>
            <a:fillRect/>
          </a:stretch>
        </p:blipFill>
        <p:spPr>
          <a:xfrm>
            <a:off x="638975" y="658015"/>
            <a:ext cx="8824513" cy="2075269"/>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C499333A-453E-4B38-A607-0116CFC70E06}"/>
              </a:ext>
            </a:extLst>
          </p:cNvPr>
          <p:cNvPicPr>
            <a:picLocks noChangeAspect="1"/>
          </p:cNvPicPr>
          <p:nvPr/>
        </p:nvPicPr>
        <p:blipFill>
          <a:blip r:embed="rId4"/>
          <a:stretch>
            <a:fillRect/>
          </a:stretch>
        </p:blipFill>
        <p:spPr>
          <a:xfrm>
            <a:off x="7351730" y="2948389"/>
            <a:ext cx="4840269" cy="3617836"/>
          </a:xfrm>
          <a:prstGeom prst="rect">
            <a:avLst/>
          </a:prstGeom>
        </p:spPr>
      </p:pic>
      <p:sp>
        <p:nvSpPr>
          <p:cNvPr id="18" name="TextBox 17">
            <a:extLst>
              <a:ext uri="{FF2B5EF4-FFF2-40B4-BE49-F238E27FC236}">
                <a16:creationId xmlns:a16="http://schemas.microsoft.com/office/drawing/2014/main" id="{D0ED459A-5B92-4700-B12F-64E27026AE14}"/>
              </a:ext>
            </a:extLst>
          </p:cNvPr>
          <p:cNvSpPr txBox="1"/>
          <p:nvPr/>
        </p:nvSpPr>
        <p:spPr>
          <a:xfrm>
            <a:off x="517358" y="3065812"/>
            <a:ext cx="7857555"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The </a:t>
            </a:r>
            <a:r>
              <a:rPr lang="en-US" sz="2000" u="sng" dirty="0">
                <a:latin typeface="Calibri Light" panose="020F0302020204030204" pitchFamily="34" charset="0"/>
                <a:cs typeface="Calibri Light" panose="020F0302020204030204" pitchFamily="34" charset="0"/>
              </a:rPr>
              <a:t>Document Type</a:t>
            </a:r>
            <a:r>
              <a:rPr lang="en-US" sz="2000" dirty="0">
                <a:latin typeface="Calibri Light" panose="020F0302020204030204" pitchFamily="34" charset="0"/>
                <a:cs typeface="Calibri Light" panose="020F0302020204030204" pitchFamily="34" charset="0"/>
              </a:rPr>
              <a:t> should be changed from “Referral Document” (auto generates) to appropriate “GEC” document (You will type in GEC to populate list)</a:t>
            </a:r>
          </a:p>
        </p:txBody>
      </p:sp>
      <p:sp>
        <p:nvSpPr>
          <p:cNvPr id="19" name="TextBox 18">
            <a:extLst>
              <a:ext uri="{FF2B5EF4-FFF2-40B4-BE49-F238E27FC236}">
                <a16:creationId xmlns:a16="http://schemas.microsoft.com/office/drawing/2014/main" id="{C2AFABF7-53BD-478F-BCF6-5B2E1B586825}"/>
              </a:ext>
            </a:extLst>
          </p:cNvPr>
          <p:cNvSpPr txBox="1"/>
          <p:nvPr/>
        </p:nvSpPr>
        <p:spPr>
          <a:xfrm>
            <a:off x="1399954" y="3997801"/>
            <a:ext cx="7194697"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“GEC Skilled Home Health OASIS/485” for skilled referrals</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“GEC Homemaker/Home Health Aide Treatment Plan/Timesheet” for non-skilled referrals</a:t>
            </a:r>
          </a:p>
          <a:p>
            <a:pPr marL="742950" lvl="1"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Although the document may not be what the Document Type states, please utilize these Document Type titles- as this is the Task that HCBC checks for new documents</a:t>
            </a:r>
          </a:p>
        </p:txBody>
      </p:sp>
      <p:sp>
        <p:nvSpPr>
          <p:cNvPr id="8" name="Arrow: Bent-Up 7">
            <a:extLst>
              <a:ext uri="{FF2B5EF4-FFF2-40B4-BE49-F238E27FC236}">
                <a16:creationId xmlns:a16="http://schemas.microsoft.com/office/drawing/2014/main" id="{194C4D20-5097-4E92-8425-E8C61CC1C85C}"/>
              </a:ext>
            </a:extLst>
          </p:cNvPr>
          <p:cNvSpPr/>
          <p:nvPr/>
        </p:nvSpPr>
        <p:spPr>
          <a:xfrm rot="16200000">
            <a:off x="5001418" y="2249905"/>
            <a:ext cx="745957" cy="64633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A1FAAAE-8A5C-47BE-B242-49603A8505E0}"/>
              </a:ext>
            </a:extLst>
          </p:cNvPr>
          <p:cNvSpPr/>
          <p:nvPr/>
        </p:nvSpPr>
        <p:spPr>
          <a:xfrm>
            <a:off x="8374913" y="3315982"/>
            <a:ext cx="552519" cy="396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69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9" name="Rectangle 1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l="26803" r="29734"/>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21" name="Group 2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2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50811" y="185530"/>
            <a:ext cx="6742112" cy="1414669"/>
          </a:xfrm>
        </p:spPr>
        <p:txBody>
          <a:bodyPr vert="horz" lIns="91440" tIns="45720" rIns="91440" bIns="45720" rtlCol="0" anchor="ctr">
            <a:normAutofit/>
          </a:bodyPr>
          <a:lstStyle/>
          <a:p>
            <a:pPr algn="l"/>
            <a:r>
              <a:rPr lang="en-US" sz="4800" dirty="0">
                <a:latin typeface="Calibri Light" panose="020F0302020204030204" pitchFamily="34" charset="0"/>
                <a:cs typeface="Calibri Light" panose="020F0302020204030204" pitchFamily="34" charset="0"/>
              </a:rPr>
              <a:t>Objectives: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765174" y="1609724"/>
            <a:ext cx="5095462" cy="2718260"/>
          </a:xfrm>
        </p:spPr>
        <p:txBody>
          <a:bodyPr vert="horz" lIns="91440" tIns="45720" rIns="91440" bIns="45720" rtlCol="0" anchor="ctr">
            <a:noAutofit/>
          </a:bodyPr>
          <a:lstStyle/>
          <a:p>
            <a:pPr algn="l">
              <a:buFont typeface="Arial"/>
              <a:buChar char="•"/>
            </a:pPr>
            <a:r>
              <a:rPr lang="en-US" sz="2800" dirty="0">
                <a:latin typeface="Calibri Light" panose="020F0302020204030204" pitchFamily="34" charset="0"/>
                <a:cs typeface="Calibri Light" panose="020F0302020204030204" pitchFamily="34" charset="0"/>
              </a:rPr>
              <a:t>Additional Referral Information</a:t>
            </a:r>
          </a:p>
          <a:p>
            <a:pPr algn="l">
              <a:buFont typeface="Arial"/>
              <a:buChar char="•"/>
            </a:pPr>
            <a:r>
              <a:rPr lang="en-US" sz="2800" dirty="0">
                <a:latin typeface="Calibri Light" panose="020F0302020204030204" pitchFamily="34" charset="0"/>
                <a:cs typeface="Calibri Light" panose="020F0302020204030204" pitchFamily="34" charset="0"/>
              </a:rPr>
              <a:t>Offline Referral Form</a:t>
            </a:r>
          </a:p>
          <a:p>
            <a:pPr algn="l">
              <a:buFont typeface="Arial"/>
              <a:buChar char="•"/>
            </a:pPr>
            <a:r>
              <a:rPr lang="en-US" sz="2800" dirty="0">
                <a:latin typeface="Calibri Light" panose="020F0302020204030204" pitchFamily="34" charset="0"/>
                <a:cs typeface="Calibri Light" panose="020F0302020204030204" pitchFamily="34" charset="0"/>
              </a:rPr>
              <a:t>Upload Document</a:t>
            </a:r>
          </a:p>
          <a:p>
            <a:pPr algn="l">
              <a:buFont typeface="Arial"/>
              <a:buChar char="•"/>
            </a:pPr>
            <a:r>
              <a:rPr lang="en-US" sz="2800" dirty="0">
                <a:latin typeface="Calibri Light" panose="020F0302020204030204" pitchFamily="34" charset="0"/>
                <a:cs typeface="Calibri Light" panose="020F0302020204030204" pitchFamily="34" charset="0"/>
              </a:rPr>
              <a:t>Task List</a:t>
            </a:r>
          </a:p>
          <a:p>
            <a:pPr algn="l">
              <a:buFont typeface="Arial"/>
              <a:buChar char="•"/>
            </a:pPr>
            <a:r>
              <a:rPr lang="en-US" sz="2800" dirty="0">
                <a:latin typeface="Calibri Light" panose="020F0302020204030204" pitchFamily="34" charset="0"/>
                <a:cs typeface="Calibri Light" panose="020F0302020204030204" pitchFamily="34" charset="0"/>
              </a:rPr>
              <a:t>Download Document</a:t>
            </a:r>
          </a:p>
        </p:txBody>
      </p:sp>
      <p:sp>
        <p:nvSpPr>
          <p:cNvPr id="4" name="TextBox 3">
            <a:extLst>
              <a:ext uri="{FF2B5EF4-FFF2-40B4-BE49-F238E27FC236}">
                <a16:creationId xmlns:a16="http://schemas.microsoft.com/office/drawing/2014/main" id="{4521D3BD-6829-4AC9-A143-5FDB0C2C3C5F}"/>
              </a:ext>
            </a:extLst>
          </p:cNvPr>
          <p:cNvSpPr txBox="1"/>
          <p:nvPr/>
        </p:nvSpPr>
        <p:spPr>
          <a:xfrm>
            <a:off x="193333" y="5933501"/>
            <a:ext cx="5945680" cy="646331"/>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Please note that screen shots may show more options than what are available to Community Providers.</a:t>
            </a:r>
          </a:p>
        </p:txBody>
      </p:sp>
    </p:spTree>
    <p:extLst>
      <p:ext uri="{BB962C8B-B14F-4D97-AF65-F5344CB8AC3E}">
        <p14:creationId xmlns:p14="http://schemas.microsoft.com/office/powerpoint/2010/main" val="3071054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9" name="Picture 8" descr="Graphical user interface, application, website&#10;&#10;Description automatically generated">
            <a:extLst>
              <a:ext uri="{FF2B5EF4-FFF2-40B4-BE49-F238E27FC236}">
                <a16:creationId xmlns:a16="http://schemas.microsoft.com/office/drawing/2014/main" id="{8E82247F-F298-401B-A5C7-FC5BC92112CE}"/>
              </a:ext>
            </a:extLst>
          </p:cNvPr>
          <p:cNvPicPr>
            <a:picLocks noChangeAspect="1"/>
          </p:cNvPicPr>
          <p:nvPr/>
        </p:nvPicPr>
        <p:blipFill>
          <a:blip r:embed="rId3"/>
          <a:stretch>
            <a:fillRect/>
          </a:stretch>
        </p:blipFill>
        <p:spPr>
          <a:xfrm>
            <a:off x="4460326" y="4864825"/>
            <a:ext cx="6954220" cy="1921305"/>
          </a:xfrm>
          <a:prstGeom prst="rect">
            <a:avLst/>
          </a:prstGeom>
        </p:spPr>
      </p:pic>
      <p:sp>
        <p:nvSpPr>
          <p:cNvPr id="13" name="Arrow: Bent 12">
            <a:extLst>
              <a:ext uri="{FF2B5EF4-FFF2-40B4-BE49-F238E27FC236}">
                <a16:creationId xmlns:a16="http://schemas.microsoft.com/office/drawing/2014/main" id="{750178EA-5F2A-426B-BBC8-CA67646E44E7}"/>
              </a:ext>
            </a:extLst>
          </p:cNvPr>
          <p:cNvSpPr/>
          <p:nvPr/>
        </p:nvSpPr>
        <p:spPr>
          <a:xfrm rot="10800000">
            <a:off x="10060984" y="4283240"/>
            <a:ext cx="574929" cy="111893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677921" y="847881"/>
            <a:ext cx="765873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You will then click the “Upload” button, and select the file that you wish to Upload</a:t>
            </a:r>
          </a:p>
        </p:txBody>
      </p:sp>
      <p:pic>
        <p:nvPicPr>
          <p:cNvPr id="16" name="Picture 15" descr="Graphical user interface, application&#10;&#10;Description automatically generated">
            <a:extLst>
              <a:ext uri="{FF2B5EF4-FFF2-40B4-BE49-F238E27FC236}">
                <a16:creationId xmlns:a16="http://schemas.microsoft.com/office/drawing/2014/main" id="{3A34E372-D1B2-462C-A442-48327A5E49BA}"/>
              </a:ext>
            </a:extLst>
          </p:cNvPr>
          <p:cNvPicPr>
            <a:picLocks noChangeAspect="1"/>
          </p:cNvPicPr>
          <p:nvPr/>
        </p:nvPicPr>
        <p:blipFill>
          <a:blip r:embed="rId4"/>
          <a:stretch>
            <a:fillRect/>
          </a:stretch>
        </p:blipFill>
        <p:spPr>
          <a:xfrm>
            <a:off x="375593" y="2146357"/>
            <a:ext cx="9122776" cy="1866676"/>
          </a:xfrm>
          <a:prstGeom prst="rect">
            <a:avLst/>
          </a:prstGeom>
        </p:spPr>
      </p:pic>
      <p:sp>
        <p:nvSpPr>
          <p:cNvPr id="11" name="Arrow: Bent-Up 10">
            <a:extLst>
              <a:ext uri="{FF2B5EF4-FFF2-40B4-BE49-F238E27FC236}">
                <a16:creationId xmlns:a16="http://schemas.microsoft.com/office/drawing/2014/main" id="{8777E3AF-A3F3-4076-9E67-80C0D7DC0C9A}"/>
              </a:ext>
            </a:extLst>
          </p:cNvPr>
          <p:cNvSpPr/>
          <p:nvPr/>
        </p:nvSpPr>
        <p:spPr>
          <a:xfrm rot="16200000">
            <a:off x="9038158" y="2143775"/>
            <a:ext cx="1233890" cy="1661185"/>
          </a:xfrm>
          <a:prstGeom prst="bentUpArrow">
            <a:avLst>
              <a:gd name="adj1" fmla="val 25000"/>
              <a:gd name="adj2" fmla="val 2438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DD54F5-27EF-480D-A873-CA85A60DD560}"/>
              </a:ext>
            </a:extLst>
          </p:cNvPr>
          <p:cNvSpPr txBox="1"/>
          <p:nvPr/>
        </p:nvSpPr>
        <p:spPr>
          <a:xfrm>
            <a:off x="8100429" y="3591313"/>
            <a:ext cx="2744756" cy="923330"/>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Notice the “Drop a file here to attach it, or  changes to File attached: (file name)</a:t>
            </a:r>
          </a:p>
        </p:txBody>
      </p:sp>
      <p:sp>
        <p:nvSpPr>
          <p:cNvPr id="17" name="Arrow: Bent-Up 16">
            <a:extLst>
              <a:ext uri="{FF2B5EF4-FFF2-40B4-BE49-F238E27FC236}">
                <a16:creationId xmlns:a16="http://schemas.microsoft.com/office/drawing/2014/main" id="{CA61DEDD-881D-4F8C-B5B2-D365F1ED4FB6}"/>
              </a:ext>
            </a:extLst>
          </p:cNvPr>
          <p:cNvSpPr/>
          <p:nvPr/>
        </p:nvSpPr>
        <p:spPr>
          <a:xfrm rot="3200444">
            <a:off x="4390569" y="1776377"/>
            <a:ext cx="2964873" cy="10589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02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677921" y="1053670"/>
            <a:ext cx="9491921"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After you have entered a Description, Document Type, and Uploaded a document, you will click the “Update” button in the bottom right corner.</a:t>
            </a:r>
          </a:p>
        </p:txBody>
      </p:sp>
      <p:pic>
        <p:nvPicPr>
          <p:cNvPr id="8" name="Picture 7" descr="Graphical user interface, text, website&#10;&#10;Description automatically generated">
            <a:extLst>
              <a:ext uri="{FF2B5EF4-FFF2-40B4-BE49-F238E27FC236}">
                <a16:creationId xmlns:a16="http://schemas.microsoft.com/office/drawing/2014/main" id="{D3DF4C33-7C2C-4F14-9CC1-C3DC5506BCDE}"/>
              </a:ext>
            </a:extLst>
          </p:cNvPr>
          <p:cNvPicPr>
            <a:picLocks noChangeAspect="1"/>
          </p:cNvPicPr>
          <p:nvPr/>
        </p:nvPicPr>
        <p:blipFill>
          <a:blip r:embed="rId3"/>
          <a:stretch>
            <a:fillRect/>
          </a:stretch>
        </p:blipFill>
        <p:spPr>
          <a:xfrm>
            <a:off x="1755758" y="2119553"/>
            <a:ext cx="8414084" cy="4503561"/>
          </a:xfrm>
          <a:prstGeom prst="rect">
            <a:avLst/>
          </a:prstGeom>
        </p:spPr>
      </p:pic>
    </p:spTree>
    <p:extLst>
      <p:ext uri="{BB962C8B-B14F-4D97-AF65-F5344CB8AC3E}">
        <p14:creationId xmlns:p14="http://schemas.microsoft.com/office/powerpoint/2010/main" val="3275026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83" name="Freeform: Shape 82">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85" name="Freeform: Shape 84">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87" name="Freeform: Shape 86">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89" name="Freeform: Shape 88">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1363773"/>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253005" y="1626342"/>
            <a:ext cx="10712442"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You will then be brought back to the “Documents” page, and the document that was just uploaded will be on the top of the list.</a:t>
            </a:r>
          </a:p>
        </p:txBody>
      </p:sp>
      <p:pic>
        <p:nvPicPr>
          <p:cNvPr id="4" name="Picture 3" descr="Graphical user interface, table, website&#10;&#10;Description automatically generated">
            <a:extLst>
              <a:ext uri="{FF2B5EF4-FFF2-40B4-BE49-F238E27FC236}">
                <a16:creationId xmlns:a16="http://schemas.microsoft.com/office/drawing/2014/main" id="{56471D1B-DB74-4DC4-B139-95007D9F4FC3}"/>
              </a:ext>
            </a:extLst>
          </p:cNvPr>
          <p:cNvPicPr>
            <a:picLocks noChangeAspect="1"/>
          </p:cNvPicPr>
          <p:nvPr/>
        </p:nvPicPr>
        <p:blipFill>
          <a:blip r:embed="rId3"/>
          <a:stretch>
            <a:fillRect/>
          </a:stretch>
        </p:blipFill>
        <p:spPr>
          <a:xfrm>
            <a:off x="307310" y="2880054"/>
            <a:ext cx="10603832" cy="3329884"/>
          </a:xfrm>
          <a:prstGeom prst="rect">
            <a:avLst/>
          </a:prstGeom>
        </p:spPr>
      </p:pic>
    </p:spTree>
    <p:extLst>
      <p:ext uri="{BB962C8B-B14F-4D97-AF65-F5344CB8AC3E}">
        <p14:creationId xmlns:p14="http://schemas.microsoft.com/office/powerpoint/2010/main" val="580415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2032620"/>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algn="ctr">
              <a:spcBef>
                <a:spcPct val="0"/>
              </a:spcBef>
              <a:spcAft>
                <a:spcPts val="600"/>
              </a:spcAft>
            </a:pPr>
            <a:r>
              <a:rPr lang="en-US" sz="4400" b="1" dirty="0">
                <a:ln w="3175" cmpd="sng">
                  <a:noFill/>
                </a:ln>
                <a:latin typeface="Calibri Light" panose="020F0302020204030204" pitchFamily="34" charset="0"/>
                <a:ea typeface="+mj-ea"/>
                <a:cs typeface="Calibri Light" panose="020F0302020204030204" pitchFamily="34" charset="0"/>
              </a:rPr>
              <a:t>Creating a Task</a:t>
            </a:r>
            <a:r>
              <a:rPr lang="en-US" sz="4000" dirty="0">
                <a:ln w="3175" cmpd="sng">
                  <a:noFill/>
                </a:ln>
                <a:latin typeface="Calibri Light" panose="020F0302020204030204" pitchFamily="34" charset="0"/>
                <a:ea typeface="+mj-ea"/>
                <a:cs typeface="Calibri Light" panose="020F0302020204030204" pitchFamily="34" charset="0"/>
              </a:rPr>
              <a:t>:</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253005" y="1626342"/>
            <a:ext cx="10712442"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You will then need to create a task to alert the VA to the document uploaded. </a:t>
            </a:r>
          </a:p>
          <a:p>
            <a:pPr marL="285750" indent="-285750">
              <a:buFont typeface="Arial" panose="020B0604020202020204" pitchFamily="34" charset="0"/>
              <a:buChar char="•"/>
            </a:pPr>
            <a:endParaRPr lang="en-US" sz="2400" dirty="0">
              <a:latin typeface="Calibri Light" panose="020F0302020204030204" pitchFamily="34" charset="0"/>
              <a:cs typeface="Calibri Light" panose="020F0302020204030204" pitchFamily="34" charset="0"/>
            </a:endParaRPr>
          </a:p>
          <a:p>
            <a:pPr marL="1200150" lvl="2"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From the ‘Documents’ page, click the “Back to: Referral Details” button in the top left corner of the screen</a:t>
            </a:r>
          </a:p>
        </p:txBody>
      </p:sp>
      <p:pic>
        <p:nvPicPr>
          <p:cNvPr id="8" name="Picture 7" descr="Graphical user interface, application&#10;&#10;Description automatically generated">
            <a:extLst>
              <a:ext uri="{FF2B5EF4-FFF2-40B4-BE49-F238E27FC236}">
                <a16:creationId xmlns:a16="http://schemas.microsoft.com/office/drawing/2014/main" id="{F195EAC5-5765-4873-85F0-2363A2190994}"/>
              </a:ext>
            </a:extLst>
          </p:cNvPr>
          <p:cNvPicPr>
            <a:picLocks noChangeAspect="1"/>
          </p:cNvPicPr>
          <p:nvPr/>
        </p:nvPicPr>
        <p:blipFill>
          <a:blip r:embed="rId2"/>
          <a:stretch>
            <a:fillRect/>
          </a:stretch>
        </p:blipFill>
        <p:spPr>
          <a:xfrm>
            <a:off x="739397" y="3500557"/>
            <a:ext cx="10526594" cy="2829320"/>
          </a:xfrm>
          <a:prstGeom prst="rect">
            <a:avLst/>
          </a:prstGeom>
        </p:spPr>
      </p:pic>
    </p:spTree>
    <p:extLst>
      <p:ext uri="{BB962C8B-B14F-4D97-AF65-F5344CB8AC3E}">
        <p14:creationId xmlns:p14="http://schemas.microsoft.com/office/powerpoint/2010/main" val="3427303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2032620"/>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algn="ctr">
              <a:spcBef>
                <a:spcPct val="0"/>
              </a:spcBef>
              <a:spcAft>
                <a:spcPts val="600"/>
              </a:spcAft>
            </a:pPr>
            <a:r>
              <a:rPr lang="en-US" sz="4400" b="1" dirty="0">
                <a:ln w="3175" cmpd="sng">
                  <a:noFill/>
                </a:ln>
                <a:latin typeface="Calibri Light" panose="020F0302020204030204" pitchFamily="34" charset="0"/>
                <a:ea typeface="+mj-ea"/>
                <a:cs typeface="Calibri Light" panose="020F0302020204030204" pitchFamily="34" charset="0"/>
              </a:rPr>
              <a:t>Creating a Task</a:t>
            </a:r>
            <a:r>
              <a:rPr lang="en-US" sz="4000" dirty="0">
                <a:ln w="3175" cmpd="sng">
                  <a:noFill/>
                </a:ln>
                <a:latin typeface="Calibri Light" panose="020F0302020204030204" pitchFamily="34" charset="0"/>
                <a:ea typeface="+mj-ea"/>
                <a:cs typeface="Calibri Light" panose="020F0302020204030204" pitchFamily="34" charset="0"/>
              </a:rPr>
              <a:t>:</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7499757" y="1626342"/>
            <a:ext cx="3465689"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You will then need click the 3 HORIZONTAL dots on the right hand of screen</a:t>
            </a:r>
          </a:p>
        </p:txBody>
      </p:sp>
      <p:pic>
        <p:nvPicPr>
          <p:cNvPr id="4" name="Picture 3" descr="Graphical user interface, text, application, website&#10;&#10;Description automatically generated">
            <a:extLst>
              <a:ext uri="{FF2B5EF4-FFF2-40B4-BE49-F238E27FC236}">
                <a16:creationId xmlns:a16="http://schemas.microsoft.com/office/drawing/2014/main" id="{FC7B6CE4-CB37-4A0F-9F86-C151B1156F72}"/>
              </a:ext>
            </a:extLst>
          </p:cNvPr>
          <p:cNvPicPr>
            <a:picLocks noChangeAspect="1"/>
          </p:cNvPicPr>
          <p:nvPr/>
        </p:nvPicPr>
        <p:blipFill>
          <a:blip r:embed="rId2"/>
          <a:stretch>
            <a:fillRect/>
          </a:stretch>
        </p:blipFill>
        <p:spPr>
          <a:xfrm>
            <a:off x="344909" y="1526379"/>
            <a:ext cx="6676676" cy="2146678"/>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D17208E9-EEFA-4E96-AF46-35A638FCEFFA}"/>
              </a:ext>
            </a:extLst>
          </p:cNvPr>
          <p:cNvPicPr>
            <a:picLocks noChangeAspect="1"/>
          </p:cNvPicPr>
          <p:nvPr/>
        </p:nvPicPr>
        <p:blipFill>
          <a:blip r:embed="rId3"/>
          <a:stretch>
            <a:fillRect/>
          </a:stretch>
        </p:blipFill>
        <p:spPr>
          <a:xfrm>
            <a:off x="6644081" y="4285517"/>
            <a:ext cx="4898136" cy="2352855"/>
          </a:xfrm>
          <a:prstGeom prst="rect">
            <a:avLst/>
          </a:prstGeom>
        </p:spPr>
      </p:pic>
      <p:sp>
        <p:nvSpPr>
          <p:cNvPr id="9" name="TextBox 8">
            <a:extLst>
              <a:ext uri="{FF2B5EF4-FFF2-40B4-BE49-F238E27FC236}">
                <a16:creationId xmlns:a16="http://schemas.microsoft.com/office/drawing/2014/main" id="{D2C02D96-7017-4800-A8D2-EB92A81D1297}"/>
              </a:ext>
            </a:extLst>
          </p:cNvPr>
          <p:cNvSpPr txBox="1"/>
          <p:nvPr/>
        </p:nvSpPr>
        <p:spPr>
          <a:xfrm>
            <a:off x="4469935" y="4901014"/>
            <a:ext cx="1971412" cy="646331"/>
          </a:xfrm>
          <a:prstGeom prst="rect">
            <a:avLst/>
          </a:prstGeom>
          <a:noFill/>
        </p:spPr>
        <p:txBody>
          <a:bodyPr wrap="square" rtlCol="0">
            <a:spAutoFit/>
          </a:bodyPr>
          <a:lstStyle/>
          <a:p>
            <a:pPr marL="285750" indent="-285750">
              <a:buFont typeface="Arial" panose="020B0604020202020204" pitchFamily="34" charset="0"/>
              <a:buChar char="•"/>
            </a:pPr>
            <a:r>
              <a:rPr lang="en-US" dirty="0"/>
              <a:t>Click on the “Add Task”</a:t>
            </a:r>
          </a:p>
        </p:txBody>
      </p:sp>
    </p:spTree>
    <p:extLst>
      <p:ext uri="{BB962C8B-B14F-4D97-AF65-F5344CB8AC3E}">
        <p14:creationId xmlns:p14="http://schemas.microsoft.com/office/powerpoint/2010/main" val="383356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2032620"/>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algn="ctr">
              <a:spcBef>
                <a:spcPct val="0"/>
              </a:spcBef>
              <a:spcAft>
                <a:spcPts val="600"/>
              </a:spcAft>
            </a:pPr>
            <a:r>
              <a:rPr lang="en-US" sz="4400" b="1" dirty="0">
                <a:ln w="3175" cmpd="sng">
                  <a:noFill/>
                </a:ln>
                <a:latin typeface="Calibri Light" panose="020F0302020204030204" pitchFamily="34" charset="0"/>
                <a:ea typeface="+mj-ea"/>
                <a:cs typeface="Calibri Light" panose="020F0302020204030204" pitchFamily="34" charset="0"/>
              </a:rPr>
              <a:t>Creating a Task</a:t>
            </a:r>
            <a:r>
              <a:rPr lang="en-US" sz="4000" dirty="0">
                <a:ln w="3175" cmpd="sng">
                  <a:noFill/>
                </a:ln>
                <a:latin typeface="Calibri Light" panose="020F0302020204030204" pitchFamily="34" charset="0"/>
                <a:ea typeface="+mj-ea"/>
                <a:cs typeface="Calibri Light" panose="020F0302020204030204" pitchFamily="34" charset="0"/>
              </a:rPr>
              <a:t>:</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F413E81B-22D6-44FC-AAF2-9ABBA3325E80}"/>
              </a:ext>
            </a:extLst>
          </p:cNvPr>
          <p:cNvPicPr>
            <a:picLocks noChangeAspect="1"/>
          </p:cNvPicPr>
          <p:nvPr/>
        </p:nvPicPr>
        <p:blipFill>
          <a:blip r:embed="rId2"/>
          <a:stretch>
            <a:fillRect/>
          </a:stretch>
        </p:blipFill>
        <p:spPr>
          <a:xfrm>
            <a:off x="2557323" y="4065424"/>
            <a:ext cx="8173727" cy="2032620"/>
          </a:xfrm>
          <a:prstGeom prst="rect">
            <a:avLst/>
          </a:prstGeom>
        </p:spPr>
      </p:pic>
      <p:sp>
        <p:nvSpPr>
          <p:cNvPr id="10" name="TextBox 9">
            <a:extLst>
              <a:ext uri="{FF2B5EF4-FFF2-40B4-BE49-F238E27FC236}">
                <a16:creationId xmlns:a16="http://schemas.microsoft.com/office/drawing/2014/main" id="{EF239DAD-E7B5-4984-8C87-33AF04A5C2A8}"/>
              </a:ext>
            </a:extLst>
          </p:cNvPr>
          <p:cNvSpPr txBox="1"/>
          <p:nvPr/>
        </p:nvSpPr>
        <p:spPr>
          <a:xfrm>
            <a:off x="1869890" y="1391471"/>
            <a:ext cx="677830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In the “Task Item” box</a:t>
            </a:r>
          </a:p>
          <a:p>
            <a:pPr marL="742950" lvl="1" indent="-285750">
              <a:buFont typeface="Arial" panose="020B0604020202020204" pitchFamily="34" charset="0"/>
              <a:buChar char="•"/>
            </a:pPr>
            <a:r>
              <a:rPr lang="en-US" dirty="0"/>
              <a:t>Type ‘GEC’ in the box</a:t>
            </a:r>
          </a:p>
          <a:p>
            <a:pPr marL="742950" lvl="1" indent="-285750">
              <a:buFont typeface="Arial" panose="020B0604020202020204" pitchFamily="34" charset="0"/>
              <a:buChar char="•"/>
            </a:pPr>
            <a:r>
              <a:rPr lang="en-US" dirty="0"/>
              <a:t>Select “Review GEC Documents”</a:t>
            </a:r>
          </a:p>
          <a:p>
            <a:pPr marL="742950" lvl="1" indent="-285750">
              <a:buFont typeface="Arial" panose="020B0604020202020204" pitchFamily="34" charset="0"/>
              <a:buChar char="•"/>
            </a:pPr>
            <a:r>
              <a:rPr lang="en-US" dirty="0"/>
              <a:t>Ensure that the Task Category states “Community Task for VA”</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Ensure that the “Assigned Facility” states “St. Cloud VA </a:t>
            </a:r>
          </a:p>
          <a:p>
            <a:r>
              <a:rPr lang="en-US" dirty="0"/>
              <a:t>                    Medical Center” in the box.</a:t>
            </a:r>
          </a:p>
        </p:txBody>
      </p:sp>
      <p:sp>
        <p:nvSpPr>
          <p:cNvPr id="11" name="Arrow: U-Turn 10">
            <a:extLst>
              <a:ext uri="{FF2B5EF4-FFF2-40B4-BE49-F238E27FC236}">
                <a16:creationId xmlns:a16="http://schemas.microsoft.com/office/drawing/2014/main" id="{F5A02C9C-2513-4541-BBD2-FC058F908070}"/>
              </a:ext>
            </a:extLst>
          </p:cNvPr>
          <p:cNvSpPr/>
          <p:nvPr/>
        </p:nvSpPr>
        <p:spPr>
          <a:xfrm rot="16200000">
            <a:off x="835789" y="2770071"/>
            <a:ext cx="2556212" cy="822960"/>
          </a:xfrm>
          <a:prstGeom prst="uturnArrow">
            <a:avLst>
              <a:gd name="adj1" fmla="val 25000"/>
              <a:gd name="adj2" fmla="val 24592"/>
              <a:gd name="adj3" fmla="val 25000"/>
              <a:gd name="adj4" fmla="val 43750"/>
              <a:gd name="adj5" fmla="val 7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rrow: U-Turn 12">
            <a:extLst>
              <a:ext uri="{FF2B5EF4-FFF2-40B4-BE49-F238E27FC236}">
                <a16:creationId xmlns:a16="http://schemas.microsoft.com/office/drawing/2014/main" id="{CD0F72CE-C527-4ED9-B56C-972036FF00EF}"/>
              </a:ext>
            </a:extLst>
          </p:cNvPr>
          <p:cNvSpPr/>
          <p:nvPr/>
        </p:nvSpPr>
        <p:spPr>
          <a:xfrm rot="5400000">
            <a:off x="6486334" y="3967963"/>
            <a:ext cx="2659929" cy="731520"/>
          </a:xfrm>
          <a:prstGeom prst="uturnArrow">
            <a:avLst>
              <a:gd name="adj1" fmla="val 25000"/>
              <a:gd name="adj2" fmla="val 24592"/>
              <a:gd name="adj3" fmla="val 25000"/>
              <a:gd name="adj4" fmla="val 43750"/>
              <a:gd name="adj5" fmla="val 7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5980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5A6F44-F390-4BF1-9A30-9C4487E3AEA4}"/>
              </a:ext>
            </a:extLst>
          </p:cNvPr>
          <p:cNvSpPr txBox="1"/>
          <p:nvPr/>
        </p:nvSpPr>
        <p:spPr>
          <a:xfrm>
            <a:off x="-1" y="643468"/>
            <a:ext cx="12192001" cy="2032620"/>
          </a:xfrm>
          <a:prstGeom prst="rect">
            <a:avLst/>
          </a:prstGeom>
        </p:spPr>
        <p:txBody>
          <a:bodyPr vert="horz" lIns="91440" tIns="45720" rIns="91440" bIns="45720" rtlCol="0" anchor="b">
            <a:normAutofit/>
          </a:bodyPr>
          <a:lstStyle/>
          <a:p>
            <a:pPr algn="ct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How to UPLOAD a document to HSRM Portal</a:t>
            </a:r>
          </a:p>
          <a:p>
            <a:pPr algn="ctr">
              <a:spcBef>
                <a:spcPct val="0"/>
              </a:spcBef>
              <a:spcAft>
                <a:spcPts val="600"/>
              </a:spcAft>
            </a:pPr>
            <a:r>
              <a:rPr lang="en-US" sz="4400" b="1" dirty="0">
                <a:ln w="3175" cmpd="sng">
                  <a:noFill/>
                </a:ln>
                <a:latin typeface="Calibri Light" panose="020F0302020204030204" pitchFamily="34" charset="0"/>
                <a:ea typeface="+mj-ea"/>
                <a:cs typeface="Calibri Light" panose="020F0302020204030204" pitchFamily="34" charset="0"/>
              </a:rPr>
              <a:t>Creating a Task</a:t>
            </a:r>
            <a:r>
              <a:rPr lang="en-US" sz="4000" dirty="0">
                <a:ln w="3175" cmpd="sng">
                  <a:noFill/>
                </a:ln>
                <a:latin typeface="Calibri Light" panose="020F0302020204030204" pitchFamily="34" charset="0"/>
                <a:ea typeface="+mj-ea"/>
                <a:cs typeface="Calibri Light" panose="020F0302020204030204" pitchFamily="34" charset="0"/>
              </a:rPr>
              <a:t>:</a:t>
            </a:r>
          </a:p>
          <a:p>
            <a:pPr marL="285750" indent="-285750" algn="ctr">
              <a:spcBef>
                <a:spcPct val="0"/>
              </a:spcBef>
              <a:spcAft>
                <a:spcPts val="600"/>
              </a:spcAft>
            </a:pPr>
            <a:endParaRPr lang="en-US" sz="7200" dirty="0">
              <a:ln w="3175" cmpd="sng">
                <a:noFill/>
              </a:ln>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10" name="TextBox 9">
            <a:extLst>
              <a:ext uri="{FF2B5EF4-FFF2-40B4-BE49-F238E27FC236}">
                <a16:creationId xmlns:a16="http://schemas.microsoft.com/office/drawing/2014/main" id="{EF239DAD-E7B5-4984-8C87-33AF04A5C2A8}"/>
              </a:ext>
            </a:extLst>
          </p:cNvPr>
          <p:cNvSpPr txBox="1"/>
          <p:nvPr/>
        </p:nvSpPr>
        <p:spPr>
          <a:xfrm>
            <a:off x="1832568" y="1528303"/>
            <a:ext cx="6778304" cy="369332"/>
          </a:xfrm>
          <a:prstGeom prst="rect">
            <a:avLst/>
          </a:prstGeom>
          <a:noFill/>
        </p:spPr>
        <p:txBody>
          <a:bodyPr wrap="square" rtlCol="0">
            <a:spAutoFit/>
          </a:bodyPr>
          <a:lstStyle/>
          <a:p>
            <a:pPr marL="285750" indent="-285750">
              <a:buFont typeface="Arial" panose="020B0604020202020204" pitchFamily="34" charset="0"/>
              <a:buChar char="•"/>
            </a:pPr>
            <a:r>
              <a:rPr lang="en-US" dirty="0"/>
              <a:t>Click “Update” button in bottom right corner of screen</a:t>
            </a:r>
          </a:p>
        </p:txBody>
      </p:sp>
      <p:pic>
        <p:nvPicPr>
          <p:cNvPr id="4" name="Picture 3" descr="Graphical user interface, text, application&#10;&#10;Description automatically generated">
            <a:extLst>
              <a:ext uri="{FF2B5EF4-FFF2-40B4-BE49-F238E27FC236}">
                <a16:creationId xmlns:a16="http://schemas.microsoft.com/office/drawing/2014/main" id="{D420C21C-AD96-4064-B731-F8F6CE925E0D}"/>
              </a:ext>
            </a:extLst>
          </p:cNvPr>
          <p:cNvPicPr>
            <a:picLocks noChangeAspect="1"/>
          </p:cNvPicPr>
          <p:nvPr/>
        </p:nvPicPr>
        <p:blipFill>
          <a:blip r:embed="rId2"/>
          <a:stretch>
            <a:fillRect/>
          </a:stretch>
        </p:blipFill>
        <p:spPr>
          <a:xfrm>
            <a:off x="5221720" y="3227579"/>
            <a:ext cx="4924121" cy="2333096"/>
          </a:xfrm>
          <a:prstGeom prst="rect">
            <a:avLst/>
          </a:prstGeom>
        </p:spPr>
      </p:pic>
      <p:sp>
        <p:nvSpPr>
          <p:cNvPr id="6" name="Arrow: Down 5">
            <a:extLst>
              <a:ext uri="{FF2B5EF4-FFF2-40B4-BE49-F238E27FC236}">
                <a16:creationId xmlns:a16="http://schemas.microsoft.com/office/drawing/2014/main" id="{A25F339E-3C9A-4A9A-86F6-B3713509642C}"/>
              </a:ext>
            </a:extLst>
          </p:cNvPr>
          <p:cNvSpPr/>
          <p:nvPr/>
        </p:nvSpPr>
        <p:spPr>
          <a:xfrm>
            <a:off x="8894897" y="3020877"/>
            <a:ext cx="1203649" cy="1909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8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32714" r="35645" b="1"/>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4830184" y="3531612"/>
            <a:ext cx="6672838" cy="1414311"/>
          </a:xfrm>
        </p:spPr>
        <p:txBody>
          <a:bodyPr vert="horz" lIns="91440" tIns="45720" rIns="91440" bIns="45720" rtlCol="0">
            <a:normAutofit/>
          </a:bodyPr>
          <a:lstStyle/>
          <a:p>
            <a:r>
              <a:rPr lang="en-US" sz="4800" dirty="0">
                <a:latin typeface="Calibri Light" panose="020F0302020204030204" pitchFamily="34" charset="0"/>
                <a:cs typeface="Calibri Light" panose="020F0302020204030204" pitchFamily="34" charset="0"/>
              </a:rPr>
              <a:t>Task List</a:t>
            </a:r>
          </a:p>
        </p:txBody>
      </p:sp>
    </p:spTree>
    <p:extLst>
      <p:ext uri="{BB962C8B-B14F-4D97-AF65-F5344CB8AC3E}">
        <p14:creationId xmlns:p14="http://schemas.microsoft.com/office/powerpoint/2010/main" val="713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1836013" y="1072609"/>
            <a:ext cx="3041557" cy="4522647"/>
          </a:xfrm>
          <a:prstGeom prst="rect">
            <a:avLst/>
          </a:prstGeom>
          <a:effectLst/>
        </p:spPr>
        <p:txBody>
          <a:bodyPr vert="horz" lIns="91440" tIns="45720" rIns="91440" bIns="45720" rtlCol="0" anchor="ctr">
            <a:norm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What is the Task List?</a:t>
            </a:r>
          </a:p>
          <a:p>
            <a:pPr marL="285750" indent="-285750">
              <a:spcBef>
                <a:spcPct val="0"/>
              </a:spcBef>
              <a:spcAft>
                <a:spcPts val="600"/>
              </a:spcAft>
            </a:pPr>
            <a:endParaRPr lang="en-US" sz="4000" dirty="0">
              <a:ln w="3175" cmpd="sng">
                <a:noFill/>
              </a:ln>
              <a:solidFill>
                <a:schemeClr val="tx2"/>
              </a:solidFill>
              <a:latin typeface="Calibri Light" panose="020F0302020204030204" pitchFamily="34" charset="0"/>
              <a:ea typeface="+mj-ea"/>
              <a:cs typeface="Calibri Light" panose="020F0302020204030204" pitchFamily="34" charset="0"/>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5149032" y="1072609"/>
            <a:ext cx="6383207" cy="4522647"/>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This list will show you the documents that HCBC has </a:t>
            </a:r>
          </a:p>
          <a:p>
            <a:pPr algn="ctr">
              <a:spcBef>
                <a:spcPct val="20000"/>
              </a:spcBef>
              <a:spcAft>
                <a:spcPts val="600"/>
              </a:spcAft>
              <a:buClr>
                <a:schemeClr val="accent1">
                  <a:lumMod val="75000"/>
                </a:schemeClr>
              </a:buClr>
              <a:buSzPct val="145000"/>
            </a:pPr>
            <a:r>
              <a:rPr lang="en-US" sz="2000" dirty="0">
                <a:latin typeface="Calibri Light" panose="020F0302020204030204" pitchFamily="34" charset="0"/>
                <a:cs typeface="Calibri Light" panose="020F0302020204030204" pitchFamily="34" charset="0"/>
              </a:rPr>
              <a:t>sent back to your agency.</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3938755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2101990" y="439772"/>
            <a:ext cx="5213210" cy="822972"/>
          </a:xfrm>
          <a:prstGeom prst="rect">
            <a:avLst/>
          </a:prstGeom>
          <a:effectLst/>
        </p:spPr>
        <p:txBody>
          <a:bodyPr vert="horz" lIns="91440" tIns="45720" rIns="91440" bIns="45720" rtlCol="0" anchor="ctr">
            <a:no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Where is the Task List?</a:t>
            </a:r>
          </a:p>
        </p:txBody>
      </p:sp>
      <p:sp>
        <p:nvSpPr>
          <p:cNvPr id="14" name="TextBox 13">
            <a:extLst>
              <a:ext uri="{FF2B5EF4-FFF2-40B4-BE49-F238E27FC236}">
                <a16:creationId xmlns:a16="http://schemas.microsoft.com/office/drawing/2014/main" id="{58C8B36B-A994-4F15-BA3A-3405BB1998C8}"/>
              </a:ext>
            </a:extLst>
          </p:cNvPr>
          <p:cNvSpPr txBox="1"/>
          <p:nvPr/>
        </p:nvSpPr>
        <p:spPr>
          <a:xfrm>
            <a:off x="3050185" y="1256600"/>
            <a:ext cx="7929230" cy="656070"/>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You will click on the three horizontal LINES to the left of the house.</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4" name="Picture 3">
            <a:extLst>
              <a:ext uri="{FF2B5EF4-FFF2-40B4-BE49-F238E27FC236}">
                <a16:creationId xmlns:a16="http://schemas.microsoft.com/office/drawing/2014/main" id="{07BABB7E-7EFA-4B05-9243-B86CCE95F2A0}"/>
              </a:ext>
            </a:extLst>
          </p:cNvPr>
          <p:cNvPicPr>
            <a:picLocks noChangeAspect="1"/>
          </p:cNvPicPr>
          <p:nvPr/>
        </p:nvPicPr>
        <p:blipFill>
          <a:blip r:embed="rId3"/>
          <a:stretch>
            <a:fillRect/>
          </a:stretch>
        </p:blipFill>
        <p:spPr>
          <a:xfrm>
            <a:off x="1640750" y="2058319"/>
            <a:ext cx="9978162" cy="1272134"/>
          </a:xfrm>
          <a:prstGeom prst="rect">
            <a:avLst/>
          </a:prstGeom>
        </p:spPr>
      </p:pic>
      <p:sp>
        <p:nvSpPr>
          <p:cNvPr id="23" name="TextBox 22">
            <a:extLst>
              <a:ext uri="{FF2B5EF4-FFF2-40B4-BE49-F238E27FC236}">
                <a16:creationId xmlns:a16="http://schemas.microsoft.com/office/drawing/2014/main" id="{C4AD811C-150A-492D-A25B-3AFFB592DD54}"/>
              </a:ext>
            </a:extLst>
          </p:cNvPr>
          <p:cNvSpPr txBox="1"/>
          <p:nvPr/>
        </p:nvSpPr>
        <p:spPr>
          <a:xfrm>
            <a:off x="2175705" y="4630304"/>
            <a:ext cx="4836250" cy="656070"/>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Then select “Task List” from menu.</a:t>
            </a:r>
          </a:p>
        </p:txBody>
      </p:sp>
      <p:pic>
        <p:nvPicPr>
          <p:cNvPr id="6" name="Picture 5" descr="Graphical user interface&#10;&#10;Description automatically generated">
            <a:extLst>
              <a:ext uri="{FF2B5EF4-FFF2-40B4-BE49-F238E27FC236}">
                <a16:creationId xmlns:a16="http://schemas.microsoft.com/office/drawing/2014/main" id="{E3ABE4F8-3752-47C8-9197-A0E623A9A0DB}"/>
              </a:ext>
            </a:extLst>
          </p:cNvPr>
          <p:cNvPicPr>
            <a:picLocks noChangeAspect="1"/>
          </p:cNvPicPr>
          <p:nvPr/>
        </p:nvPicPr>
        <p:blipFill>
          <a:blip r:embed="rId4"/>
          <a:stretch>
            <a:fillRect/>
          </a:stretch>
        </p:blipFill>
        <p:spPr>
          <a:xfrm>
            <a:off x="6973821" y="3530688"/>
            <a:ext cx="2936625" cy="3131012"/>
          </a:xfrm>
          <a:prstGeom prst="rect">
            <a:avLst/>
          </a:prstGeom>
        </p:spPr>
      </p:pic>
    </p:spTree>
    <p:extLst>
      <p:ext uri="{BB962C8B-B14F-4D97-AF65-F5344CB8AC3E}">
        <p14:creationId xmlns:p14="http://schemas.microsoft.com/office/powerpoint/2010/main" val="412551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32714" r="35645" b="1"/>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4830184" y="3531612"/>
            <a:ext cx="6672838" cy="1414311"/>
          </a:xfrm>
        </p:spPr>
        <p:txBody>
          <a:bodyPr vert="horz" lIns="91440" tIns="45720" rIns="91440" bIns="45720" rtlCol="0">
            <a:noAutofit/>
          </a:bodyPr>
          <a:lstStyle/>
          <a:p>
            <a:r>
              <a:rPr lang="en-US" sz="4800" dirty="0">
                <a:latin typeface="Calibri Light" panose="020F0302020204030204" pitchFamily="34" charset="0"/>
                <a:cs typeface="Calibri Light" panose="020F0302020204030204" pitchFamily="34" charset="0"/>
              </a:rPr>
              <a:t>Additional Referral Information</a:t>
            </a:r>
          </a:p>
        </p:txBody>
      </p:sp>
    </p:spTree>
    <p:extLst>
      <p:ext uri="{BB962C8B-B14F-4D97-AF65-F5344CB8AC3E}">
        <p14:creationId xmlns:p14="http://schemas.microsoft.com/office/powerpoint/2010/main" val="605023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2101990" y="439772"/>
            <a:ext cx="6482452" cy="822972"/>
          </a:xfrm>
          <a:prstGeom prst="rect">
            <a:avLst/>
          </a:prstGeom>
          <a:effectLst/>
        </p:spPr>
        <p:txBody>
          <a:bodyPr vert="horz" lIns="91440" tIns="45720" rIns="91440" bIns="45720" rtlCol="0" anchor="ctr">
            <a:no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Where is the Task List?</a:t>
            </a:r>
          </a:p>
        </p:txBody>
      </p:sp>
      <p:sp>
        <p:nvSpPr>
          <p:cNvPr id="14" name="TextBox 13">
            <a:extLst>
              <a:ext uri="{FF2B5EF4-FFF2-40B4-BE49-F238E27FC236}">
                <a16:creationId xmlns:a16="http://schemas.microsoft.com/office/drawing/2014/main" id="{58C8B36B-A994-4F15-BA3A-3405BB1998C8}"/>
              </a:ext>
            </a:extLst>
          </p:cNvPr>
          <p:cNvSpPr txBox="1"/>
          <p:nvPr/>
        </p:nvSpPr>
        <p:spPr>
          <a:xfrm>
            <a:off x="2404003" y="1681237"/>
            <a:ext cx="7929230" cy="656070"/>
          </a:xfrm>
          <a:prstGeom prst="rect">
            <a:avLst/>
          </a:prstGeom>
        </p:spPr>
        <p:txBody>
          <a:bodyPr vert="horz" lIns="91440" tIns="45720" rIns="91440" bIns="45720" rtlCol="0" anchor="ctr">
            <a:normAutofit lnSpcReduction="10000"/>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If the screen is grey- nothing populates- then you do not have new documents that were sent the agency.</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8F0214C3-D48E-4F8D-BEE5-6747F5232772}"/>
              </a:ext>
            </a:extLst>
          </p:cNvPr>
          <p:cNvPicPr>
            <a:picLocks noChangeAspect="1"/>
          </p:cNvPicPr>
          <p:nvPr/>
        </p:nvPicPr>
        <p:blipFill>
          <a:blip r:embed="rId3"/>
          <a:stretch>
            <a:fillRect/>
          </a:stretch>
        </p:blipFill>
        <p:spPr>
          <a:xfrm>
            <a:off x="885316" y="2837249"/>
            <a:ext cx="11155872" cy="2339514"/>
          </a:xfrm>
          <a:prstGeom prst="rect">
            <a:avLst/>
          </a:prstGeom>
        </p:spPr>
      </p:pic>
    </p:spTree>
    <p:extLst>
      <p:ext uri="{BB962C8B-B14F-4D97-AF65-F5344CB8AC3E}">
        <p14:creationId xmlns:p14="http://schemas.microsoft.com/office/powerpoint/2010/main" val="839191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1973021" y="279197"/>
            <a:ext cx="5833497" cy="822972"/>
          </a:xfrm>
          <a:prstGeom prst="rect">
            <a:avLst/>
          </a:prstGeom>
          <a:effectLst/>
        </p:spPr>
        <p:txBody>
          <a:bodyPr vert="horz" lIns="91440" tIns="45720" rIns="91440" bIns="45720" rtlCol="0" anchor="ctr">
            <a:no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Where is the Task List?</a:t>
            </a:r>
          </a:p>
        </p:txBody>
      </p:sp>
      <p:sp>
        <p:nvSpPr>
          <p:cNvPr id="14" name="TextBox 13">
            <a:extLst>
              <a:ext uri="{FF2B5EF4-FFF2-40B4-BE49-F238E27FC236}">
                <a16:creationId xmlns:a16="http://schemas.microsoft.com/office/drawing/2014/main" id="{58C8B36B-A994-4F15-BA3A-3405BB1998C8}"/>
              </a:ext>
            </a:extLst>
          </p:cNvPr>
          <p:cNvSpPr txBox="1"/>
          <p:nvPr/>
        </p:nvSpPr>
        <p:spPr>
          <a:xfrm>
            <a:off x="3050185" y="1256600"/>
            <a:ext cx="7929230" cy="656070"/>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If you have new documents, they will be listed individually.</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5" name="Picture 4">
            <a:extLst>
              <a:ext uri="{FF2B5EF4-FFF2-40B4-BE49-F238E27FC236}">
                <a16:creationId xmlns:a16="http://schemas.microsoft.com/office/drawing/2014/main" id="{B182FAB9-B16F-4671-A239-97F03B14A156}"/>
              </a:ext>
            </a:extLst>
          </p:cNvPr>
          <p:cNvPicPr>
            <a:picLocks noChangeAspect="1"/>
          </p:cNvPicPr>
          <p:nvPr/>
        </p:nvPicPr>
        <p:blipFill>
          <a:blip r:embed="rId3"/>
          <a:stretch>
            <a:fillRect/>
          </a:stretch>
        </p:blipFill>
        <p:spPr>
          <a:xfrm>
            <a:off x="1661710" y="2306608"/>
            <a:ext cx="10231517" cy="2996678"/>
          </a:xfrm>
          <a:prstGeom prst="rect">
            <a:avLst/>
          </a:prstGeom>
        </p:spPr>
      </p:pic>
      <p:sp>
        <p:nvSpPr>
          <p:cNvPr id="27" name="TextBox 26">
            <a:extLst>
              <a:ext uri="{FF2B5EF4-FFF2-40B4-BE49-F238E27FC236}">
                <a16:creationId xmlns:a16="http://schemas.microsoft.com/office/drawing/2014/main" id="{FE465AFF-21CE-4D6B-90E6-BB551AA55B2B}"/>
              </a:ext>
            </a:extLst>
          </p:cNvPr>
          <p:cNvSpPr txBox="1"/>
          <p:nvPr/>
        </p:nvSpPr>
        <p:spPr>
          <a:xfrm>
            <a:off x="3406417" y="5697224"/>
            <a:ext cx="7929230" cy="656070"/>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Click on the task to view the new document.</a:t>
            </a:r>
          </a:p>
        </p:txBody>
      </p:sp>
    </p:spTree>
    <p:extLst>
      <p:ext uri="{BB962C8B-B14F-4D97-AF65-F5344CB8AC3E}">
        <p14:creationId xmlns:p14="http://schemas.microsoft.com/office/powerpoint/2010/main" val="4032208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2101989" y="439772"/>
            <a:ext cx="5144971" cy="822972"/>
          </a:xfrm>
          <a:prstGeom prst="rect">
            <a:avLst/>
          </a:prstGeom>
          <a:effectLst/>
        </p:spPr>
        <p:txBody>
          <a:bodyPr vert="horz" lIns="91440" tIns="45720" rIns="91440" bIns="45720" rtlCol="0" anchor="ctr">
            <a:noAutofit/>
          </a:bodyPr>
          <a:lstStyle/>
          <a:p>
            <a:pPr>
              <a:spcBef>
                <a:spcPct val="0"/>
              </a:spcBef>
              <a:spcAft>
                <a:spcPts val="600"/>
              </a:spcAft>
            </a:pPr>
            <a:r>
              <a:rPr lang="en-US" sz="4000" dirty="0">
                <a:ln w="3175" cmpd="sng">
                  <a:noFill/>
                </a:ln>
                <a:solidFill>
                  <a:schemeClr val="tx2"/>
                </a:solidFill>
                <a:latin typeface="Calibri Light" panose="020F0302020204030204" pitchFamily="34" charset="0"/>
                <a:ea typeface="+mj-ea"/>
                <a:cs typeface="Calibri Light" panose="020F0302020204030204" pitchFamily="34" charset="0"/>
              </a:rPr>
              <a:t>Task List Information</a:t>
            </a:r>
          </a:p>
        </p:txBody>
      </p:sp>
      <p:sp>
        <p:nvSpPr>
          <p:cNvPr id="14" name="TextBox 13">
            <a:extLst>
              <a:ext uri="{FF2B5EF4-FFF2-40B4-BE49-F238E27FC236}">
                <a16:creationId xmlns:a16="http://schemas.microsoft.com/office/drawing/2014/main" id="{58C8B36B-A994-4F15-BA3A-3405BB1998C8}"/>
              </a:ext>
            </a:extLst>
          </p:cNvPr>
          <p:cNvSpPr txBox="1"/>
          <p:nvPr/>
        </p:nvSpPr>
        <p:spPr>
          <a:xfrm>
            <a:off x="1595796" y="1412212"/>
            <a:ext cx="10445391" cy="826021"/>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When a task is opened, the task will be removed from the Task List.  In order to find the task back, you will want to search for completed tasks.</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D96A1EF9-C303-44AD-AFFC-CFB3A1B5386F}"/>
              </a:ext>
            </a:extLst>
          </p:cNvPr>
          <p:cNvPicPr>
            <a:picLocks noChangeAspect="1"/>
          </p:cNvPicPr>
          <p:nvPr/>
        </p:nvPicPr>
        <p:blipFill>
          <a:blip r:embed="rId3"/>
          <a:stretch>
            <a:fillRect/>
          </a:stretch>
        </p:blipFill>
        <p:spPr>
          <a:xfrm>
            <a:off x="6718933" y="3771924"/>
            <a:ext cx="5058481" cy="1695687"/>
          </a:xfrm>
          <a:prstGeom prst="rect">
            <a:avLst/>
          </a:prstGeom>
        </p:spPr>
      </p:pic>
      <p:sp>
        <p:nvSpPr>
          <p:cNvPr id="6" name="TextBox 5">
            <a:extLst>
              <a:ext uri="{FF2B5EF4-FFF2-40B4-BE49-F238E27FC236}">
                <a16:creationId xmlns:a16="http://schemas.microsoft.com/office/drawing/2014/main" id="{CB7F0D50-E215-4579-999E-63A3BBD62470}"/>
              </a:ext>
            </a:extLst>
          </p:cNvPr>
          <p:cNvSpPr txBox="1"/>
          <p:nvPr/>
        </p:nvSpPr>
        <p:spPr>
          <a:xfrm>
            <a:off x="1790838" y="3101780"/>
            <a:ext cx="8131084" cy="1015663"/>
          </a:xfrm>
          <a:prstGeom prst="rect">
            <a:avLst/>
          </a:prstGeom>
          <a:noFill/>
        </p:spPr>
        <p:txBody>
          <a:bodyPr wrap="square" rtlCol="0">
            <a:spAutoFit/>
          </a:bodyPr>
          <a:lstStyle/>
          <a:p>
            <a:pPr marL="285750" indent="-285750">
              <a:buClr>
                <a:schemeClr val="accent1">
                  <a:lumMod val="75000"/>
                </a:schemeClr>
              </a:buClr>
              <a:buSzPct val="15000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You will want to click on the &gt; symbol to the left of the Task List sub-header.  </a:t>
            </a:r>
          </a:p>
          <a:p>
            <a:pPr lvl="1">
              <a:buClr>
                <a:schemeClr val="accent1">
                  <a:lumMod val="75000"/>
                </a:schemeClr>
              </a:buClr>
              <a:buSzPct val="150000"/>
            </a:pPr>
            <a:r>
              <a:rPr lang="en-US" sz="2000" dirty="0">
                <a:latin typeface="Calibri Light" panose="020F0302020204030204" pitchFamily="34" charset="0"/>
                <a:cs typeface="Calibri Light" panose="020F0302020204030204" pitchFamily="34" charset="0"/>
              </a:rPr>
              <a:t>This will open an advanced search feature. </a:t>
            </a:r>
          </a:p>
          <a:p>
            <a:endParaRPr lang="en-US" sz="2000" dirty="0"/>
          </a:p>
        </p:txBody>
      </p:sp>
    </p:spTree>
    <p:extLst>
      <p:ext uri="{BB962C8B-B14F-4D97-AF65-F5344CB8AC3E}">
        <p14:creationId xmlns:p14="http://schemas.microsoft.com/office/powerpoint/2010/main" val="1009304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364885" y="298182"/>
            <a:ext cx="4782917" cy="822972"/>
          </a:xfrm>
          <a:prstGeom prst="rect">
            <a:avLst/>
          </a:prstGeom>
          <a:effectLst/>
        </p:spPr>
        <p:txBody>
          <a:bodyPr vert="horz" lIns="91440" tIns="45720" rIns="91440" bIns="45720" rtlCol="0" anchor="ctr">
            <a:noAutofit/>
          </a:bodyPr>
          <a:lstStyle/>
          <a:p>
            <a:pPr>
              <a:spcBef>
                <a:spcPct val="0"/>
              </a:spcBef>
              <a:spcAft>
                <a:spcPts val="600"/>
              </a:spcAft>
            </a:pPr>
            <a:r>
              <a:rPr lang="en-US" sz="4000" dirty="0">
                <a:ln w="3175" cmpd="sng">
                  <a:noFill/>
                </a:ln>
                <a:solidFill>
                  <a:schemeClr val="bg1"/>
                </a:solidFill>
                <a:latin typeface="Calibri Light" panose="020F0302020204030204" pitchFamily="34" charset="0"/>
                <a:cs typeface="Calibri Light" panose="020F0302020204030204" pitchFamily="34" charset="0"/>
              </a:rPr>
              <a:t>Task Li</a:t>
            </a:r>
            <a:r>
              <a:rPr lang="en-US" sz="4000" dirty="0">
                <a:ln w="3175" cmpd="sng">
                  <a:noFill/>
                </a:ln>
                <a:latin typeface="Calibri Light" panose="020F0302020204030204" pitchFamily="34" charset="0"/>
                <a:cs typeface="Calibri Light" panose="020F0302020204030204" pitchFamily="34" charset="0"/>
              </a:rPr>
              <a:t>st</a:t>
            </a:r>
            <a:r>
              <a:rPr lang="en-US" sz="4000" dirty="0">
                <a:ln w="3175" cmpd="sng">
                  <a:noFill/>
                </a:ln>
                <a:solidFill>
                  <a:schemeClr val="bg1"/>
                </a:solidFill>
                <a:latin typeface="Calibri Light" panose="020F0302020204030204" pitchFamily="34" charset="0"/>
                <a:cs typeface="Calibri Light" panose="020F0302020204030204" pitchFamily="34" charset="0"/>
              </a:rPr>
              <a:t> </a:t>
            </a:r>
            <a:r>
              <a:rPr lang="en-US" sz="4000" dirty="0">
                <a:ln w="3175" cmpd="sng">
                  <a:noFill/>
                </a:ln>
                <a:solidFill>
                  <a:schemeClr val="tx2"/>
                </a:solidFill>
                <a:latin typeface="Calibri Light" panose="020F0302020204030204" pitchFamily="34" charset="0"/>
                <a:cs typeface="Calibri Light" panose="020F0302020204030204" pitchFamily="34" charset="0"/>
              </a:rPr>
              <a:t>Information</a:t>
            </a:r>
            <a:endParaRPr lang="en-US" sz="4000" dirty="0">
              <a:ln w="3175" cmpd="sng">
                <a:noFill/>
              </a:ln>
              <a:latin typeface="Calibri Light" panose="020F0302020204030204" pitchFamily="34" charset="0"/>
              <a:ea typeface="+mj-ea"/>
              <a:cs typeface="Calibri Light" panose="020F0302020204030204" pitchFamily="34" charset="0"/>
            </a:endParaRPr>
          </a:p>
        </p:txBody>
      </p:sp>
      <p:sp>
        <p:nvSpPr>
          <p:cNvPr id="14" name="TextBox 13">
            <a:extLst>
              <a:ext uri="{FF2B5EF4-FFF2-40B4-BE49-F238E27FC236}">
                <a16:creationId xmlns:a16="http://schemas.microsoft.com/office/drawing/2014/main" id="{58C8B36B-A994-4F15-BA3A-3405BB1998C8}"/>
              </a:ext>
            </a:extLst>
          </p:cNvPr>
          <p:cNvSpPr txBox="1"/>
          <p:nvPr/>
        </p:nvSpPr>
        <p:spPr>
          <a:xfrm>
            <a:off x="2608398" y="1173542"/>
            <a:ext cx="3364704" cy="3384810"/>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The “Task Item” type “review” and select “Review Medical Documents from VA”</a:t>
            </a:r>
          </a:p>
          <a:p>
            <a:pPr marL="285750" indent="-285750" algn="ctr">
              <a:spcBef>
                <a:spcPct val="20000"/>
              </a:spcBef>
              <a:spcAft>
                <a:spcPts val="600"/>
              </a:spcAft>
              <a:buClr>
                <a:schemeClr val="accent1">
                  <a:lumMod val="75000"/>
                </a:schemeClr>
              </a:buClr>
              <a:buSzPct val="145000"/>
              <a:buFont typeface="Arial"/>
              <a:buChar char="•"/>
            </a:pPr>
            <a:endParaRPr lang="en-US" sz="2000" dirty="0">
              <a:latin typeface="Calibri Light" panose="020F0302020204030204" pitchFamily="34" charset="0"/>
              <a:cs typeface="Calibri Light" panose="020F0302020204030204" pitchFamily="34" charset="0"/>
            </a:endParaRPr>
          </a:p>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Add “Task Status” of “Completed” by clicking on the magnifying glass</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11" name="Picture 10" descr="Graphical user interface, table&#10;&#10;Description automatically generated">
            <a:extLst>
              <a:ext uri="{FF2B5EF4-FFF2-40B4-BE49-F238E27FC236}">
                <a16:creationId xmlns:a16="http://schemas.microsoft.com/office/drawing/2014/main" id="{E1ED9277-A7A0-4A40-89AF-804984915278}"/>
              </a:ext>
            </a:extLst>
          </p:cNvPr>
          <p:cNvPicPr>
            <a:picLocks noChangeAspect="1"/>
          </p:cNvPicPr>
          <p:nvPr/>
        </p:nvPicPr>
        <p:blipFill>
          <a:blip r:embed="rId3"/>
          <a:stretch>
            <a:fillRect/>
          </a:stretch>
        </p:blipFill>
        <p:spPr>
          <a:xfrm>
            <a:off x="6467016" y="832706"/>
            <a:ext cx="4667901" cy="5239481"/>
          </a:xfrm>
          <a:prstGeom prst="rect">
            <a:avLst/>
          </a:prstGeom>
        </p:spPr>
      </p:pic>
    </p:spTree>
    <p:extLst>
      <p:ext uri="{BB962C8B-B14F-4D97-AF65-F5344CB8AC3E}">
        <p14:creationId xmlns:p14="http://schemas.microsoft.com/office/powerpoint/2010/main" val="412043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48" name="Rectangle 14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0" name="Freeform: Shape 14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5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1918233" y="285099"/>
            <a:ext cx="5083068" cy="822972"/>
          </a:xfrm>
          <a:prstGeom prst="rect">
            <a:avLst/>
          </a:prstGeom>
          <a:effectLst/>
        </p:spPr>
        <p:txBody>
          <a:bodyPr vert="horz" lIns="91440" tIns="45720" rIns="91440" bIns="45720" rtlCol="0" anchor="ctr">
            <a:noAutofit/>
          </a:bodyPr>
          <a:lstStyle/>
          <a:p>
            <a:pPr>
              <a:spcBef>
                <a:spcPct val="0"/>
              </a:spcBef>
              <a:spcAft>
                <a:spcPts val="600"/>
              </a:spcAft>
            </a:pPr>
            <a:r>
              <a:rPr lang="en-US" sz="4000" dirty="0">
                <a:ln w="3175" cmpd="sng">
                  <a:noFill/>
                </a:ln>
                <a:latin typeface="Calibri Light" panose="020F0302020204030204" pitchFamily="34" charset="0"/>
                <a:cs typeface="Calibri Light" panose="020F0302020204030204" pitchFamily="34" charset="0"/>
              </a:rPr>
              <a:t>Task List Information</a:t>
            </a: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E4C49ABF-1618-4CFB-8997-F282CE65AC6E}"/>
              </a:ext>
            </a:extLst>
          </p:cNvPr>
          <p:cNvPicPr>
            <a:picLocks noChangeAspect="1"/>
          </p:cNvPicPr>
          <p:nvPr/>
        </p:nvPicPr>
        <p:blipFill>
          <a:blip r:embed="rId3"/>
          <a:stretch>
            <a:fillRect/>
          </a:stretch>
        </p:blipFill>
        <p:spPr>
          <a:xfrm>
            <a:off x="2564675" y="1603685"/>
            <a:ext cx="8056728" cy="4304048"/>
          </a:xfrm>
          <a:prstGeom prst="rect">
            <a:avLst/>
          </a:prstGeom>
        </p:spPr>
      </p:pic>
      <p:sp>
        <p:nvSpPr>
          <p:cNvPr id="14" name="TextBox 13">
            <a:extLst>
              <a:ext uri="{FF2B5EF4-FFF2-40B4-BE49-F238E27FC236}">
                <a16:creationId xmlns:a16="http://schemas.microsoft.com/office/drawing/2014/main" id="{58C8B36B-A994-4F15-BA3A-3405BB1998C8}"/>
              </a:ext>
            </a:extLst>
          </p:cNvPr>
          <p:cNvSpPr txBox="1"/>
          <p:nvPr/>
        </p:nvSpPr>
        <p:spPr>
          <a:xfrm>
            <a:off x="4684678" y="3692818"/>
            <a:ext cx="3364704" cy="3384810"/>
          </a:xfrm>
          <a:prstGeom prst="rect">
            <a:avLst/>
          </a:prstGeom>
        </p:spPr>
        <p:txBody>
          <a:bodyPr vert="horz" lIns="91440" tIns="45720" rIns="91440" bIns="45720" rtlCol="0" anchor="ctr">
            <a:normAutofit/>
          </a:bodyPr>
          <a:lstStyle/>
          <a:p>
            <a:pPr marL="285750" indent="-285750" algn="ctr">
              <a:spcBef>
                <a:spcPct val="20000"/>
              </a:spcBef>
              <a:spcAft>
                <a:spcPts val="600"/>
              </a:spcAft>
              <a:buClr>
                <a:schemeClr val="accent1">
                  <a:lumMod val="75000"/>
                </a:schemeClr>
              </a:buClr>
              <a:buSzPct val="145000"/>
              <a:buFont typeface="Arial"/>
              <a:buChar char="•"/>
            </a:pPr>
            <a:r>
              <a:rPr lang="en-US" sz="2000" dirty="0">
                <a:highlight>
                  <a:srgbClr val="FFFF00"/>
                </a:highlight>
                <a:latin typeface="Calibri Light" panose="020F0302020204030204" pitchFamily="34" charset="0"/>
                <a:cs typeface="Calibri Light" panose="020F0302020204030204" pitchFamily="34" charset="0"/>
              </a:rPr>
              <a:t>Then click the “Find” button in the bottom right corner.</a:t>
            </a:r>
          </a:p>
          <a:p>
            <a:pPr marL="285750" indent="-285750" algn="ctr">
              <a:spcBef>
                <a:spcPct val="20000"/>
              </a:spcBef>
              <a:spcAft>
                <a:spcPts val="600"/>
              </a:spcAft>
              <a:buClr>
                <a:schemeClr val="accent1">
                  <a:lumMod val="75000"/>
                </a:schemeClr>
              </a:buClr>
              <a:buSzPct val="145000"/>
              <a:buFont typeface="Arial"/>
              <a:buChar char="•"/>
            </a:pPr>
            <a:endParaRPr lang="en-US" sz="2000" dirty="0">
              <a:latin typeface="Calibri Light" panose="020F0302020204030204" pitchFamily="34" charset="0"/>
              <a:cs typeface="Calibri Light" panose="020F0302020204030204" pitchFamily="34" charset="0"/>
            </a:endParaRPr>
          </a:p>
          <a:p>
            <a:pPr marL="285750" indent="-285750" algn="ctr">
              <a:spcBef>
                <a:spcPct val="20000"/>
              </a:spcBef>
              <a:spcAft>
                <a:spcPts val="600"/>
              </a:spcAft>
              <a:buClr>
                <a:schemeClr val="accent1">
                  <a:lumMod val="75000"/>
                </a:schemeClr>
              </a:buClr>
              <a:buSzPct val="145000"/>
              <a:buFont typeface="Arial"/>
              <a:buChar char="•"/>
            </a:pPr>
            <a:endParaRPr lang="en-US" sz="2000" dirty="0">
              <a:latin typeface="Calibri Light" panose="020F0302020204030204" pitchFamily="34" charset="0"/>
              <a:cs typeface="Calibri Light" panose="020F0302020204030204" pitchFamily="34" charset="0"/>
            </a:endParaRPr>
          </a:p>
          <a:p>
            <a:pPr marL="285750" indent="-285750" algn="ctr">
              <a:spcBef>
                <a:spcPct val="20000"/>
              </a:spcBef>
              <a:spcAft>
                <a:spcPts val="600"/>
              </a:spcAft>
              <a:buClr>
                <a:schemeClr val="accent1">
                  <a:lumMod val="75000"/>
                </a:schemeClr>
              </a:buClr>
              <a:buSzPct val="145000"/>
              <a:buFont typeface="Arial"/>
              <a:buChar char="•"/>
            </a:pPr>
            <a:r>
              <a:rPr lang="en-US" sz="2000" dirty="0">
                <a:latin typeface="Calibri Light" panose="020F0302020204030204" pitchFamily="34" charset="0"/>
                <a:cs typeface="Calibri Light" panose="020F0302020204030204" pitchFamily="34" charset="0"/>
              </a:rPr>
              <a:t>The oldest task populates first</a:t>
            </a:r>
          </a:p>
        </p:txBody>
      </p:sp>
    </p:spTree>
    <p:extLst>
      <p:ext uri="{BB962C8B-B14F-4D97-AF65-F5344CB8AC3E}">
        <p14:creationId xmlns:p14="http://schemas.microsoft.com/office/powerpoint/2010/main" val="21966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32714" r="35645" b="1"/>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4830184" y="3531612"/>
            <a:ext cx="6672838" cy="1414311"/>
          </a:xfrm>
        </p:spPr>
        <p:txBody>
          <a:bodyPr vert="horz" lIns="91440" tIns="45720" rIns="91440" bIns="45720" rtlCol="0">
            <a:normAutofit/>
          </a:bodyPr>
          <a:lstStyle/>
          <a:p>
            <a:r>
              <a:rPr lang="en-US" sz="4800" dirty="0">
                <a:latin typeface="Calibri Light" panose="020F0302020204030204" pitchFamily="34" charset="0"/>
                <a:cs typeface="Calibri Light" panose="020F0302020204030204" pitchFamily="34" charset="0"/>
              </a:rPr>
              <a:t>Download Document</a:t>
            </a:r>
          </a:p>
        </p:txBody>
      </p:sp>
    </p:spTree>
    <p:extLst>
      <p:ext uri="{BB962C8B-B14F-4D97-AF65-F5344CB8AC3E}">
        <p14:creationId xmlns:p14="http://schemas.microsoft.com/office/powerpoint/2010/main" val="783526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tx1">
                <a:lumMod val="95000"/>
              </a:schemeClr>
            </a:gs>
            <a:gs pos="68000">
              <a:schemeClr val="tx1">
                <a:lumMod val="75000"/>
              </a:schemeClr>
            </a:gs>
            <a:gs pos="80000">
              <a:schemeClr val="tx2">
                <a:lumMod val="50000"/>
              </a:schemeClr>
            </a:gs>
            <a:gs pos="100000">
              <a:schemeClr val="tx2">
                <a:lumMod val="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99" name="Group 98">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2"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1"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2"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03"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04"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05"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07" name="Rectangle 106">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163"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1"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64"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13"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5"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15"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7" name="TextBox 6">
            <a:extLst>
              <a:ext uri="{FF2B5EF4-FFF2-40B4-BE49-F238E27FC236}">
                <a16:creationId xmlns:a16="http://schemas.microsoft.com/office/drawing/2014/main" id="{B15A6F44-F390-4BF1-9A30-9C4487E3AEA4}"/>
              </a:ext>
            </a:extLst>
          </p:cNvPr>
          <p:cNvSpPr txBox="1"/>
          <p:nvPr/>
        </p:nvSpPr>
        <p:spPr>
          <a:xfrm>
            <a:off x="213634" y="214866"/>
            <a:ext cx="8129765" cy="1164430"/>
          </a:xfrm>
          <a:prstGeom prst="rect">
            <a:avLst/>
          </a:prstGeom>
        </p:spPr>
        <p:txBody>
          <a:bodyPr vert="horz" lIns="91440" tIns="45720" rIns="91440" bIns="45720" rtlCol="0" anchor="ctr">
            <a:normAutofit/>
          </a:bodyPr>
          <a:lstStyle/>
          <a:p>
            <a:pPr>
              <a:spcBef>
                <a:spcPct val="0"/>
              </a:spcBef>
              <a:spcAft>
                <a:spcPts val="600"/>
              </a:spcAft>
            </a:pPr>
            <a:endParaRPr lang="en-US" sz="4000" dirty="0">
              <a:ln w="3175" cmpd="sng">
                <a:noFill/>
              </a:ln>
              <a:solidFill>
                <a:schemeClr val="bg1"/>
              </a:solidFill>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3" name="TextBox 2">
            <a:extLst>
              <a:ext uri="{FF2B5EF4-FFF2-40B4-BE49-F238E27FC236}">
                <a16:creationId xmlns:a16="http://schemas.microsoft.com/office/drawing/2014/main" id="{0EA537E3-24F8-4BA2-8D20-F5A5E121EDDD}"/>
              </a:ext>
            </a:extLst>
          </p:cNvPr>
          <p:cNvSpPr txBox="1"/>
          <p:nvPr/>
        </p:nvSpPr>
        <p:spPr>
          <a:xfrm>
            <a:off x="213634" y="214866"/>
            <a:ext cx="8633502" cy="707886"/>
          </a:xfrm>
          <a:prstGeom prst="rect">
            <a:avLst/>
          </a:prstGeom>
          <a:noFill/>
        </p:spPr>
        <p:txBody>
          <a:bodyPr wrap="square" rtlCol="0">
            <a:spAutoFit/>
          </a:bodyPr>
          <a:lstStyle/>
          <a:p>
            <a:pPr algn="r"/>
            <a:r>
              <a:rPr lang="en-US" sz="4000" dirty="0">
                <a:solidFill>
                  <a:schemeClr val="bg1"/>
                </a:solidFill>
                <a:latin typeface="Calibri Light" panose="020F0302020204030204" pitchFamily="34" charset="0"/>
                <a:cs typeface="Calibri Light" panose="020F0302020204030204" pitchFamily="34" charset="0"/>
              </a:rPr>
              <a:t>How to: Download Document</a:t>
            </a:r>
          </a:p>
        </p:txBody>
      </p:sp>
      <p:sp>
        <p:nvSpPr>
          <p:cNvPr id="5" name="TextBox 4">
            <a:extLst>
              <a:ext uri="{FF2B5EF4-FFF2-40B4-BE49-F238E27FC236}">
                <a16:creationId xmlns:a16="http://schemas.microsoft.com/office/drawing/2014/main" id="{68678362-FF2B-43AB-85B7-F5E5C0ABFB68}"/>
              </a:ext>
            </a:extLst>
          </p:cNvPr>
          <p:cNvSpPr txBox="1"/>
          <p:nvPr/>
        </p:nvSpPr>
        <p:spPr>
          <a:xfrm>
            <a:off x="150812" y="1241946"/>
            <a:ext cx="9865911" cy="5355312"/>
          </a:xfrm>
          <a:prstGeom prst="rect">
            <a:avLst/>
          </a:prstGeom>
          <a:noFill/>
        </p:spPr>
        <p:txBody>
          <a:bodyPr wrap="square" rtlCol="0">
            <a:spAutoFit/>
          </a:bodyPr>
          <a:lstStyle/>
          <a:p>
            <a:pPr marL="285750" indent="-285750">
              <a:buClr>
                <a:schemeClr val="accent1">
                  <a:lumMod val="75000"/>
                </a:schemeClr>
              </a:buClr>
              <a:buSzPct val="150000"/>
              <a:buFont typeface="Arial" panose="020B0604020202020204" pitchFamily="34" charset="0"/>
              <a:buChar char="•"/>
            </a:pPr>
            <a:r>
              <a:rPr lang="en-US" dirty="0">
                <a:solidFill>
                  <a:schemeClr val="bg1"/>
                </a:solidFill>
                <a:latin typeface="Calibri Light" panose="020F0302020204030204" pitchFamily="34" charset="0"/>
                <a:cs typeface="Calibri Light" panose="020F0302020204030204" pitchFamily="34" charset="0"/>
              </a:rPr>
              <a:t>Select the document you wish to view from the Documents page- will only show 1 document if accessing through Task List or will show all documents if accessed through Referral Details page.</a:t>
            </a: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r>
              <a:rPr lang="en-US" dirty="0">
                <a:solidFill>
                  <a:schemeClr val="bg1"/>
                </a:solidFill>
                <a:latin typeface="Calibri Light" panose="020F0302020204030204" pitchFamily="34" charset="0"/>
                <a:cs typeface="Calibri Light" panose="020F0302020204030204" pitchFamily="34" charset="0"/>
              </a:rPr>
              <a:t>Click on “Open/Download Document”</a:t>
            </a: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Clr>
                <a:schemeClr val="accent1">
                  <a:lumMod val="75000"/>
                </a:schemeClr>
              </a:buClr>
              <a:buSzPct val="150000"/>
              <a:buFont typeface="Arial" panose="020B0604020202020204" pitchFamily="34" charset="0"/>
              <a:buChar char="•"/>
            </a:pPr>
            <a:r>
              <a:rPr lang="en-US" dirty="0">
                <a:solidFill>
                  <a:schemeClr val="bg1"/>
                </a:solidFill>
                <a:latin typeface="Calibri Light" panose="020F0302020204030204" pitchFamily="34" charset="0"/>
                <a:cs typeface="Calibri Light" panose="020F0302020204030204" pitchFamily="34" charset="0"/>
              </a:rPr>
              <a:t>The document will open in a new window, from which you can save/download from</a:t>
            </a:r>
          </a:p>
          <a:p>
            <a:pPr marL="285750" indent="-285750">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p:txBody>
      </p:sp>
      <p:pic>
        <p:nvPicPr>
          <p:cNvPr id="8" name="Picture 7" descr="Graphical user interface, application&#10;&#10;Description automatically generated">
            <a:extLst>
              <a:ext uri="{FF2B5EF4-FFF2-40B4-BE49-F238E27FC236}">
                <a16:creationId xmlns:a16="http://schemas.microsoft.com/office/drawing/2014/main" id="{126C5B4C-4721-429F-AA75-AA25ED33FCCC}"/>
              </a:ext>
            </a:extLst>
          </p:cNvPr>
          <p:cNvPicPr>
            <a:picLocks noChangeAspect="1"/>
          </p:cNvPicPr>
          <p:nvPr/>
        </p:nvPicPr>
        <p:blipFill>
          <a:blip r:embed="rId2"/>
          <a:stretch>
            <a:fillRect/>
          </a:stretch>
        </p:blipFill>
        <p:spPr>
          <a:xfrm>
            <a:off x="598426" y="2830513"/>
            <a:ext cx="10923588" cy="2888631"/>
          </a:xfrm>
          <a:prstGeom prst="rect">
            <a:avLst/>
          </a:prstGeom>
        </p:spPr>
      </p:pic>
    </p:spTree>
    <p:extLst>
      <p:ext uri="{BB962C8B-B14F-4D97-AF65-F5344CB8AC3E}">
        <p14:creationId xmlns:p14="http://schemas.microsoft.com/office/powerpoint/2010/main" val="1302092011"/>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grpSp>
        <p:nvGrpSpPr>
          <p:cNvPr id="170" name="Group 16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71"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78" name="Rectangle 17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47">
            <a:extLst>
              <a:ext uri="{FF2B5EF4-FFF2-40B4-BE49-F238E27FC236}">
                <a16:creationId xmlns:a16="http://schemas.microsoft.com/office/drawing/2014/main" id="{08751D95-C333-4DEB-90B4-1EAC9A91D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4062127" y="-15832"/>
            <a:ext cx="8129873" cy="6889518"/>
          </a:xfrm>
          <a:custGeom>
            <a:avLst/>
            <a:gdLst>
              <a:gd name="connsiteX0" fmla="*/ 0 w 8129873"/>
              <a:gd name="connsiteY0" fmla="*/ 0 h 6889518"/>
              <a:gd name="connsiteX1" fmla="*/ 0 w 8129873"/>
              <a:gd name="connsiteY1" fmla="*/ 6889518 h 6889518"/>
              <a:gd name="connsiteX2" fmla="*/ 6207942 w 8129873"/>
              <a:gd name="connsiteY2" fmla="*/ 6882299 h 6889518"/>
              <a:gd name="connsiteX3" fmla="*/ 8129873 w 8129873"/>
              <a:gd name="connsiteY3" fmla="*/ 5349831 h 6889518"/>
              <a:gd name="connsiteX4" fmla="*/ 7291674 w 8129873"/>
              <a:gd name="connsiteY4" fmla="*/ 7365 h 688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9873" h="6889518">
                <a:moveTo>
                  <a:pt x="0" y="0"/>
                </a:moveTo>
                <a:lnTo>
                  <a:pt x="0" y="6889518"/>
                </a:lnTo>
                <a:lnTo>
                  <a:pt x="6207942" y="6882299"/>
                </a:lnTo>
                <a:lnTo>
                  <a:pt x="8129873" y="5349831"/>
                </a:lnTo>
                <a:lnTo>
                  <a:pt x="7291674"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182" name="Group 181">
            <a:extLst>
              <a:ext uri="{FF2B5EF4-FFF2-40B4-BE49-F238E27FC236}">
                <a16:creationId xmlns:a16="http://schemas.microsoft.com/office/drawing/2014/main" id="{FBBA7535-3851-431E-BDA9-B4F6C1201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3893" y="0"/>
            <a:ext cx="2436813" cy="6858001"/>
            <a:chOff x="1320800" y="0"/>
            <a:chExt cx="2436813" cy="6858001"/>
          </a:xfrm>
        </p:grpSpPr>
        <p:sp>
          <p:nvSpPr>
            <p:cNvPr id="183" name="Freeform 6">
              <a:extLst>
                <a:ext uri="{FF2B5EF4-FFF2-40B4-BE49-F238E27FC236}">
                  <a16:creationId xmlns:a16="http://schemas.microsoft.com/office/drawing/2014/main" id="{2F07680B-461A-4AFC-808F-93216679A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4" name="Freeform 7">
              <a:extLst>
                <a:ext uri="{FF2B5EF4-FFF2-40B4-BE49-F238E27FC236}">
                  <a16:creationId xmlns:a16="http://schemas.microsoft.com/office/drawing/2014/main" id="{8C864A04-25C0-4A5F-B6D4-F3859450A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5" name="Freeform 8">
              <a:extLst>
                <a:ext uri="{FF2B5EF4-FFF2-40B4-BE49-F238E27FC236}">
                  <a16:creationId xmlns:a16="http://schemas.microsoft.com/office/drawing/2014/main" id="{5F596D75-78C8-47A8-9225-7C64A6674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6" name="Freeform 9">
              <a:extLst>
                <a:ext uri="{FF2B5EF4-FFF2-40B4-BE49-F238E27FC236}">
                  <a16:creationId xmlns:a16="http://schemas.microsoft.com/office/drawing/2014/main" id="{128D8641-4FEB-4878-B029-6CC4922EB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7" name="Freeform 10">
              <a:extLst>
                <a:ext uri="{FF2B5EF4-FFF2-40B4-BE49-F238E27FC236}">
                  <a16:creationId xmlns:a16="http://schemas.microsoft.com/office/drawing/2014/main" id="{BB339737-0E88-4165-A752-9E204068D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8" name="Freeform 11">
              <a:extLst>
                <a:ext uri="{FF2B5EF4-FFF2-40B4-BE49-F238E27FC236}">
                  <a16:creationId xmlns:a16="http://schemas.microsoft.com/office/drawing/2014/main" id="{633AF255-B0DD-4D23-A3F2-DDB221BB1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extBox 2">
            <a:extLst>
              <a:ext uri="{FF2B5EF4-FFF2-40B4-BE49-F238E27FC236}">
                <a16:creationId xmlns:a16="http://schemas.microsoft.com/office/drawing/2014/main" id="{0EA537E3-24F8-4BA2-8D20-F5A5E121EDDD}"/>
              </a:ext>
            </a:extLst>
          </p:cNvPr>
          <p:cNvSpPr txBox="1"/>
          <p:nvPr/>
        </p:nvSpPr>
        <p:spPr>
          <a:xfrm>
            <a:off x="412025" y="1072609"/>
            <a:ext cx="3041557" cy="4522647"/>
          </a:xfrm>
          <a:prstGeom prst="rect">
            <a:avLst/>
          </a:prstGeom>
          <a:effectLst/>
        </p:spPr>
        <p:txBody>
          <a:bodyPr vert="horz" lIns="91440" tIns="45720" rIns="91440" bIns="45720" rtlCol="0" anchor="ctr">
            <a:normAutofit/>
          </a:bodyPr>
          <a:lstStyle/>
          <a:p>
            <a:pPr>
              <a:spcBef>
                <a:spcPct val="0"/>
              </a:spcBef>
              <a:spcAft>
                <a:spcPts val="600"/>
              </a:spcAft>
            </a:pPr>
            <a:r>
              <a:rPr lang="en-US" sz="4000" dirty="0">
                <a:ln w="3175" cmpd="sng">
                  <a:noFill/>
                </a:ln>
                <a:latin typeface="Calibri Light" panose="020F0302020204030204" pitchFamily="34" charset="0"/>
                <a:ea typeface="+mj-ea"/>
                <a:cs typeface="Calibri Light" panose="020F0302020204030204" pitchFamily="34" charset="0"/>
              </a:rPr>
              <a:t>HSRM </a:t>
            </a:r>
            <a:r>
              <a:rPr lang="en-US" sz="4000" dirty="0" err="1">
                <a:ln w="3175" cmpd="sng">
                  <a:noFill/>
                </a:ln>
                <a:latin typeface="Calibri Light" panose="020F0302020204030204" pitchFamily="34" charset="0"/>
                <a:ea typeface="+mj-ea"/>
                <a:cs typeface="Calibri Light" panose="020F0302020204030204" pitchFamily="34" charset="0"/>
              </a:rPr>
              <a:t>Quicklinks</a:t>
            </a:r>
            <a:endParaRPr lang="en-US" sz="4000" dirty="0">
              <a:ln w="3175" cmpd="sng">
                <a:noFill/>
              </a:ln>
              <a:latin typeface="Calibri Light" panose="020F0302020204030204" pitchFamily="34" charset="0"/>
              <a:ea typeface="+mj-ea"/>
              <a:cs typeface="Calibri Light" panose="020F0302020204030204" pitchFamily="34" charset="0"/>
            </a:endParaRPr>
          </a:p>
        </p:txBody>
      </p:sp>
      <p:sp>
        <p:nvSpPr>
          <p:cNvPr id="5" name="TextBox 4">
            <a:extLst>
              <a:ext uri="{FF2B5EF4-FFF2-40B4-BE49-F238E27FC236}">
                <a16:creationId xmlns:a16="http://schemas.microsoft.com/office/drawing/2014/main" id="{68678362-FF2B-43AB-85B7-F5E5C0ABFB68}"/>
              </a:ext>
            </a:extLst>
          </p:cNvPr>
          <p:cNvSpPr txBox="1"/>
          <p:nvPr/>
        </p:nvSpPr>
        <p:spPr>
          <a:xfrm>
            <a:off x="5149032" y="1072609"/>
            <a:ext cx="6652441" cy="4522647"/>
          </a:xfrm>
          <a:prstGeom prst="rect">
            <a:avLst/>
          </a:prstGeom>
        </p:spPr>
        <p:txBody>
          <a:bodyPr vert="horz" lIns="91440" tIns="45720" rIns="91440" bIns="45720" rtlCol="0" anchor="ctr">
            <a:normAutofit/>
          </a:bodyPr>
          <a:lstStyle/>
          <a:p>
            <a:pPr marL="285750" indent="-285750">
              <a:lnSpc>
                <a:spcPct val="90000"/>
              </a:lnSpc>
              <a:spcBef>
                <a:spcPct val="20000"/>
              </a:spcBef>
              <a:spcAft>
                <a:spcPts val="600"/>
              </a:spcAft>
              <a:buClr>
                <a:schemeClr val="accent1">
                  <a:lumMod val="75000"/>
                </a:schemeClr>
              </a:buClr>
              <a:buSzPct val="145000"/>
              <a:buFont typeface="Arial"/>
              <a:buChar char="•"/>
            </a:pPr>
            <a:endParaRPr lang="en-US" sz="1000" dirty="0">
              <a:solidFill>
                <a:schemeClr val="bg1"/>
              </a:solidFill>
            </a:endParaRPr>
          </a:p>
        </p:txBody>
      </p:sp>
      <p:sp>
        <p:nvSpPr>
          <p:cNvPr id="7" name="TextBox 6">
            <a:extLst>
              <a:ext uri="{FF2B5EF4-FFF2-40B4-BE49-F238E27FC236}">
                <a16:creationId xmlns:a16="http://schemas.microsoft.com/office/drawing/2014/main" id="{B15A6F44-F390-4BF1-9A30-9C4487E3AEA4}"/>
              </a:ext>
            </a:extLst>
          </p:cNvPr>
          <p:cNvSpPr txBox="1"/>
          <p:nvPr/>
        </p:nvSpPr>
        <p:spPr>
          <a:xfrm>
            <a:off x="213634" y="214866"/>
            <a:ext cx="8129765" cy="1164430"/>
          </a:xfrm>
          <a:prstGeom prst="rect">
            <a:avLst/>
          </a:prstGeom>
        </p:spPr>
        <p:txBody>
          <a:bodyPr vert="horz" lIns="91440" tIns="45720" rIns="91440" bIns="45720" rtlCol="0" anchor="ctr">
            <a:normAutofit/>
          </a:bodyPr>
          <a:lstStyle/>
          <a:p>
            <a:pPr>
              <a:spcBef>
                <a:spcPct val="0"/>
              </a:spcBef>
              <a:spcAft>
                <a:spcPts val="600"/>
              </a:spcAft>
            </a:pPr>
            <a:endParaRPr lang="en-US" sz="4000" dirty="0">
              <a:ln w="3175" cmpd="sng">
                <a:noFill/>
              </a:ln>
              <a:solidFill>
                <a:schemeClr val="bg1"/>
              </a:solidFill>
              <a:latin typeface="+mj-lt"/>
              <a:ea typeface="+mj-ea"/>
              <a:cs typeface="+mj-cs"/>
            </a:endParaRPr>
          </a:p>
        </p:txBody>
      </p:sp>
      <p:sp>
        <p:nvSpPr>
          <p:cNvPr id="2" name="TextBox 1">
            <a:extLst>
              <a:ext uri="{FF2B5EF4-FFF2-40B4-BE49-F238E27FC236}">
                <a16:creationId xmlns:a16="http://schemas.microsoft.com/office/drawing/2014/main" id="{EDCC9DD8-624F-479E-8A78-3117D381367B}"/>
              </a:ext>
            </a:extLst>
          </p:cNvPr>
          <p:cNvSpPr txBox="1"/>
          <p:nvPr/>
        </p:nvSpPr>
        <p:spPr>
          <a:xfrm>
            <a:off x="-1" y="219628"/>
            <a:ext cx="8824512" cy="1164429"/>
          </a:xfrm>
          <a:prstGeom prst="rect">
            <a:avLst/>
          </a:prstGeom>
        </p:spPr>
        <p:txBody>
          <a:bodyPr vert="horz" lIns="91440" tIns="45720" rIns="91440" bIns="45720" rtlCol="0" anchor="ctr">
            <a:normAutofit/>
          </a:bodyPr>
          <a:lstStyle/>
          <a:p>
            <a:pPr algn="ctr">
              <a:spcBef>
                <a:spcPct val="0"/>
              </a:spcBef>
              <a:spcAft>
                <a:spcPts val="600"/>
              </a:spcAft>
            </a:pPr>
            <a:endParaRPr lang="en-US" sz="4000" b="1" dirty="0">
              <a:ln w="3175" cmpd="sng">
                <a:noFill/>
              </a:ln>
              <a:latin typeface="Calibri Light" panose="020F0302020204030204" pitchFamily="34" charset="0"/>
              <a:ea typeface="+mj-ea"/>
              <a:cs typeface="Calibri Light" panose="020F0302020204030204" pitchFamily="34" charset="0"/>
            </a:endParaRPr>
          </a:p>
        </p:txBody>
      </p:sp>
      <p:sp>
        <p:nvSpPr>
          <p:cNvPr id="40" name="TextBox 39">
            <a:extLst>
              <a:ext uri="{FF2B5EF4-FFF2-40B4-BE49-F238E27FC236}">
                <a16:creationId xmlns:a16="http://schemas.microsoft.com/office/drawing/2014/main" id="{FE3D4D06-557D-4077-A32C-7B0174A2F9CD}"/>
              </a:ext>
            </a:extLst>
          </p:cNvPr>
          <p:cNvSpPr txBox="1"/>
          <p:nvPr/>
        </p:nvSpPr>
        <p:spPr>
          <a:xfrm>
            <a:off x="4586238" y="1468286"/>
            <a:ext cx="7565554" cy="3970318"/>
          </a:xfrm>
          <a:prstGeom prst="rect">
            <a:avLst/>
          </a:prstGeom>
          <a:noFill/>
        </p:spPr>
        <p:txBody>
          <a:bodyPr wrap="square" rtlCol="0">
            <a:spAutoFit/>
          </a:bodyPr>
          <a:lstStyle/>
          <a:p>
            <a:pPr marL="285750" indent="-285750" algn="ctr">
              <a:buClr>
                <a:schemeClr val="accent1">
                  <a:lumMod val="75000"/>
                </a:schemeClr>
              </a:buClr>
              <a:buSzPct val="150000"/>
              <a:buFont typeface="Arial" panose="020B0604020202020204" pitchFamily="34" charset="0"/>
              <a:buChar char="•"/>
            </a:pPr>
            <a:r>
              <a:rPr lang="en-US" dirty="0" err="1">
                <a:solidFill>
                  <a:schemeClr val="bg1"/>
                </a:solidFill>
                <a:latin typeface="Calibri Light" panose="020F0302020204030204" pitchFamily="34" charset="0"/>
                <a:cs typeface="Calibri Light" panose="020F0302020204030204" pitchFamily="34" charset="0"/>
              </a:rPr>
              <a:t>HealthShare</a:t>
            </a:r>
            <a:r>
              <a:rPr lang="en-US" dirty="0">
                <a:solidFill>
                  <a:schemeClr val="bg1"/>
                </a:solidFill>
                <a:latin typeface="Calibri Light" panose="020F0302020204030204" pitchFamily="34" charset="0"/>
                <a:cs typeface="Calibri Light" panose="020F0302020204030204" pitchFamily="34" charset="0"/>
              </a:rPr>
              <a:t> Referral Manager Information Website:</a:t>
            </a:r>
          </a:p>
          <a:p>
            <a:pPr algn="ctr">
              <a:buClr>
                <a:schemeClr val="accent1">
                  <a:lumMod val="75000"/>
                </a:schemeClr>
              </a:buClr>
              <a:buSzPct val="150000"/>
            </a:pPr>
            <a:r>
              <a:rPr lang="en-US" u="sng" dirty="0">
                <a:latin typeface="Calibri Light" panose="020F0302020204030204" pitchFamily="34" charset="0"/>
                <a:cs typeface="Calibri Light" panose="020F0302020204030204" pitchFamily="34" charset="0"/>
                <a:hlinkClick r:id="rId3"/>
              </a:rPr>
              <a:t>https://www.va.gov/COMMUNITYCARE/providers/Care_Coordination.asp#HSRM</a:t>
            </a:r>
            <a:endParaRPr lang="en-US" dirty="0">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r>
              <a:rPr lang="en-US" dirty="0" err="1">
                <a:solidFill>
                  <a:schemeClr val="bg1"/>
                </a:solidFill>
                <a:latin typeface="Calibri Light" panose="020F0302020204030204" pitchFamily="34" charset="0"/>
                <a:cs typeface="Calibri Light" panose="020F0302020204030204" pitchFamily="34" charset="0"/>
              </a:rPr>
              <a:t>HealthShare</a:t>
            </a:r>
            <a:r>
              <a:rPr lang="en-US" dirty="0">
                <a:solidFill>
                  <a:schemeClr val="bg1"/>
                </a:solidFill>
                <a:latin typeface="Calibri Light" panose="020F0302020204030204" pitchFamily="34" charset="0"/>
                <a:cs typeface="Calibri Light" panose="020F0302020204030204" pitchFamily="34" charset="0"/>
              </a:rPr>
              <a:t> Referral Manager Website:</a:t>
            </a:r>
          </a:p>
          <a:p>
            <a:pPr algn="ctr">
              <a:buClr>
                <a:schemeClr val="accent1">
                  <a:lumMod val="75000"/>
                </a:schemeClr>
              </a:buClr>
              <a:buSzPct val="150000"/>
            </a:pPr>
            <a:r>
              <a:rPr lang="en-US" u="sng" dirty="0">
                <a:latin typeface="Calibri Light" panose="020F0302020204030204" pitchFamily="34" charset="0"/>
                <a:cs typeface="Calibri Light" panose="020F0302020204030204" pitchFamily="34" charset="0"/>
                <a:hlinkClick r:id="rId4"/>
              </a:rPr>
              <a:t>https://ccracommunity.va.gov/</a:t>
            </a:r>
            <a:endParaRPr lang="en-US" u="sng" dirty="0">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lgn="ctr">
              <a:buClr>
                <a:schemeClr val="accent1">
                  <a:lumMod val="75000"/>
                </a:schemeClr>
              </a:buClr>
              <a:buSzPct val="150000"/>
              <a:buFont typeface="Arial" panose="020B0604020202020204" pitchFamily="34" charset="0"/>
              <a:buChar char="•"/>
            </a:pPr>
            <a:r>
              <a:rPr lang="en-US" dirty="0" err="1">
                <a:solidFill>
                  <a:schemeClr val="bg1"/>
                </a:solidFill>
                <a:latin typeface="Calibri Light" panose="020F0302020204030204" pitchFamily="34" charset="0"/>
                <a:cs typeface="Calibri Light" panose="020F0302020204030204" pitchFamily="34" charset="0"/>
              </a:rPr>
              <a:t>HealthShare</a:t>
            </a:r>
            <a:r>
              <a:rPr lang="en-US" dirty="0">
                <a:solidFill>
                  <a:schemeClr val="bg1"/>
                </a:solidFill>
                <a:latin typeface="Calibri Light" panose="020F0302020204030204" pitchFamily="34" charset="0"/>
                <a:cs typeface="Calibri Light" panose="020F0302020204030204" pitchFamily="34" charset="0"/>
              </a:rPr>
              <a:t> Referral Manager Help Desk:</a:t>
            </a:r>
          </a:p>
          <a:p>
            <a:pPr algn="ctr">
              <a:buClr>
                <a:schemeClr val="accent1">
                  <a:lumMod val="75000"/>
                </a:schemeClr>
              </a:buClr>
              <a:buSzPct val="150000"/>
            </a:pPr>
            <a:r>
              <a:rPr lang="en-US" dirty="0">
                <a:solidFill>
                  <a:schemeClr val="bg1"/>
                </a:solidFill>
                <a:latin typeface="Calibri Light" panose="020F0302020204030204" pitchFamily="34" charset="0"/>
                <a:cs typeface="Calibri Light" panose="020F0302020204030204" pitchFamily="34" charset="0"/>
              </a:rPr>
              <a:t>Phone: 844-293-2272</a:t>
            </a:r>
            <a:r>
              <a:rPr lang="en-US" dirty="0">
                <a:latin typeface="Calibri Light" panose="020F0302020204030204" pitchFamily="34" charset="0"/>
                <a:cs typeface="Calibri Light" panose="020F0302020204030204" pitchFamily="34" charset="0"/>
              </a:rPr>
              <a:t> </a:t>
            </a:r>
          </a:p>
          <a:p>
            <a:pPr algn="ctr">
              <a:buClr>
                <a:schemeClr val="accent1">
                  <a:lumMod val="75000"/>
                </a:schemeClr>
              </a:buClr>
              <a:buSzPct val="150000"/>
            </a:pPr>
            <a:r>
              <a:rPr lang="en-US" dirty="0">
                <a:solidFill>
                  <a:schemeClr val="bg1"/>
                </a:solidFill>
                <a:latin typeface="Calibri Light" panose="020F0302020204030204" pitchFamily="34" charset="0"/>
                <a:cs typeface="Calibri Light" panose="020F0302020204030204" pitchFamily="34" charset="0"/>
              </a:rPr>
              <a:t>Email: </a:t>
            </a:r>
            <a:r>
              <a:rPr lang="en-US" u="sng" dirty="0">
                <a:latin typeface="Calibri Light" panose="020F0302020204030204" pitchFamily="34" charset="0"/>
                <a:cs typeface="Calibri Light" panose="020F0302020204030204" pitchFamily="34" charset="0"/>
                <a:hlinkClick r:id="rId5" tooltip="HSRMsupport@va.gov"/>
              </a:rPr>
              <a:t>HSRMsupport@va.gov</a:t>
            </a:r>
            <a:endParaRPr lang="en-US"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961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0" y="0"/>
            <a:ext cx="12191980" cy="6857990"/>
          </a:xfrm>
          <a:prstGeom prst="rect">
            <a:avLst/>
          </a:prstGeom>
        </p:spPr>
      </p:pic>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379537" y="192156"/>
            <a:ext cx="10661652" cy="6526696"/>
          </a:xfrm>
        </p:spPr>
        <p:txBody>
          <a:bodyPr vert="horz" lIns="91440" tIns="45720" rIns="91440" bIns="45720" rtlCol="0" anchor="ctr">
            <a:normAutofit/>
          </a:bodyPr>
          <a:lstStyle/>
          <a:p>
            <a:pPr algn="ctr"/>
            <a:r>
              <a:rPr lang="en-US" sz="4000" dirty="0">
                <a:latin typeface="Calibri Light" panose="020F0302020204030204" pitchFamily="34" charset="0"/>
                <a:cs typeface="Calibri Light" panose="020F0302020204030204" pitchFamily="34" charset="0"/>
              </a:rPr>
              <a:t>What is Additional Referral Information?</a:t>
            </a:r>
            <a:br>
              <a:rPr lang="en-US" sz="4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Additional Referral Information shows all entries made by HCBC </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staff into the Veteran’s EMR at the VA.  </a:t>
            </a:r>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br>
              <a:rPr lang="en-US" sz="4000" dirty="0">
                <a:latin typeface="Calibri Light" panose="020F0302020204030204" pitchFamily="34" charset="0"/>
                <a:cs typeface="Calibri Light" panose="020F0302020204030204" pitchFamily="34" charset="0"/>
              </a:rPr>
            </a:br>
            <a:r>
              <a:rPr lang="en-US" sz="4000" dirty="0">
                <a:latin typeface="Calibri Light" panose="020F0302020204030204" pitchFamily="34" charset="0"/>
                <a:cs typeface="Calibri Light" panose="020F0302020204030204" pitchFamily="34" charset="0"/>
              </a:rPr>
              <a:t>Why is Additional Referral Information important?</a:t>
            </a:r>
            <a:br>
              <a:rPr lang="en-US" sz="4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The details of these entries include the authorized services and frequencies.  </a:t>
            </a:r>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Also documented in these comments are the start and end authorization dates, as well as referral/authorization number.</a:t>
            </a:r>
            <a:endParaRPr lang="en-US" sz="4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9401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0" y="0"/>
            <a:ext cx="12191980" cy="6857990"/>
          </a:xfrm>
          <a:prstGeom prst="rect">
            <a:avLst/>
          </a:prstGeom>
        </p:spPr>
      </p:pic>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419223" y="192156"/>
            <a:ext cx="10621965" cy="934895"/>
          </a:xfrm>
        </p:spPr>
        <p:txBody>
          <a:bodyPr vert="horz" lIns="91440" tIns="45720" rIns="91440" bIns="45720" rtlCol="0" anchor="ctr">
            <a:normAutofit/>
          </a:bodyPr>
          <a:lstStyle/>
          <a:p>
            <a:pPr algn="ctr"/>
            <a:r>
              <a:rPr lang="en-US" sz="4000" dirty="0">
                <a:latin typeface="Calibri Light" panose="020F0302020204030204" pitchFamily="34" charset="0"/>
                <a:cs typeface="Calibri Light" panose="020F0302020204030204" pitchFamily="34" charset="0"/>
              </a:rPr>
              <a:t>Where do I find Additional Referral Information?</a:t>
            </a:r>
          </a:p>
        </p:txBody>
      </p:sp>
      <p:sp>
        <p:nvSpPr>
          <p:cNvPr id="3" name="TextBox 2">
            <a:extLst>
              <a:ext uri="{FF2B5EF4-FFF2-40B4-BE49-F238E27FC236}">
                <a16:creationId xmlns:a16="http://schemas.microsoft.com/office/drawing/2014/main" id="{3F22AB13-AB00-4C09-8035-6EB9FF4B165B}"/>
              </a:ext>
            </a:extLst>
          </p:cNvPr>
          <p:cNvSpPr txBox="1"/>
          <p:nvPr/>
        </p:nvSpPr>
        <p:spPr>
          <a:xfrm>
            <a:off x="2587625" y="1266199"/>
            <a:ext cx="6122504"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Select Veteran in patient list</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Select correct referral you are wanting to access</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While on the “Referral Details” page, you will click on the 3 HORIZONTAL dots in the upper right corner of the screen (right under your name) </a:t>
            </a:r>
          </a:p>
        </p:txBody>
      </p:sp>
      <p:pic>
        <p:nvPicPr>
          <p:cNvPr id="8" name="Picture 7">
            <a:extLst>
              <a:ext uri="{FF2B5EF4-FFF2-40B4-BE49-F238E27FC236}">
                <a16:creationId xmlns:a16="http://schemas.microsoft.com/office/drawing/2014/main" id="{509D62A3-972A-4883-94B1-397AF54419C6}"/>
              </a:ext>
            </a:extLst>
          </p:cNvPr>
          <p:cNvPicPr>
            <a:picLocks noChangeAspect="1"/>
          </p:cNvPicPr>
          <p:nvPr/>
        </p:nvPicPr>
        <p:blipFill>
          <a:blip r:embed="rId4"/>
          <a:stretch>
            <a:fillRect/>
          </a:stretch>
        </p:blipFill>
        <p:spPr>
          <a:xfrm>
            <a:off x="457200" y="3318492"/>
            <a:ext cx="11509612" cy="1441335"/>
          </a:xfrm>
          <a:prstGeom prst="rect">
            <a:avLst/>
          </a:prstGeom>
        </p:spPr>
      </p:pic>
    </p:spTree>
    <p:extLst>
      <p:ext uri="{BB962C8B-B14F-4D97-AF65-F5344CB8AC3E}">
        <p14:creationId xmlns:p14="http://schemas.microsoft.com/office/powerpoint/2010/main" val="125156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0" y="10"/>
            <a:ext cx="12191980" cy="6857990"/>
          </a:xfrm>
          <a:prstGeom prst="rect">
            <a:avLst/>
          </a:prstGeom>
        </p:spPr>
      </p:pic>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574800" y="704728"/>
            <a:ext cx="6104214" cy="828570"/>
          </a:xfrm>
        </p:spPr>
        <p:txBody>
          <a:bodyPr vert="horz" lIns="91440" tIns="45720" rIns="91440" bIns="45720" rtlCol="0" anchor="ctr">
            <a:normAutofit/>
          </a:bodyPr>
          <a:lstStyle/>
          <a:p>
            <a:pPr marL="342900" indent="-342900" algn="ctr">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Click on Additional Referral Information</a:t>
            </a:r>
          </a:p>
        </p:txBody>
      </p:sp>
      <p:pic>
        <p:nvPicPr>
          <p:cNvPr id="4" name="Picture 3" descr="Graphical user interface, application&#10;&#10;Description automatically generated">
            <a:extLst>
              <a:ext uri="{FF2B5EF4-FFF2-40B4-BE49-F238E27FC236}">
                <a16:creationId xmlns:a16="http://schemas.microsoft.com/office/drawing/2014/main" id="{C431F217-3DB5-41FF-A9FD-754F75FD5640}"/>
              </a:ext>
            </a:extLst>
          </p:cNvPr>
          <p:cNvPicPr>
            <a:picLocks noChangeAspect="1"/>
          </p:cNvPicPr>
          <p:nvPr/>
        </p:nvPicPr>
        <p:blipFill>
          <a:blip r:embed="rId4"/>
          <a:stretch>
            <a:fillRect/>
          </a:stretch>
        </p:blipFill>
        <p:spPr>
          <a:xfrm>
            <a:off x="7111357" y="256328"/>
            <a:ext cx="4277322" cy="1981477"/>
          </a:xfrm>
          <a:prstGeom prst="rect">
            <a:avLst/>
          </a:prstGeom>
        </p:spPr>
      </p:pic>
      <p:sp>
        <p:nvSpPr>
          <p:cNvPr id="5" name="TextBox 4">
            <a:extLst>
              <a:ext uri="{FF2B5EF4-FFF2-40B4-BE49-F238E27FC236}">
                <a16:creationId xmlns:a16="http://schemas.microsoft.com/office/drawing/2014/main" id="{88ED4078-C674-4773-8698-1BF441FAE196}"/>
              </a:ext>
            </a:extLst>
          </p:cNvPr>
          <p:cNvSpPr txBox="1"/>
          <p:nvPr/>
        </p:nvSpPr>
        <p:spPr>
          <a:xfrm>
            <a:off x="3031838" y="3167201"/>
            <a:ext cx="5422604" cy="1323439"/>
          </a:xfrm>
          <a:prstGeom prst="rect">
            <a:avLst/>
          </a:prstGeom>
          <a:noFill/>
        </p:spPr>
        <p:txBody>
          <a:bodyPr wrap="square" rtlCol="0">
            <a:spAutoFit/>
          </a:bodyPr>
          <a:lstStyle/>
          <a:p>
            <a:r>
              <a:rPr lang="en-US" sz="2000" dirty="0">
                <a:latin typeface="Calibri Light" panose="020F0302020204030204" pitchFamily="34" charset="0"/>
                <a:cs typeface="Calibri Light" panose="020F0302020204030204" pitchFamily="34" charset="0"/>
              </a:rPr>
              <a:t>The following headings are listed under the Additional Referral Information tab.  (These headings are open upon clicking into Additional Referral Information)</a:t>
            </a:r>
          </a:p>
        </p:txBody>
      </p:sp>
      <p:pic>
        <p:nvPicPr>
          <p:cNvPr id="8" name="Picture 7" descr="Graphical user interface, text, application, email&#10;&#10;Description automatically generated">
            <a:extLst>
              <a:ext uri="{FF2B5EF4-FFF2-40B4-BE49-F238E27FC236}">
                <a16:creationId xmlns:a16="http://schemas.microsoft.com/office/drawing/2014/main" id="{28CD1173-9C95-4D42-9FDE-B3CE80A520F4}"/>
              </a:ext>
            </a:extLst>
          </p:cNvPr>
          <p:cNvPicPr>
            <a:picLocks noChangeAspect="1"/>
          </p:cNvPicPr>
          <p:nvPr/>
        </p:nvPicPr>
        <p:blipFill>
          <a:blip r:embed="rId5"/>
          <a:stretch>
            <a:fillRect/>
          </a:stretch>
        </p:blipFill>
        <p:spPr>
          <a:xfrm>
            <a:off x="8255659" y="2733982"/>
            <a:ext cx="3553321" cy="3867690"/>
          </a:xfrm>
          <a:prstGeom prst="rect">
            <a:avLst/>
          </a:prstGeom>
        </p:spPr>
      </p:pic>
    </p:spTree>
    <p:extLst>
      <p:ext uri="{BB962C8B-B14F-4D97-AF65-F5344CB8AC3E}">
        <p14:creationId xmlns:p14="http://schemas.microsoft.com/office/powerpoint/2010/main" val="22347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20" y="10"/>
            <a:ext cx="12191980" cy="6857990"/>
          </a:xfrm>
          <a:prstGeom prst="rect">
            <a:avLst/>
          </a:prstGeom>
        </p:spPr>
      </p:pic>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extBox 2">
            <a:extLst>
              <a:ext uri="{FF2B5EF4-FFF2-40B4-BE49-F238E27FC236}">
                <a16:creationId xmlns:a16="http://schemas.microsoft.com/office/drawing/2014/main" id="{AFBD7164-0218-4598-B10F-85C1EA75F5C0}"/>
              </a:ext>
            </a:extLst>
          </p:cNvPr>
          <p:cNvSpPr txBox="1"/>
          <p:nvPr/>
        </p:nvSpPr>
        <p:spPr>
          <a:xfrm>
            <a:off x="1952625" y="2389596"/>
            <a:ext cx="6060558"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Scroll to the “Referrals: Notes” section (about halfway down the page).  This is where you will find all entries made by HCBC in the EMR at the VA</a:t>
            </a:r>
          </a:p>
        </p:txBody>
      </p:sp>
      <p:pic>
        <p:nvPicPr>
          <p:cNvPr id="11" name="Picture 10" descr="Graphical user interface, text, application&#10;&#10;Description automatically generated">
            <a:extLst>
              <a:ext uri="{FF2B5EF4-FFF2-40B4-BE49-F238E27FC236}">
                <a16:creationId xmlns:a16="http://schemas.microsoft.com/office/drawing/2014/main" id="{6509399E-8600-4EA3-B224-47CE519F49C7}"/>
              </a:ext>
            </a:extLst>
          </p:cNvPr>
          <p:cNvPicPr>
            <a:picLocks noChangeAspect="1"/>
          </p:cNvPicPr>
          <p:nvPr/>
        </p:nvPicPr>
        <p:blipFill>
          <a:blip r:embed="rId4"/>
          <a:stretch>
            <a:fillRect/>
          </a:stretch>
        </p:blipFill>
        <p:spPr>
          <a:xfrm>
            <a:off x="8199977" y="1448221"/>
            <a:ext cx="3534823" cy="3657136"/>
          </a:xfrm>
          <a:prstGeom prst="rect">
            <a:avLst/>
          </a:prstGeom>
        </p:spPr>
      </p:pic>
    </p:spTree>
    <p:extLst>
      <p:ext uri="{BB962C8B-B14F-4D97-AF65-F5344CB8AC3E}">
        <p14:creationId xmlns:p14="http://schemas.microsoft.com/office/powerpoint/2010/main" val="303102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26" name="Picture 25" descr="abstract image">
            <a:extLst>
              <a:ext uri="{FF2B5EF4-FFF2-40B4-BE49-F238E27FC236}">
                <a16:creationId xmlns:a16="http://schemas.microsoft.com/office/drawing/2014/main" id="{31F166DF-83A4-4235-B175-6E7CDC2522DF}"/>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20" y="10"/>
            <a:ext cx="12191980" cy="6857990"/>
          </a:xfrm>
          <a:prstGeom prst="rect">
            <a:avLst/>
          </a:prstGeom>
        </p:spPr>
      </p:pic>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4" name="Picture 3" descr="Graphical user interface, text, application, chat or text message&#10;&#10;Description automatically generated">
            <a:extLst>
              <a:ext uri="{FF2B5EF4-FFF2-40B4-BE49-F238E27FC236}">
                <a16:creationId xmlns:a16="http://schemas.microsoft.com/office/drawing/2014/main" id="{4A476B59-9C7A-47E9-93C3-ABCB327D93C2}"/>
              </a:ext>
            </a:extLst>
          </p:cNvPr>
          <p:cNvPicPr>
            <a:picLocks noChangeAspect="1"/>
          </p:cNvPicPr>
          <p:nvPr/>
        </p:nvPicPr>
        <p:blipFill>
          <a:blip r:embed="rId4"/>
          <a:stretch>
            <a:fillRect/>
          </a:stretch>
        </p:blipFill>
        <p:spPr>
          <a:xfrm>
            <a:off x="6131535" y="1913546"/>
            <a:ext cx="5615802" cy="4158641"/>
          </a:xfrm>
          <a:prstGeom prst="rect">
            <a:avLst/>
          </a:prstGeom>
        </p:spPr>
      </p:pic>
      <p:sp>
        <p:nvSpPr>
          <p:cNvPr id="23" name="TextBox 22">
            <a:extLst>
              <a:ext uri="{FF2B5EF4-FFF2-40B4-BE49-F238E27FC236}">
                <a16:creationId xmlns:a16="http://schemas.microsoft.com/office/drawing/2014/main" id="{C8024AD1-D331-4AAC-8885-3F2C979C3AA1}"/>
              </a:ext>
            </a:extLst>
          </p:cNvPr>
          <p:cNvSpPr txBox="1"/>
          <p:nvPr/>
        </p:nvSpPr>
        <p:spPr>
          <a:xfrm>
            <a:off x="7782526" y="5329238"/>
            <a:ext cx="1828047" cy="369332"/>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Payor Source</a:t>
            </a:r>
          </a:p>
        </p:txBody>
      </p:sp>
      <p:sp>
        <p:nvSpPr>
          <p:cNvPr id="21" name="TextBox 20">
            <a:extLst>
              <a:ext uri="{FF2B5EF4-FFF2-40B4-BE49-F238E27FC236}">
                <a16:creationId xmlns:a16="http://schemas.microsoft.com/office/drawing/2014/main" id="{C23A1EC6-D34E-4CF7-9218-7AA14DA55D58}"/>
              </a:ext>
            </a:extLst>
          </p:cNvPr>
          <p:cNvSpPr txBox="1"/>
          <p:nvPr/>
        </p:nvSpPr>
        <p:spPr>
          <a:xfrm>
            <a:off x="4183774" y="5054084"/>
            <a:ext cx="2390846" cy="369332"/>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Services Authorized</a:t>
            </a:r>
          </a:p>
        </p:txBody>
      </p:sp>
      <p:sp>
        <p:nvSpPr>
          <p:cNvPr id="19" name="TextBox 18">
            <a:extLst>
              <a:ext uri="{FF2B5EF4-FFF2-40B4-BE49-F238E27FC236}">
                <a16:creationId xmlns:a16="http://schemas.microsoft.com/office/drawing/2014/main" id="{572372F6-9257-48D5-A3CA-E44ABC804003}"/>
              </a:ext>
            </a:extLst>
          </p:cNvPr>
          <p:cNvSpPr txBox="1"/>
          <p:nvPr/>
        </p:nvSpPr>
        <p:spPr>
          <a:xfrm>
            <a:off x="9249442" y="3843493"/>
            <a:ext cx="1659946" cy="646331"/>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Agency Information</a:t>
            </a:r>
          </a:p>
        </p:txBody>
      </p:sp>
      <p:sp>
        <p:nvSpPr>
          <p:cNvPr id="3" name="TextBox 2">
            <a:extLst>
              <a:ext uri="{FF2B5EF4-FFF2-40B4-BE49-F238E27FC236}">
                <a16:creationId xmlns:a16="http://schemas.microsoft.com/office/drawing/2014/main" id="{AFBD7164-0218-4598-B10F-85C1EA75F5C0}"/>
              </a:ext>
            </a:extLst>
          </p:cNvPr>
          <p:cNvSpPr txBox="1"/>
          <p:nvPr/>
        </p:nvSpPr>
        <p:spPr>
          <a:xfrm>
            <a:off x="3527324" y="3125559"/>
            <a:ext cx="3099268" cy="369332"/>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Start Date of Authorization</a:t>
            </a:r>
          </a:p>
        </p:txBody>
      </p:sp>
      <p:sp>
        <p:nvSpPr>
          <p:cNvPr id="5" name="TextBox 4">
            <a:extLst>
              <a:ext uri="{FF2B5EF4-FFF2-40B4-BE49-F238E27FC236}">
                <a16:creationId xmlns:a16="http://schemas.microsoft.com/office/drawing/2014/main" id="{1CCFDFF9-8CBF-4970-AA15-E6EC6569DA8B}"/>
              </a:ext>
            </a:extLst>
          </p:cNvPr>
          <p:cNvSpPr txBox="1"/>
          <p:nvPr/>
        </p:nvSpPr>
        <p:spPr>
          <a:xfrm>
            <a:off x="2275366" y="422497"/>
            <a:ext cx="4688959" cy="1015663"/>
          </a:xfrm>
          <a:prstGeom prst="rect">
            <a:avLst/>
          </a:prstGeom>
          <a:noFill/>
        </p:spPr>
        <p:txBody>
          <a:bodyPr wrap="square" rtlCol="0">
            <a:spAutoFit/>
          </a:bodyPr>
          <a:lstStyle/>
          <a:p>
            <a:r>
              <a:rPr lang="en-US" sz="2000" dirty="0">
                <a:latin typeface="Calibri Light" panose="020F0302020204030204" pitchFamily="34" charset="0"/>
                <a:cs typeface="Calibri Light" panose="020F0302020204030204" pitchFamily="34" charset="0"/>
              </a:rPr>
              <a:t>After entering consult (order) and adding SEOC to consult, you will see the following information:</a:t>
            </a:r>
          </a:p>
        </p:txBody>
      </p:sp>
    </p:spTree>
    <p:extLst>
      <p:ext uri="{BB962C8B-B14F-4D97-AF65-F5344CB8AC3E}">
        <p14:creationId xmlns:p14="http://schemas.microsoft.com/office/powerpoint/2010/main" val="72988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27" name="Picture 26" descr="abstract image">
            <a:extLst>
              <a:ext uri="{FF2B5EF4-FFF2-40B4-BE49-F238E27FC236}">
                <a16:creationId xmlns:a16="http://schemas.microsoft.com/office/drawing/2014/main" id="{A7C36F7D-CF48-4576-AF7F-6B72EC4A454E}"/>
              </a:ext>
            </a:extLst>
          </p:cNvPr>
          <p:cNvPicPr>
            <a:picLocks noChangeAspect="1"/>
          </p:cNvPicPr>
          <p:nvPr/>
        </p:nvPicPr>
        <p:blipFill rotWithShape="1">
          <a:blip r:embed="rId3">
            <a:duotone>
              <a:schemeClr val="bg2">
                <a:shade val="45000"/>
                <a:satMod val="135000"/>
              </a:schemeClr>
              <a:prstClr val="white"/>
            </a:duotone>
            <a:alphaModFix amt="21000"/>
            <a:extLst>
              <a:ext uri="{28A0092B-C50C-407E-A947-70E740481C1C}">
                <a14:useLocalDpi xmlns:a14="http://schemas.microsoft.com/office/drawing/2010/main" val="0"/>
              </a:ext>
            </a:extLst>
          </a:blip>
          <a:srcRect/>
          <a:stretch/>
        </p:blipFill>
        <p:spPr>
          <a:xfrm>
            <a:off x="20" y="10"/>
            <a:ext cx="12191980" cy="6857990"/>
          </a:xfrm>
          <a:prstGeom prst="rect">
            <a:avLst/>
          </a:prstGeom>
        </p:spPr>
      </p:pic>
      <p:grpSp>
        <p:nvGrpSpPr>
          <p:cNvPr id="3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32" name="Group 1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 name="TextBox 4">
            <a:extLst>
              <a:ext uri="{FF2B5EF4-FFF2-40B4-BE49-F238E27FC236}">
                <a16:creationId xmlns:a16="http://schemas.microsoft.com/office/drawing/2014/main" id="{1CCFDFF9-8CBF-4970-AA15-E6EC6569DA8B}"/>
              </a:ext>
            </a:extLst>
          </p:cNvPr>
          <p:cNvSpPr txBox="1"/>
          <p:nvPr/>
        </p:nvSpPr>
        <p:spPr>
          <a:xfrm>
            <a:off x="2275366" y="422497"/>
            <a:ext cx="4688959" cy="1015663"/>
          </a:xfrm>
          <a:prstGeom prst="rect">
            <a:avLst/>
          </a:prstGeom>
          <a:noFill/>
        </p:spPr>
        <p:txBody>
          <a:bodyPr wrap="square" rtlCol="0">
            <a:spAutoFit/>
          </a:bodyPr>
          <a:lstStyle/>
          <a:p>
            <a:r>
              <a:rPr lang="en-US" sz="2000" dirty="0">
                <a:latin typeface="Calibri Light" panose="020F0302020204030204" pitchFamily="34" charset="0"/>
                <a:cs typeface="Calibri Light" panose="020F0302020204030204" pitchFamily="34" charset="0"/>
              </a:rPr>
              <a:t>After previous comment, you will find the following entry from the HCBC Schedulers (Mary and Erica):</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2A57A27D-A392-4283-8DC0-E47CFB534855}"/>
              </a:ext>
            </a:extLst>
          </p:cNvPr>
          <p:cNvPicPr>
            <a:picLocks noChangeAspect="1"/>
          </p:cNvPicPr>
          <p:nvPr/>
        </p:nvPicPr>
        <p:blipFill>
          <a:blip r:embed="rId4"/>
          <a:stretch>
            <a:fillRect/>
          </a:stretch>
        </p:blipFill>
        <p:spPr>
          <a:xfrm>
            <a:off x="4543295" y="2014503"/>
            <a:ext cx="5762754" cy="2498303"/>
          </a:xfrm>
          <a:prstGeom prst="rect">
            <a:avLst/>
          </a:prstGeom>
        </p:spPr>
      </p:pic>
      <p:sp>
        <p:nvSpPr>
          <p:cNvPr id="3" name="TextBox 2">
            <a:extLst>
              <a:ext uri="{FF2B5EF4-FFF2-40B4-BE49-F238E27FC236}">
                <a16:creationId xmlns:a16="http://schemas.microsoft.com/office/drawing/2014/main" id="{AFBD7164-0218-4598-B10F-85C1EA75F5C0}"/>
              </a:ext>
            </a:extLst>
          </p:cNvPr>
          <p:cNvSpPr txBox="1"/>
          <p:nvPr/>
        </p:nvSpPr>
        <p:spPr>
          <a:xfrm>
            <a:off x="2853513" y="3739800"/>
            <a:ext cx="2065402" cy="369332"/>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Referral Number</a:t>
            </a:r>
          </a:p>
        </p:txBody>
      </p:sp>
      <p:sp>
        <p:nvSpPr>
          <p:cNvPr id="23" name="TextBox 22">
            <a:extLst>
              <a:ext uri="{FF2B5EF4-FFF2-40B4-BE49-F238E27FC236}">
                <a16:creationId xmlns:a16="http://schemas.microsoft.com/office/drawing/2014/main" id="{C8024AD1-D331-4AAC-8885-3F2C979C3AA1}"/>
              </a:ext>
            </a:extLst>
          </p:cNvPr>
          <p:cNvSpPr txBox="1"/>
          <p:nvPr/>
        </p:nvSpPr>
        <p:spPr>
          <a:xfrm>
            <a:off x="7424672" y="4109132"/>
            <a:ext cx="1828047"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Authorization end date</a:t>
            </a:r>
          </a:p>
        </p:txBody>
      </p:sp>
      <p:sp>
        <p:nvSpPr>
          <p:cNvPr id="26" name="TextBox 25">
            <a:extLst>
              <a:ext uri="{FF2B5EF4-FFF2-40B4-BE49-F238E27FC236}">
                <a16:creationId xmlns:a16="http://schemas.microsoft.com/office/drawing/2014/main" id="{E61E29BE-E945-42AB-BB27-7558A0D1C42E}"/>
              </a:ext>
            </a:extLst>
          </p:cNvPr>
          <p:cNvSpPr txBox="1"/>
          <p:nvPr/>
        </p:nvSpPr>
        <p:spPr>
          <a:xfrm>
            <a:off x="8509203" y="3480657"/>
            <a:ext cx="2558902" cy="646331"/>
          </a:xfrm>
          <a:prstGeom prst="rect">
            <a:avLst/>
          </a:prstGeom>
          <a:noFill/>
        </p:spPr>
        <p:txBody>
          <a:bodyPr wrap="square" rtlCol="0">
            <a:spAutoFit/>
          </a:bodyPr>
          <a:lstStyle/>
          <a:p>
            <a:pPr marL="285750" indent="-285750" algn="r">
              <a:buFont typeface="Arial" panose="020B0604020202020204" pitchFamily="34" charset="0"/>
              <a:buChar char="•"/>
            </a:pPr>
            <a:r>
              <a:rPr lang="en-US" dirty="0">
                <a:highlight>
                  <a:srgbClr val="FFFF00"/>
                </a:highlight>
                <a:latin typeface="Calibri Light" panose="020F0302020204030204" pitchFamily="34" charset="0"/>
                <a:cs typeface="Calibri Light" panose="020F0302020204030204" pitchFamily="34" charset="0"/>
              </a:rPr>
              <a:t>How referral was sent to agency</a:t>
            </a:r>
          </a:p>
        </p:txBody>
      </p:sp>
    </p:spTree>
    <p:extLst>
      <p:ext uri="{BB962C8B-B14F-4D97-AF65-F5344CB8AC3E}">
        <p14:creationId xmlns:p14="http://schemas.microsoft.com/office/powerpoint/2010/main" val="1296558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616</TotalTime>
  <Words>1315</Words>
  <Application>Microsoft Office PowerPoint</Application>
  <PresentationFormat>Widescreen</PresentationFormat>
  <Paragraphs>144</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 Light</vt:lpstr>
      <vt:lpstr>Corbel</vt:lpstr>
      <vt:lpstr>Parallax</vt:lpstr>
      <vt:lpstr>HSRM Training for community partners</vt:lpstr>
      <vt:lpstr>Objectives:</vt:lpstr>
      <vt:lpstr>Additional Referral Information</vt:lpstr>
      <vt:lpstr>What is Additional Referral Information? Additional Referral Information shows all entries made by HCBC  staff into the Veteran’s EMR at the VA.       Why is Additional Referral Information important? The details of these entries include the authorized services and frequencies.    Also documented in these comments are the start and end authorization dates, as well as referral/authorization number.</vt:lpstr>
      <vt:lpstr>Where do I find Additional Referral Information?</vt:lpstr>
      <vt:lpstr>Click on Additional Referral Information</vt:lpstr>
      <vt:lpstr>PowerPoint Presentation</vt:lpstr>
      <vt:lpstr>PowerPoint Presentation</vt:lpstr>
      <vt:lpstr>PowerPoint Presentation</vt:lpstr>
      <vt:lpstr>PowerPoint Presentation</vt:lpstr>
      <vt:lpstr>Offline Referral Form</vt:lpstr>
      <vt:lpstr>PowerPoint Presentation</vt:lpstr>
      <vt:lpstr>PowerPoint Presentation</vt:lpstr>
      <vt:lpstr>PowerPoint Presentation</vt:lpstr>
      <vt:lpstr>Upload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Download Document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HSRM Training for community partners</dc:title>
  <dc:creator>Makarrall, Sara L.</dc:creator>
  <cp:lastModifiedBy>Makarrall, Sara L.</cp:lastModifiedBy>
  <cp:revision>46</cp:revision>
  <dcterms:created xsi:type="dcterms:W3CDTF">2021-08-27T21:02:03Z</dcterms:created>
  <dcterms:modified xsi:type="dcterms:W3CDTF">2021-10-20T17:56:55Z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