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0"/>
  </p:notesMasterIdLst>
  <p:sldIdLst>
    <p:sldId id="257" r:id="rId6"/>
    <p:sldId id="1338" r:id="rId7"/>
    <p:sldId id="1347" r:id="rId8"/>
    <p:sldId id="1339" r:id="rId9"/>
    <p:sldId id="260" r:id="rId10"/>
    <p:sldId id="1343" r:id="rId11"/>
    <p:sldId id="1344" r:id="rId12"/>
    <p:sldId id="1341" r:id="rId13"/>
    <p:sldId id="1351" r:id="rId14"/>
    <p:sldId id="1349" r:id="rId15"/>
    <p:sldId id="1348" r:id="rId16"/>
    <p:sldId id="259" r:id="rId17"/>
    <p:sldId id="1350" r:id="rId18"/>
    <p:sldId id="1340" r:id="rId19"/>
  </p:sldIdLst>
  <p:sldSz cx="9144000" cy="6858000" type="screen4x3"/>
  <p:notesSz cx="6858000" cy="2362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0FBF92-B114-460D-9A4B-A1438B004C1D}">
          <p14:sldIdLst>
            <p14:sldId id="257"/>
            <p14:sldId id="1338"/>
            <p14:sldId id="1347"/>
            <p14:sldId id="1339"/>
            <p14:sldId id="260"/>
            <p14:sldId id="1343"/>
            <p14:sldId id="1344"/>
            <p14:sldId id="1341"/>
            <p14:sldId id="1351"/>
            <p14:sldId id="1349"/>
            <p14:sldId id="1348"/>
            <p14:sldId id="259"/>
            <p14:sldId id="1350"/>
            <p14:sldId id="1340"/>
          </p14:sldIdLst>
        </p14:section>
        <p14:section name="Appendix" id="{F549FEBD-BA30-496D-BBF0-40DC4176B15A}">
          <p14:sldIdLst/>
        </p14:section>
      </p14:sectionLst>
    </p:ex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eppiatt, Jennifer L." initials="PJL" lastIdx="0" clrIdx="6">
    <p:extLst>
      <p:ext uri="{19B8F6BF-5375-455C-9EA6-DF929625EA0E}">
        <p15:presenceInfo xmlns:p15="http://schemas.microsoft.com/office/powerpoint/2012/main" userId="S-1-5-21-967450257-1118788507-8547516-354547" providerId="AD"/>
      </p:ext>
    </p:extLst>
  </p:cmAuthor>
  <p:cmAuthor id="1" name="Lee, Hyewon [USA]" initials="LH[" lastIdx="0" clrIdx="0">
    <p:extLst>
      <p:ext uri="{19B8F6BF-5375-455C-9EA6-DF929625EA0E}">
        <p15:presenceInfo xmlns:p15="http://schemas.microsoft.com/office/powerpoint/2012/main" userId="S-1-5-21-1314303383-2379350573-4036118543-591637" providerId="AD"/>
      </p:ext>
    </p:extLst>
  </p:cmAuthor>
  <p:cmAuthor id="8" name="Peppiatt, Jennifer L." initials="PJL [2]" lastIdx="7" clrIdx="7">
    <p:extLst>
      <p:ext uri="{19B8F6BF-5375-455C-9EA6-DF929625EA0E}">
        <p15:presenceInfo xmlns:p15="http://schemas.microsoft.com/office/powerpoint/2012/main" userId="S::Jennifer.Peppiatt@va.gov::9e167582-77db-470c-9c01-7578f29ac3c2" providerId="AD"/>
      </p:ext>
    </p:extLst>
  </p:cmAuthor>
  <p:cmAuthor id="2" name="Brooklyn Scott" initials="BS" lastIdx="0" clrIdx="1">
    <p:extLst>
      <p:ext uri="{19B8F6BF-5375-455C-9EA6-DF929625EA0E}">
        <p15:presenceInfo xmlns:p15="http://schemas.microsoft.com/office/powerpoint/2012/main" userId="Brooklyn Scott" providerId="None"/>
      </p:ext>
    </p:extLst>
  </p:cmAuthor>
  <p:cmAuthor id="9" name="Page, Tonya Hymer" initials="PTH [2]" lastIdx="2" clrIdx="8">
    <p:extLst>
      <p:ext uri="{19B8F6BF-5375-455C-9EA6-DF929625EA0E}">
        <p15:presenceInfo xmlns:p15="http://schemas.microsoft.com/office/powerpoint/2012/main" userId="S::Tonya.Page2@va.gov::a9101ef7-0177-43c7-883d-279b50d4d11b" providerId="AD"/>
      </p:ext>
    </p:extLst>
  </p:cmAuthor>
  <p:cmAuthor id="3" name="Kindra Johnson" initials="KJ" lastIdx="0" clrIdx="2">
    <p:extLst>
      <p:ext uri="{19B8F6BF-5375-455C-9EA6-DF929625EA0E}">
        <p15:presenceInfo xmlns:p15="http://schemas.microsoft.com/office/powerpoint/2012/main" userId="S::kjohnson@erpi.net::d68d1ec5-8861-4ea8-9818-e528638429b1" providerId="AD"/>
      </p:ext>
    </p:extLst>
  </p:cmAuthor>
  <p:cmAuthor id="10" name="Huber, Leslie A." initials="HLA" lastIdx="1" clrIdx="9">
    <p:extLst>
      <p:ext uri="{19B8F6BF-5375-455C-9EA6-DF929625EA0E}">
        <p15:presenceInfo xmlns:p15="http://schemas.microsoft.com/office/powerpoint/2012/main" userId="S::Leslie.Huber@va.gov::293bec89-7c21-488b-adae-5379ef3927ec" providerId="AD"/>
      </p:ext>
    </p:extLst>
  </p:cmAuthor>
  <p:cmAuthor id="4" name="Brooklyn Scott" initials="BS [2]" lastIdx="0" clrIdx="3">
    <p:extLst>
      <p:ext uri="{19B8F6BF-5375-455C-9EA6-DF929625EA0E}">
        <p15:presenceInfo xmlns:p15="http://schemas.microsoft.com/office/powerpoint/2012/main" userId="S::bscott@erpi.net::a4445e22-ca2f-42ab-8997-d2cd995c1ed2" providerId="AD"/>
      </p:ext>
    </p:extLst>
  </p:cmAuthor>
  <p:cmAuthor id="5" name="Doreen Vargo" initials="DV" lastIdx="0" clrIdx="4">
    <p:extLst>
      <p:ext uri="{19B8F6BF-5375-455C-9EA6-DF929625EA0E}">
        <p15:presenceInfo xmlns:p15="http://schemas.microsoft.com/office/powerpoint/2012/main" userId="S::dvargo@erpi.net::52fb5153-ddf9-41c1-8aa3-20913c8b203c" providerId="AD"/>
      </p:ext>
    </p:extLst>
  </p:cmAuthor>
  <p:cmAuthor id="6" name="Page, Tonya Hymer" initials="PTH" lastIdx="0" clrIdx="5">
    <p:extLst>
      <p:ext uri="{19B8F6BF-5375-455C-9EA6-DF929625EA0E}">
        <p15:presenceInfo xmlns:p15="http://schemas.microsoft.com/office/powerpoint/2012/main" userId="S-1-5-21-967450257-1118788507-8547516-1625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F9FBFD"/>
    <a:srgbClr val="EE0000"/>
    <a:srgbClr val="23068C"/>
    <a:srgbClr val="232323"/>
    <a:srgbClr val="E6E6E6"/>
    <a:srgbClr val="C6D9F1"/>
    <a:srgbClr val="9EBFE6"/>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56036" autoAdjust="0"/>
  </p:normalViewPr>
  <p:slideViewPr>
    <p:cSldViewPr>
      <p:cViewPr varScale="1">
        <p:scale>
          <a:sx n="48" d="100"/>
          <a:sy n="48" d="100"/>
        </p:scale>
        <p:origin x="1860" y="42"/>
      </p:cViewPr>
      <p:guideLst>
        <p:guide orient="horz" pos="220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229AC8-7400-431E-90F8-86710BB005B4}" type="datetimeFigureOut">
              <a:rPr lang="en-US" smtClean="0"/>
              <a:t>11/5/2021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FFB767-D63F-4558-940F-81DF50CB5D92}" type="slidenum">
              <a:rPr lang="en-US" smtClean="0"/>
              <a:t>‹#›</a:t>
            </a:fld>
            <a:endParaRPr lang="en-US"/>
          </a:p>
        </p:txBody>
      </p:sp>
    </p:spTree>
    <p:extLst>
      <p:ext uri="{BB962C8B-B14F-4D97-AF65-F5344CB8AC3E}">
        <p14:creationId xmlns:p14="http://schemas.microsoft.com/office/powerpoint/2010/main" val="364327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a.gov/COMMUNITYCARE/providers/EDU_Training.asp#webinar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rain.org/vha/course/1093595/live_ev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VA provides care to Veterans through community providers when VA cannot provide the care needed.  Home care agencies are a vital part of VA’s high-performing health care network, ensuring eligible Veterans and their beneficiaries get the timely, high-quality health care they need!</a:t>
            </a:r>
          </a:p>
          <a:p>
            <a:r>
              <a:rPr lang="en-US" dirty="0">
                <a:effectLst/>
              </a:rPr>
              <a:t>Thank you for being a part of our network!</a:t>
            </a:r>
          </a:p>
          <a:p>
            <a:endParaRPr lang="en-US" dirty="0">
              <a:effectLst/>
            </a:endParaRPr>
          </a:p>
          <a:p>
            <a:r>
              <a:rPr lang="en-US" dirty="0">
                <a:effectLst/>
              </a:rPr>
              <a:t>Source of image: https://www.bing.com/images/search?view=detailV2&amp;ccid=PHnE%2fxjn&amp;id=FF7C59E6419F6F21E0FC2727DC2E44167BBA2AD8&amp;thid=OIP.PHnE_xjn4n64I5SKAQEJigHaE7&amp;mediaurl=https%3a%2f%2fwww.northcountrypublicradio.org%2fnews%2fimages%2fhomehealthaide_CC.jpg&amp;exph=681&amp;expw=1024&amp;q=creative+commons+images+of+home+health&amp;simid=608000737154827738&amp;ck=29D73C9F99A277FA5B5FC6CD7AD9DB8F&amp;selectedIndex=1&amp;qpvt=creative+commons+images+of+home+health&amp;ajaxhist=0 </a:t>
            </a:r>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2</a:t>
            </a:fld>
            <a:endParaRPr lang="en-US"/>
          </a:p>
        </p:txBody>
      </p:sp>
    </p:spTree>
    <p:extLst>
      <p:ext uri="{BB962C8B-B14F-4D97-AF65-F5344CB8AC3E}">
        <p14:creationId xmlns:p14="http://schemas.microsoft.com/office/powerpoint/2010/main" val="411241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HSRM is the system  the VA now uses to generate and submit referrals and authorization to community agencies. HSRM will allow community providers and VA to better manage community care for Veterans. The system’s robust functionality facilitates reduced turnaround time for processing referrals, providing care, submitting claims, and receiving payment. Registration, training, and technical support for HSRM are available to community providers at no cost!</a:t>
            </a:r>
          </a:p>
          <a:p>
            <a:r>
              <a:rPr lang="en-US" dirty="0"/>
              <a:t>Benefits</a:t>
            </a:r>
          </a:p>
          <a:p>
            <a:r>
              <a:rPr lang="en-US" dirty="0"/>
              <a:t>•Fosters health information exchange (HIE) between VA and community providers through one unified platform</a:t>
            </a:r>
          </a:p>
          <a:p>
            <a:r>
              <a:rPr lang="en-US" dirty="0"/>
              <a:t>•Promotes reduced turnaround time for authorizations and reimbursement</a:t>
            </a:r>
          </a:p>
          <a:p>
            <a:r>
              <a:rPr lang="en-US" dirty="0"/>
              <a:t>•Provides easy access to bundled care/standardized episode of care (SEOC) details</a:t>
            </a:r>
          </a:p>
          <a:p>
            <a:r>
              <a:rPr lang="en-US" dirty="0"/>
              <a:t>•Indicates which services are required and how to acquire precertification when necessary</a:t>
            </a:r>
          </a:p>
          <a:p>
            <a:r>
              <a:rPr lang="en-US" dirty="0"/>
              <a:t>•Reduces time wasted waiting for fax, phone, or email contact prior to serving a Veteran</a:t>
            </a:r>
          </a:p>
          <a:p>
            <a:r>
              <a:rPr lang="en-US" b="1" dirty="0">
                <a:effectLst/>
              </a:rPr>
              <a:t>How to Access HSRM</a:t>
            </a:r>
          </a:p>
          <a:p>
            <a:r>
              <a:rPr lang="en-US" dirty="0">
                <a:effectLst/>
              </a:rPr>
              <a:t>If you are interested in using HSRM, confirm your facility meets the following criteria:</a:t>
            </a:r>
          </a:p>
          <a:p>
            <a:r>
              <a:rPr lang="en-US" dirty="0">
                <a:effectLst/>
              </a:rPr>
              <a:t>Your facility has an active network agreement (i.e. Community Care Network (CCN), TriWest) or Veterans Care Agreement (VCA) with VA.</a:t>
            </a:r>
          </a:p>
          <a:p>
            <a:r>
              <a:rPr lang="en-US" dirty="0">
                <a:effectLst/>
              </a:rPr>
              <a:t>A point of contact from your facility has reached out to the Community Care Point of Contact at the VA Medical Center(s) you partner with to: </a:t>
            </a:r>
          </a:p>
          <a:p>
            <a:pPr lvl="1"/>
            <a:r>
              <a:rPr lang="en-US" dirty="0">
                <a:effectLst/>
              </a:rPr>
              <a:t>Confirm that your facility’s specialty can be processed in HSRM</a:t>
            </a:r>
          </a:p>
          <a:p>
            <a:pPr lvl="1"/>
            <a:r>
              <a:rPr lang="en-US" dirty="0">
                <a:effectLst/>
              </a:rPr>
              <a:t>Request the exact facility name/location on the Provider Profile Management System (PPMS) record for your National Provider Identifier (NPI) numbers</a:t>
            </a:r>
          </a:p>
          <a:p>
            <a:pPr lvl="1"/>
            <a:r>
              <a:rPr lang="en-US" dirty="0">
                <a:effectLst/>
              </a:rPr>
              <a:t>Obtain concurrence to move forward with HSRM at this time</a:t>
            </a:r>
          </a:p>
          <a:p>
            <a:r>
              <a:rPr lang="en-US" dirty="0"/>
              <a:t>Prerequisite activities to use HSRM:</a:t>
            </a:r>
          </a:p>
          <a:p>
            <a:pPr marL="400050" lvl="1" indent="0">
              <a:buNone/>
            </a:pPr>
            <a:r>
              <a:rPr lang="en-US" dirty="0"/>
              <a:t>1. Attend training webinar on VHA Train</a:t>
            </a:r>
          </a:p>
          <a:p>
            <a:pPr marL="400050" lvl="1" indent="0">
              <a:buNone/>
            </a:pPr>
            <a:r>
              <a:rPr lang="en-US" dirty="0"/>
              <a:t>2. Create ID.me account</a:t>
            </a:r>
          </a:p>
          <a:p>
            <a:pPr marL="400050" lvl="1" indent="0">
              <a:buNone/>
            </a:pPr>
            <a:r>
              <a:rPr lang="en-US" dirty="0"/>
              <a:t>3. Submit an end user tracker </a:t>
            </a:r>
          </a:p>
          <a:p>
            <a:pPr marL="1210310" marR="556260" indent="-26035">
              <a:lnSpc>
                <a:spcPct val="97000"/>
              </a:lnSpc>
              <a:spcBef>
                <a:spcPts val="10"/>
              </a:spcBef>
              <a:spcAft>
                <a:spcPts val="0"/>
              </a:spcAft>
            </a:pPr>
            <a:r>
              <a:rPr lang="en-US" b="1" u="sng" dirty="0">
                <a:solidFill>
                  <a:srgbClr val="0562C1"/>
                </a:solidFill>
                <a:latin typeface="Calibri" panose="020F0502020204030204" pitchFamily="34" charset="0"/>
                <a:ea typeface="Calibri" panose="020F0502020204030204" pitchFamily="34" charset="0"/>
                <a:hlinkClick r:id="rId3"/>
              </a:rPr>
              <a:t>Mondays 2-4 p.m. ET</a:t>
            </a:r>
            <a:r>
              <a:rPr lang="en-US" b="1" dirty="0">
                <a:solidFill>
                  <a:srgbClr val="0562C1"/>
                </a:solidFill>
                <a:latin typeface="Calibri" panose="020F0502020204030204" pitchFamily="34" charset="0"/>
                <a:ea typeface="Calibri" panose="020F0502020204030204" pitchFamily="34" charset="0"/>
              </a:rPr>
              <a:t> </a:t>
            </a:r>
            <a:r>
              <a:rPr lang="en-US" b="1" u="sng" dirty="0">
                <a:solidFill>
                  <a:srgbClr val="0562C1"/>
                </a:solidFill>
                <a:latin typeface="Calibri" panose="020F0502020204030204" pitchFamily="34" charset="0"/>
                <a:ea typeface="Calibri" panose="020F0502020204030204" pitchFamily="34" charset="0"/>
                <a:hlinkClick r:id="rId3"/>
              </a:rPr>
              <a:t>Tuesdays 1-3 p.m. ET</a:t>
            </a:r>
            <a:endParaRPr lang="en-US" sz="1050" dirty="0">
              <a:latin typeface="Calibri" panose="020F0502020204030204" pitchFamily="34" charset="0"/>
              <a:ea typeface="Calibri" panose="020F0502020204030204" pitchFamily="34" charset="0"/>
            </a:endParaRPr>
          </a:p>
          <a:p>
            <a:pPr marL="18415" marR="0">
              <a:lnSpc>
                <a:spcPct val="97000"/>
              </a:lnSpc>
              <a:spcBef>
                <a:spcPts val="15"/>
              </a:spcBef>
              <a:spcAft>
                <a:spcPts val="0"/>
              </a:spcAft>
            </a:pPr>
            <a:r>
              <a:rPr lang="en-US" dirty="0">
                <a:latin typeface="Calibri" panose="020F0502020204030204" pitchFamily="34" charset="0"/>
                <a:ea typeface="Calibri" panose="020F0502020204030204" pitchFamily="34" charset="0"/>
              </a:rPr>
              <a:t>Community providers will learn about the background and purpose of HSRM and its full functionality</a:t>
            </a:r>
          </a:p>
          <a:p>
            <a:pPr marL="480695" marR="330835" algn="ctr">
              <a:lnSpc>
                <a:spcPts val="2185"/>
              </a:lnSpc>
              <a:spcBef>
                <a:spcPts val="220"/>
              </a:spcBef>
              <a:spcAft>
                <a:spcPts val="0"/>
              </a:spcAft>
            </a:pPr>
            <a:r>
              <a:rPr lang="en-US" sz="1600" b="1" dirty="0">
                <a:latin typeface="Calibri" panose="020F0502020204030204" pitchFamily="34" charset="0"/>
                <a:ea typeface="Calibri" panose="020F0502020204030204" pitchFamily="34" charset="0"/>
              </a:rPr>
              <a:t>Community Provider Registration</a:t>
            </a:r>
          </a:p>
          <a:p>
            <a:pPr marL="480695" marR="330835" algn="ctr">
              <a:lnSpc>
                <a:spcPts val="2185"/>
              </a:lnSpc>
              <a:spcBef>
                <a:spcPts val="220"/>
              </a:spcBef>
              <a:spcAft>
                <a:spcPts val="0"/>
              </a:spcAft>
            </a:pPr>
            <a:endParaRPr lang="en-US" sz="1050" dirty="0">
              <a:latin typeface="Calibri" panose="020F0502020204030204" pitchFamily="34" charset="0"/>
              <a:ea typeface="Calibri" panose="020F0502020204030204" pitchFamily="34" charset="0"/>
            </a:endParaRPr>
          </a:p>
          <a:p>
            <a:pPr marL="1047750" marR="0">
              <a:lnSpc>
                <a:spcPts val="1695"/>
              </a:lnSpc>
              <a:spcBef>
                <a:spcPts val="0"/>
              </a:spcBef>
              <a:spcAft>
                <a:spcPts val="0"/>
              </a:spcAft>
            </a:pPr>
            <a:r>
              <a:rPr lang="en-US" b="1" u="sng" dirty="0">
                <a:solidFill>
                  <a:srgbClr val="0562C1"/>
                </a:solidFill>
                <a:latin typeface="Calibri" panose="020F0502020204030204" pitchFamily="34" charset="0"/>
                <a:ea typeface="Calibri" panose="020F0502020204030204" pitchFamily="34" charset="0"/>
                <a:hlinkClick r:id="rId4"/>
              </a:rPr>
              <a:t>Wednesdays 3:30-4 p.m. ET</a:t>
            </a:r>
            <a:endParaRPr lang="en-US" sz="1050" dirty="0">
              <a:latin typeface="Calibri" panose="020F0502020204030204" pitchFamily="34" charset="0"/>
              <a:ea typeface="Calibri" panose="020F0502020204030204" pitchFamily="34" charset="0"/>
            </a:endParaRPr>
          </a:p>
          <a:p>
            <a:pPr marL="146685" marR="0">
              <a:lnSpc>
                <a:spcPct val="97000"/>
              </a:lnSpc>
              <a:spcBef>
                <a:spcPts val="600"/>
              </a:spcBef>
              <a:spcAft>
                <a:spcPts val="0"/>
              </a:spcAft>
            </a:pPr>
            <a:r>
              <a:rPr lang="en-US" dirty="0">
                <a:latin typeface="Calibri" panose="020F0502020204030204" pitchFamily="34" charset="0"/>
                <a:ea typeface="Calibri" panose="020F0502020204030204" pitchFamily="34" charset="0"/>
              </a:rPr>
              <a:t>Community providers will learn how to register for HSRM.</a:t>
            </a:r>
            <a:endParaRPr lang="en-US" sz="1050" dirty="0">
              <a:effectLst/>
              <a:latin typeface="Calibri" panose="020F0502020204030204" pitchFamily="34" charset="0"/>
              <a:ea typeface="Calibri" panose="020F0502020204030204" pitchFamily="34" charset="0"/>
            </a:endParaRPr>
          </a:p>
          <a:p>
            <a:pPr marL="18415" marR="0">
              <a:lnSpc>
                <a:spcPct val="97000"/>
              </a:lnSpc>
              <a:spcBef>
                <a:spcPts val="15"/>
              </a:spcBef>
              <a:spcAft>
                <a:spcPts val="0"/>
              </a:spcAft>
            </a:pPr>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11</a:t>
            </a:fld>
            <a:endParaRPr lang="en-US"/>
          </a:p>
        </p:txBody>
      </p:sp>
    </p:spTree>
    <p:extLst>
      <p:ext uri="{BB962C8B-B14F-4D97-AF65-F5344CB8AC3E}">
        <p14:creationId xmlns:p14="http://schemas.microsoft.com/office/powerpoint/2010/main" val="234791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codes from the home care SEOCS will require precertification.  E.g., skilled RN + infusion SEOC</a:t>
            </a:r>
          </a:p>
          <a:p>
            <a:endParaRPr lang="en-US" dirty="0"/>
          </a:p>
          <a:p>
            <a:r>
              <a:rPr lang="en-US" sz="1200" b="1" i="0" kern="1200" dirty="0">
                <a:solidFill>
                  <a:schemeClr val="tx1"/>
                </a:solidFill>
                <a:effectLst/>
                <a:latin typeface="+mn-lt"/>
                <a:ea typeface="+mn-ea"/>
                <a:cs typeface="+mn-cs"/>
              </a:rPr>
              <a:t>What is Changing:</a:t>
            </a:r>
            <a:r>
              <a:rPr lang="en-US" sz="1200" b="0" i="0" kern="1200" dirty="0">
                <a:solidFill>
                  <a:schemeClr val="tx1"/>
                </a:solidFill>
                <a:effectLst/>
                <a:latin typeface="+mn-lt"/>
                <a:ea typeface="+mn-ea"/>
                <a:cs typeface="+mn-cs"/>
              </a:rPr>
              <a:t> VA is updating its fee schedule calculations to align with industry best practices and will now calculate the payment rate based on the location where the care is provided (i.e. rendering locality). Previously, the VA fee scheduled calculated the payment rates based on the location of the referring VA Medical Center.</a:t>
            </a:r>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12</a:t>
            </a:fld>
            <a:endParaRPr lang="en-US"/>
          </a:p>
        </p:txBody>
      </p:sp>
    </p:spTree>
    <p:extLst>
      <p:ext uri="{BB962C8B-B14F-4D97-AF65-F5344CB8AC3E}">
        <p14:creationId xmlns:p14="http://schemas.microsoft.com/office/powerpoint/2010/main" val="520984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14</a:t>
            </a:fld>
            <a:endParaRPr lang="en-US"/>
          </a:p>
        </p:txBody>
      </p:sp>
    </p:spTree>
    <p:extLst>
      <p:ext uri="{BB962C8B-B14F-4D97-AF65-F5344CB8AC3E}">
        <p14:creationId xmlns:p14="http://schemas.microsoft.com/office/powerpoint/2010/main" val="197800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will discuss</a:t>
            </a:r>
          </a:p>
          <a:p>
            <a:r>
              <a:rPr lang="en-US" dirty="0"/>
              <a:t>Transition to the Optum, the third-party administrator for the Community Care Network (CCN)</a:t>
            </a:r>
          </a:p>
          <a:p>
            <a:r>
              <a:rPr lang="en-US" dirty="0"/>
              <a:t>Overview to changes in home care  as a result of the system redesign workgroup.  Implementing the use of the consult template (agencies will not see effect of this change) but will note the second change: implementing the </a:t>
            </a:r>
            <a:r>
              <a:rPr lang="en-US" sz="1200" dirty="0"/>
              <a:t>VHA Purchased Home and Community-Based Services case mix (CM) tool across all the VA medical centers in the Midwest Healthcare network. </a:t>
            </a:r>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3</a:t>
            </a:fld>
            <a:endParaRPr lang="en-US"/>
          </a:p>
        </p:txBody>
      </p:sp>
    </p:spTree>
    <p:extLst>
      <p:ext uri="{BB962C8B-B14F-4D97-AF65-F5344CB8AC3E}">
        <p14:creationId xmlns:p14="http://schemas.microsoft.com/office/powerpoint/2010/main" val="38787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CCN is part of VA’s modernization efforts,</a:t>
            </a:r>
            <a:r>
              <a:rPr lang="en-US" dirty="0">
                <a:effectLst/>
              </a:rPr>
              <a:t> which have new requirements that emphasize transparency, accountability, quality, and increased communications between VA, providers, and Veterans to improve Veterans' access to care. OPTUM, the TPA selected for our region will administer CCN with transparency, accountability, quality and in accordance with the enhanced requirements of the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VA is responsible for handling customer service for Veterans: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VA directly manages Veteran community care customer service touchpoints while the CCN Regional TPAs will support inquiries from community providers and VA.</a:t>
            </a:r>
          </a:p>
          <a:p>
            <a:r>
              <a:rPr lang="en-US" sz="1200" b="0" i="0" u="none" strike="noStrike" kern="1200" baseline="0" dirty="0">
                <a:solidFill>
                  <a:schemeClr val="tx1"/>
                </a:solidFill>
                <a:latin typeface="+mn-lt"/>
                <a:ea typeface="+mn-ea"/>
                <a:cs typeface="+mn-cs"/>
              </a:rPr>
              <a:t>Optum is committed to processing 98% of all clean claims within 30 days. Clean claims are</a:t>
            </a:r>
          </a:p>
          <a:p>
            <a:r>
              <a:rPr lang="en-US" sz="1200" b="0" i="0" u="none" strike="noStrike" kern="1200" baseline="0" dirty="0">
                <a:solidFill>
                  <a:schemeClr val="tx1"/>
                </a:solidFill>
                <a:latin typeface="+mn-lt"/>
                <a:ea typeface="+mn-ea"/>
                <a:cs typeface="+mn-cs"/>
              </a:rPr>
              <a:t>claims received with all the required data elements necessary for a successful EDI transaction,</a:t>
            </a:r>
          </a:p>
          <a:p>
            <a:r>
              <a:rPr lang="en-US" sz="1200" b="0" i="0" u="none" strike="noStrike" kern="1200" baseline="0" dirty="0">
                <a:solidFill>
                  <a:schemeClr val="tx1"/>
                </a:solidFill>
                <a:latin typeface="+mn-lt"/>
                <a:ea typeface="+mn-ea"/>
                <a:cs typeface="+mn-cs"/>
              </a:rPr>
              <a:t>as well as all required fields for VA CCN.</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VA Medical Centers (VAMCs) can purchase care in the community for eligible Veterans, after VA options to render the care have been considered, under multiple programs.  There is a hierarchy for Care Purchased:  We strive to use the </a:t>
            </a:r>
            <a:r>
              <a:rPr lang="en-US" dirty="0"/>
              <a:t>VA when care can be provided there.  If the VA is not available the Department of Defense or other Federally contracted facility would be the next purchasing authority used; then a provider from the Community Care Network  (CNN) - National Contract; then local Contract with approved waivers may be used and then Veterans Care Agreements.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If change in payment source- E.g., from VCA to Optum- dc and readmit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4</a:t>
            </a:fld>
            <a:endParaRPr lang="en-US"/>
          </a:p>
        </p:txBody>
      </p:sp>
    </p:spTree>
    <p:extLst>
      <p:ext uri="{BB962C8B-B14F-4D97-AF65-F5344CB8AC3E}">
        <p14:creationId xmlns:p14="http://schemas.microsoft.com/office/powerpoint/2010/main" val="333675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y</a:t>
            </a:r>
            <a:r>
              <a:rPr lang="en-US" dirty="0"/>
              <a:t>ou are already familiar with the </a:t>
            </a:r>
            <a:r>
              <a:rPr lang="en-US" sz="1200" kern="1200" dirty="0">
                <a:solidFill>
                  <a:schemeClr val="tx1"/>
                </a:solidFill>
                <a:effectLst/>
                <a:latin typeface="+mn-lt"/>
                <a:ea typeface="+mn-ea"/>
                <a:cs typeface="+mn-cs"/>
              </a:rPr>
              <a:t>Referrals and authorization process that are part of the VA. Today, w</a:t>
            </a:r>
            <a:r>
              <a:rPr lang="en-US" dirty="0"/>
              <a:t>e want to give you a “behind the scenes” look at the process the VA goes thru before you get a referral from the VA authorizing you to see a Veteran. The first step is that a VA provider or authorized VA community care provider creates an order for the home care.  As we already discussed the Veteran’s eligibility is reviewed along with the order and a Standardized Episode of Care or SEOC is applied to it.  Think of the SEOC as a broad authorization – Each SEOC corresponds with a set of codes that can be authorized and paid by </a:t>
            </a:r>
            <a:r>
              <a:rPr lang="en-US" b="0" dirty="0"/>
              <a:t>Optum</a:t>
            </a:r>
            <a:r>
              <a:rPr lang="en-US" dirty="0"/>
              <a:t>. </a:t>
            </a:r>
            <a:r>
              <a:rPr lang="en-US" sz="1200" kern="1200" dirty="0">
                <a:solidFill>
                  <a:schemeClr val="tx1"/>
                </a:solidFill>
                <a:effectLst/>
                <a:latin typeface="+mn-lt"/>
                <a:ea typeface="+mn-ea"/>
                <a:cs typeface="+mn-cs"/>
              </a:rPr>
              <a:t>The role of the SEOC is to state the maximum services that could be approved if the Veteran has the clinical need for that care</a:t>
            </a:r>
            <a:r>
              <a:rPr lang="en-US" dirty="0"/>
              <a:t>. Be aware that </a:t>
            </a:r>
            <a:r>
              <a:rPr lang="en-US" b="0" dirty="0"/>
              <a:t>the consult order written by the VA provider is what should drive the care you provide to the Veteran and any care should be given within the parameters of these orders. </a:t>
            </a:r>
            <a:r>
              <a:rPr lang="en-US" sz="1200" b="0" kern="1200" dirty="0">
                <a:solidFill>
                  <a:schemeClr val="tx1"/>
                </a:solidFill>
                <a:effectLst/>
                <a:latin typeface="+mn-lt"/>
                <a:ea typeface="+mn-ea"/>
                <a:cs typeface="+mn-cs"/>
              </a:rPr>
              <a:t>Any changes or updates made to the plan of care must be approved and authorized by the VA. One of the reasons the SEOCs are used is to lessen the administrative burden and to ensure continuity of care.  We will discuss this more as we go through the rest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Home care should always be preapproved by the VA, so if care is needed beyond what has been ordered, you must request approval from the VA community care team (we will cover more on this in a few minutes).  </a:t>
            </a:r>
            <a:endParaRPr lang="en-US" dirty="0"/>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5</a:t>
            </a:fld>
            <a:endParaRPr lang="en-US"/>
          </a:p>
        </p:txBody>
      </p:sp>
    </p:spTree>
    <p:extLst>
      <p:ext uri="{BB962C8B-B14F-4D97-AF65-F5344CB8AC3E}">
        <p14:creationId xmlns:p14="http://schemas.microsoft.com/office/powerpoint/2010/main" val="124716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As we discussed previously, each consult will have a standardized episode of care (SEOC) applied to it. Let's talk a bit about the SEOCs and how they correspond to the VA Office of Community Care approach to home care. </a:t>
            </a:r>
            <a:r>
              <a:rPr lang="en-US" dirty="0"/>
              <a:t> </a:t>
            </a:r>
            <a:endParaRPr lang="en-US" sz="1200" b="0" i="0" u="none" strike="noStrike" kern="1200" dirty="0">
              <a:solidFill>
                <a:schemeClr val="tx1"/>
              </a:solidFill>
              <a:effectLst/>
              <a:latin typeface="+mn-lt"/>
              <a:cs typeface="Calibri"/>
            </a:endParaRPr>
          </a:p>
          <a:p>
            <a:pPr rtl="0" fontAlgn="base"/>
            <a:endParaRPr lang="en-US" sz="1200" b="0" i="0" u="none" strike="noStrike" kern="1200" dirty="0">
              <a:solidFill>
                <a:schemeClr val="tx1"/>
              </a:solidFill>
              <a:effectLst/>
              <a:latin typeface="+mn-lt"/>
              <a:ea typeface="+mn-ea"/>
              <a:cs typeface="+mn-cs"/>
            </a:endParaRPr>
          </a:p>
          <a:p>
            <a:pPr fontAlgn="base"/>
            <a:r>
              <a:rPr lang="en-US" dirty="0"/>
              <a:t>Skilled Bundled- This is short term acute care like someone who went inpatient for hip surgery and now needs home care to get back to baseline. Bundled follows</a:t>
            </a:r>
            <a:r>
              <a:rPr lang="en-US" sz="1200" b="0" i="0" u="none" strike="noStrike" kern="1200" dirty="0">
                <a:solidFill>
                  <a:schemeClr val="tx1"/>
                </a:solidFill>
                <a:effectLst/>
                <a:latin typeface="+mn-lt"/>
                <a:ea typeface="+mn-ea"/>
                <a:cs typeface="+mn-cs"/>
              </a:rPr>
              <a:t> Medicare guidelines for completing the treatments plan</a:t>
            </a:r>
            <a:r>
              <a:rPr lang="en-US" dirty="0"/>
              <a:t>/OASIS…</a:t>
            </a:r>
            <a:r>
              <a:rPr lang="en-US" sz="1200" b="0" i="0" u="none" strike="noStrike" kern="1200" dirty="0">
                <a:solidFill>
                  <a:schemeClr val="tx1"/>
                </a:solidFill>
                <a:effectLst/>
                <a:latin typeface="+mn-lt"/>
                <a:ea typeface="+mn-ea"/>
                <a:cs typeface="+mn-cs"/>
              </a:rPr>
              <a:t> Bundled care is sent to Medicare certified agency who can do OASIS and get the HIPPS code (1IA31)/case mix adjustment for payment. If your agency cannot do an OASIS- then you cannot accept bundled SEOC. Review SEOC assigned when called for scheduling prior to accepting referral. Review offline referral form packet to assure right SEOC was applied.</a:t>
            </a:r>
            <a:r>
              <a:rPr lang="en-US" dirty="0"/>
              <a:t> </a:t>
            </a:r>
            <a:endParaRPr lang="en-US" sz="1200" b="0" i="0" u="none" strike="noStrike" kern="1200" dirty="0">
              <a:solidFill>
                <a:schemeClr val="tx1"/>
              </a:solidFill>
              <a:effectLst/>
              <a:latin typeface="+mn-lt"/>
              <a:cs typeface="Calibri"/>
            </a:endParaRPr>
          </a:p>
          <a:p>
            <a:endParaRPr lang="en-US" dirty="0">
              <a:cs typeface="Calibri"/>
            </a:endParaRPr>
          </a:p>
          <a:p>
            <a:r>
              <a:rPr lang="en-US" dirty="0">
                <a:cs typeface="Calibri"/>
              </a:rPr>
              <a:t>Skilled nonbundled: this is for long term chronic care... like "Medicaid" if you will. This is reimbursed via VA fee scale. Examples include catheter changes monthly, med </a:t>
            </a:r>
            <a:r>
              <a:rPr lang="en-US" dirty="0" err="1">
                <a:cs typeface="Calibri"/>
              </a:rPr>
              <a:t>mgmt</a:t>
            </a:r>
            <a:r>
              <a:rPr lang="en-US" dirty="0">
                <a:cs typeface="Calibri"/>
              </a:rPr>
              <a:t> monthly, etc.  For nonbundled SEOCS the </a:t>
            </a:r>
            <a:r>
              <a:rPr lang="en-US" u="sng" dirty="0">
                <a:cs typeface="Calibri"/>
              </a:rPr>
              <a:t>VA does not require </a:t>
            </a:r>
            <a:r>
              <a:rPr lang="en-US" dirty="0">
                <a:cs typeface="Calibri"/>
              </a:rPr>
              <a:t>the completion of an OASIS. Note- while the VA may not require an OASIS, specific agencies may continue to complete this.</a:t>
            </a:r>
            <a:r>
              <a:rPr lang="en-US" b="1" dirty="0">
                <a:cs typeface="Calibri"/>
              </a:rPr>
              <a:t> Note- </a:t>
            </a:r>
            <a:r>
              <a:rPr lang="en-US" dirty="0">
                <a:cs typeface="Calibri"/>
              </a:rPr>
              <a:t>med mgmt. only needs a clinical indicated reason i.e. cognition issues, complex med regimen, dexterity issues- these MUST be documented for ongoing authorization in nursing notes. </a:t>
            </a:r>
            <a:endParaRPr lang="en-US" strike="noStrike" dirty="0">
              <a:cs typeface="Calibri"/>
            </a:endParaRPr>
          </a:p>
          <a:p>
            <a:endParaRPr lang="en-US" dirty="0">
              <a:cs typeface="Calibri"/>
            </a:endParaRPr>
          </a:p>
          <a:p>
            <a:r>
              <a:rPr lang="en-US" dirty="0">
                <a:cs typeface="Calibri"/>
              </a:rPr>
              <a:t>Skilled expanded SEOC- "private duty nursing" if you will. </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6</a:t>
            </a:fld>
            <a:endParaRPr lang="en-US"/>
          </a:p>
        </p:txBody>
      </p:sp>
    </p:spTree>
    <p:extLst>
      <p:ext uri="{BB962C8B-B14F-4D97-AF65-F5344CB8AC3E}">
        <p14:creationId xmlns:p14="http://schemas.microsoft.com/office/powerpoint/2010/main" val="253054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Home infusion SEOC is another skilled SEOC- covers the infusion therapy plus a few SN visits. Please note if your home infusion agency that you routinely use may only allow 1-2 SN visits with this SEOC…. They say the reimbursement rate is terrible…. So if more visits are needed, another skilled consult/SEOC/referral may be needed. Does that make sense? Or if say the SN gets out there and vet cannot be taught and agency needs to do a daily infusion then for sure another skilled consult assigned bundled SEOC will be needed. </a:t>
            </a:r>
          </a:p>
          <a:p>
            <a:pPr rtl="0"/>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a patient receiving home infusion therapy is also under a home health plan of care, and receives a visit that is unrelated to home infusion therapy, then payment for the home health visit would be covered under the Home Health Prospective Payment System (HH PPS) and billed on the home health claim. </a:t>
            </a:r>
          </a:p>
          <a:p>
            <a:pPr rtl="0"/>
            <a:r>
              <a:rPr lang="en-US" sz="1200" kern="1200" dirty="0">
                <a:solidFill>
                  <a:schemeClr val="tx1"/>
                </a:solidFill>
                <a:effectLst/>
                <a:latin typeface="+mn-lt"/>
                <a:ea typeface="+mn-ea"/>
                <a:cs typeface="+mn-cs"/>
              </a:rPr>
              <a:t> </a:t>
            </a:r>
          </a:p>
          <a:p>
            <a:pPr rtl="0"/>
            <a:r>
              <a:rPr lang="en-US" sz="1200" kern="1200" dirty="0">
                <a:solidFill>
                  <a:schemeClr val="tx1"/>
                </a:solidFill>
                <a:effectLst/>
                <a:latin typeface="+mn-lt"/>
                <a:ea typeface="+mn-ea"/>
                <a:cs typeface="+mn-cs"/>
              </a:rPr>
              <a:t>When the home health agency furnishing home health services is also enrolled as the qualified home infusion therapy supplier furnishing home infusion therapy services, and a home visit is exclusively for the purpose of furnishing items and services related to the administration of the home infusion drug, the home health agency would submit a home infusion therapy services claim under the home infusion therapy services benefit. </a:t>
            </a:r>
          </a:p>
          <a:p>
            <a:pPr rtl="0"/>
            <a:r>
              <a:rPr lang="en-US" sz="1200" kern="1200" dirty="0">
                <a:solidFill>
                  <a:schemeClr val="tx1"/>
                </a:solidFill>
                <a:effectLst/>
                <a:latin typeface="+mn-lt"/>
                <a:ea typeface="+mn-ea"/>
                <a:cs typeface="+mn-cs"/>
              </a:rPr>
              <a:t> </a:t>
            </a:r>
          </a:p>
          <a:p>
            <a:pPr rtl="0"/>
            <a:r>
              <a:rPr lang="en-US" sz="1200" kern="1200" dirty="0">
                <a:solidFill>
                  <a:schemeClr val="tx1"/>
                </a:solidFill>
                <a:effectLst/>
                <a:latin typeface="+mn-lt"/>
                <a:ea typeface="+mn-ea"/>
                <a:cs typeface="+mn-cs"/>
              </a:rPr>
              <a:t>If the home visit includes the provision of other home health services in addition to, and separate from, home infusion therapy services, the home health agency would submit both a home health claim under the HH PPS and a home infusion therapy services claim under the home infusion therapy services benefit. However, the agency must separate the time spent furnishing services covered under the HH PPS from the time spent furnishing services covered under the home infusion therapy services benefit. </a:t>
            </a:r>
          </a:p>
          <a:p>
            <a:pPr rtl="0"/>
            <a:r>
              <a:rPr lang="en-US" sz="1200" kern="1200" dirty="0">
                <a:solidFill>
                  <a:schemeClr val="tx1"/>
                </a:solidFill>
                <a:effectLst/>
                <a:latin typeface="+mn-lt"/>
                <a:ea typeface="+mn-ea"/>
                <a:cs typeface="+mn-cs"/>
              </a:rPr>
              <a:t> </a:t>
            </a:r>
          </a:p>
          <a:p>
            <a:pPr rtl="0"/>
            <a:r>
              <a:rPr lang="en-US" sz="1200" kern="1200" dirty="0">
                <a:solidFill>
                  <a:schemeClr val="tx1"/>
                </a:solidFill>
                <a:effectLst/>
                <a:latin typeface="+mn-lt"/>
                <a:ea typeface="+mn-ea"/>
                <a:cs typeface="+mn-cs"/>
              </a:rPr>
              <a:t>If the qualified home infusion therapy supplier is not the same entity as the home health agency furnishing the home health services, the home health agency would continue to bill under the HH PPS on the home health claim, and the qualified home infusion therapy supplier would bill for the services related to the administration of the home infusion drugs on the home infusion therapy services claim</a:t>
            </a:r>
          </a:p>
          <a:p>
            <a:pPr rtl="0"/>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7</a:t>
            </a:fld>
            <a:endParaRPr lang="en-US"/>
          </a:p>
        </p:txBody>
      </p:sp>
    </p:spTree>
    <p:extLst>
      <p:ext uri="{BB962C8B-B14F-4D97-AF65-F5344CB8AC3E}">
        <p14:creationId xmlns:p14="http://schemas.microsoft.com/office/powerpoint/2010/main" val="362181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receive Nonskilled care:</a:t>
            </a:r>
          </a:p>
          <a:p>
            <a:r>
              <a:rPr lang="en-US" dirty="0"/>
              <a:t>Administrative eligibility- enrolled in VA healthcare, and has a VA provider who will order and oversee the home care services.</a:t>
            </a:r>
          </a:p>
          <a:p>
            <a:r>
              <a:rPr lang="en-US" dirty="0"/>
              <a:t>Case mix shows the Clinically eligibility: </a:t>
            </a:r>
          </a:p>
          <a:p>
            <a:pPr lvl="3"/>
            <a:r>
              <a:rPr lang="en-US" sz="1200" kern="1200" dirty="0">
                <a:solidFill>
                  <a:schemeClr val="tx1"/>
                </a:solidFill>
                <a:effectLst/>
                <a:latin typeface="+mn-lt"/>
                <a:ea typeface="+mn-ea"/>
                <a:cs typeface="+mn-cs"/>
              </a:rPr>
              <a:t>Three or more activities of daily living (ADL) dependencies OR</a:t>
            </a:r>
          </a:p>
          <a:p>
            <a:pPr lvl="3"/>
            <a:r>
              <a:rPr lang="en-US" sz="1200" kern="1200" dirty="0">
                <a:solidFill>
                  <a:schemeClr val="tx1"/>
                </a:solidFill>
                <a:effectLst/>
                <a:latin typeface="+mn-lt"/>
                <a:ea typeface="+mn-ea"/>
                <a:cs typeface="+mn-cs"/>
              </a:rPr>
              <a:t>Significant Cognitive Impairment OR</a:t>
            </a:r>
          </a:p>
          <a:p>
            <a:pPr lvl="3"/>
            <a:r>
              <a:rPr lang="en-US" sz="1200" kern="1200" dirty="0">
                <a:solidFill>
                  <a:schemeClr val="tx1"/>
                </a:solidFill>
                <a:effectLst/>
                <a:latin typeface="+mn-lt"/>
                <a:ea typeface="+mn-ea"/>
                <a:cs typeface="+mn-cs"/>
              </a:rPr>
              <a:t>Require Nonskilled services as an adjunct to Home Hospice Care OR</a:t>
            </a:r>
          </a:p>
          <a:p>
            <a:pPr lvl="3"/>
            <a:r>
              <a:rPr lang="en-US" sz="1200" kern="1200" dirty="0">
                <a:solidFill>
                  <a:schemeClr val="tx1"/>
                </a:solidFill>
                <a:effectLst/>
                <a:latin typeface="+mn-lt"/>
                <a:ea typeface="+mn-ea"/>
                <a:cs typeface="+mn-cs"/>
              </a:rPr>
              <a:t>Two ADL dependencies AND two or more of the following conditions:</a:t>
            </a:r>
          </a:p>
          <a:p>
            <a:pPr lvl="4"/>
            <a:r>
              <a:rPr lang="en-US" sz="1200" kern="1200" dirty="0">
                <a:solidFill>
                  <a:schemeClr val="tx1"/>
                </a:solidFill>
                <a:effectLst/>
                <a:latin typeface="+mn-lt"/>
                <a:ea typeface="+mn-ea"/>
                <a:cs typeface="+mn-cs"/>
              </a:rPr>
              <a:t>Dependency in three or more instrumental activities of daily living (IADLs)</a:t>
            </a:r>
          </a:p>
          <a:p>
            <a:pPr lvl="4"/>
            <a:r>
              <a:rPr lang="en-US" sz="1200" kern="1200" dirty="0">
                <a:solidFill>
                  <a:schemeClr val="tx1"/>
                </a:solidFill>
                <a:effectLst/>
                <a:latin typeface="+mn-lt"/>
                <a:ea typeface="+mn-ea"/>
                <a:cs typeface="+mn-cs"/>
              </a:rPr>
              <a:t>Recent or upcoming discharge from a nursing home</a:t>
            </a:r>
          </a:p>
          <a:p>
            <a:pPr lvl="4"/>
            <a:r>
              <a:rPr lang="en-US" sz="1200" kern="1200" dirty="0">
                <a:solidFill>
                  <a:schemeClr val="tx1"/>
                </a:solidFill>
                <a:effectLst/>
                <a:latin typeface="+mn-lt"/>
                <a:ea typeface="+mn-ea"/>
                <a:cs typeface="+mn-cs"/>
              </a:rPr>
              <a:t>75 years old or older</a:t>
            </a:r>
          </a:p>
          <a:p>
            <a:pPr lvl="4"/>
            <a:r>
              <a:rPr lang="en-US" sz="1200" kern="1200" dirty="0">
                <a:solidFill>
                  <a:schemeClr val="tx1"/>
                </a:solidFill>
                <a:effectLst/>
                <a:latin typeface="+mn-lt"/>
                <a:ea typeface="+mn-ea"/>
                <a:cs typeface="+mn-cs"/>
              </a:rPr>
              <a:t>High use of medical services (3 or more hospitalizations in the last year or 12 or more outpatient clinic or ED visits in the last year)</a:t>
            </a:r>
          </a:p>
          <a:p>
            <a:pPr lvl="4"/>
            <a:r>
              <a:rPr lang="en-US" sz="1200" kern="1200" dirty="0">
                <a:solidFill>
                  <a:schemeClr val="tx1"/>
                </a:solidFill>
                <a:effectLst/>
                <a:latin typeface="+mn-lt"/>
                <a:ea typeface="+mn-ea"/>
                <a:cs typeface="+mn-cs"/>
              </a:rPr>
              <a:t>Diagnosis of clinical depression</a:t>
            </a:r>
          </a:p>
          <a:p>
            <a:pPr lvl="4"/>
            <a:r>
              <a:rPr lang="en-US" sz="1200" kern="1200" dirty="0">
                <a:solidFill>
                  <a:schemeClr val="tx1"/>
                </a:solidFill>
                <a:effectLst/>
                <a:latin typeface="+mn-lt"/>
                <a:ea typeface="+mn-ea"/>
                <a:cs typeface="+mn-cs"/>
              </a:rPr>
              <a:t>Lives alone</a:t>
            </a:r>
          </a:p>
          <a:p>
            <a:pPr lvl="3"/>
            <a:r>
              <a:rPr lang="en-US" sz="1200" kern="1200" dirty="0">
                <a:solidFill>
                  <a:schemeClr val="tx1"/>
                </a:solidFill>
                <a:effectLst/>
                <a:latin typeface="+mn-lt"/>
                <a:ea typeface="+mn-ea"/>
                <a:cs typeface="+mn-cs"/>
              </a:rPr>
              <a:t>Note:  If the eligibility criteria above are not met, but the clinical care team determines the Veteran requires homemaker/home health aide (HMK/HHA) care, the service may be authorized but the reasons for the variance must be documented in the clinical record by the ordering provider.</a:t>
            </a:r>
          </a:p>
          <a:p>
            <a:r>
              <a:rPr lang="en-US" dirty="0"/>
              <a:t>Authorization:</a:t>
            </a:r>
          </a:p>
          <a:p>
            <a:r>
              <a:rPr lang="en-US" dirty="0"/>
              <a:t>VA provider determines need for nonskilled, VACC then completes the CMT- </a:t>
            </a:r>
            <a:r>
              <a:rPr lang="en-US" b="1" dirty="0"/>
              <a:t>mirrors the OASIS questions ( bathing, transfers, grooming, dressing, behavior and some neuro diagnosis) </a:t>
            </a:r>
          </a:p>
          <a:p>
            <a:r>
              <a:rPr lang="en-US" b="1" dirty="0"/>
              <a:t>CMT is completed annually, change in condition. </a:t>
            </a:r>
          </a:p>
          <a:p>
            <a:r>
              <a:rPr lang="en-US" b="1" dirty="0"/>
              <a:t>If concerns that level of care needed was not captured by the case mix tool; contact the VA to discuss special circumstances</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8</a:t>
            </a:fld>
            <a:endParaRPr lang="en-US"/>
          </a:p>
        </p:txBody>
      </p:sp>
    </p:spTree>
    <p:extLst>
      <p:ext uri="{BB962C8B-B14F-4D97-AF65-F5344CB8AC3E}">
        <p14:creationId xmlns:p14="http://schemas.microsoft.com/office/powerpoint/2010/main" val="262214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care Services SEOCs are as follows:</a:t>
            </a:r>
          </a:p>
          <a:p>
            <a:r>
              <a:rPr lang="en-US" dirty="0"/>
              <a:t>Remember skilled bundled and nonbundled comes with aide 1-2 times/</a:t>
            </a:r>
            <a:r>
              <a:rPr lang="en-US" dirty="0" err="1"/>
              <a:t>wk</a:t>
            </a:r>
            <a:r>
              <a:rPr lang="en-US" dirty="0"/>
              <a:t> only!!! If more are needed then we go into having to complete the CASE Index tool and assign separate auth to it. These SEOCs are reimbursed on fee schedule. </a:t>
            </a:r>
          </a:p>
          <a:p>
            <a:endParaRPr lang="en-US" dirty="0"/>
          </a:p>
          <a:p>
            <a:r>
              <a:rPr lang="en-US" dirty="0"/>
              <a:t>Recent updates include- SEOC duration from 180 days to 365!!! Update oversight visits from 8 to 16. A separate skilled auth is no longer needed for oversight if no skilled service is needed. </a:t>
            </a:r>
            <a:endParaRPr lang="en-US" dirty="0">
              <a:cs typeface="Calibri" panose="020F0502020204030204"/>
            </a:endParaRPr>
          </a:p>
          <a:p>
            <a:r>
              <a:rPr lang="en-US" dirty="0"/>
              <a:t>Awarded a SEOC based on CMT. If agency feels it doesn’t match what is authorized VACC conversation, RFS can be completed and documented with new CMT completed to see if qualifies for increased services/hrs. </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9</a:t>
            </a:fld>
            <a:endParaRPr lang="en-US"/>
          </a:p>
        </p:txBody>
      </p:sp>
    </p:spTree>
    <p:extLst>
      <p:ext uri="{BB962C8B-B14F-4D97-AF65-F5344CB8AC3E}">
        <p14:creationId xmlns:p14="http://schemas.microsoft.com/office/powerpoint/2010/main" val="23010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use of the RFS form is required for reauthorization requests to facilitate review and authorization. All supporting medical documentation must accompany the completed form. If additional information is needed to authorize the request, the community provider will be contacted.</a:t>
            </a:r>
          </a:p>
          <a:p>
            <a:r>
              <a:rPr lang="en-US" dirty="0">
                <a:effectLst/>
              </a:rPr>
              <a:t>A blank RFS Form will be sent with all referral packets. To complete the RFS, fill-out the information and indicate the type of service (s) being requested.</a:t>
            </a:r>
          </a:p>
          <a:p>
            <a:endParaRPr lang="en-US" dirty="0"/>
          </a:p>
        </p:txBody>
      </p:sp>
      <p:sp>
        <p:nvSpPr>
          <p:cNvPr id="4" name="Slide Number Placeholder 3"/>
          <p:cNvSpPr>
            <a:spLocks noGrp="1"/>
          </p:cNvSpPr>
          <p:nvPr>
            <p:ph type="sldNum" sz="quarter" idx="5"/>
          </p:nvPr>
        </p:nvSpPr>
        <p:spPr/>
        <p:txBody>
          <a:bodyPr/>
          <a:lstStyle/>
          <a:p>
            <a:fld id="{33FFB767-D63F-4558-940F-81DF50CB5D92}" type="slidenum">
              <a:rPr lang="en-US" smtClean="0"/>
              <a:t>10</a:t>
            </a:fld>
            <a:endParaRPr lang="en-US"/>
          </a:p>
        </p:txBody>
      </p:sp>
    </p:spTree>
    <p:extLst>
      <p:ext uri="{BB962C8B-B14F-4D97-AF65-F5344CB8AC3E}">
        <p14:creationId xmlns:p14="http://schemas.microsoft.com/office/powerpoint/2010/main" val="1424011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custDataLst>
              <p:tags r:id="rId3"/>
            </p:custDataLst>
          </p:nvPr>
        </p:nvSpPr>
        <p:spPr/>
        <p:txBody>
          <a:bodyPr/>
          <a:lstStyle/>
          <a:p>
            <a:endParaRPr lang="en-US"/>
          </a:p>
        </p:txBody>
      </p:sp>
      <p:sp>
        <p:nvSpPr>
          <p:cNvPr id="6" name="Slide Number Placeholder 5"/>
          <p:cNvSpPr>
            <a:spLocks noGrp="1"/>
          </p:cNvSpPr>
          <p:nvPr>
            <p:ph type="sldNum" sz="quarter" idx="12"/>
            <p:custDataLst>
              <p:tags r:id="rId4"/>
            </p:custDataLst>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3253883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78994165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37686822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685800" y="2054225"/>
            <a:ext cx="7772400" cy="1470025"/>
          </a:xfrm>
        </p:spPr>
        <p:txBody>
          <a:bodyPr/>
          <a:lstStyle>
            <a:lvl1pPr algn="ctr">
              <a:defRPr sz="3600">
                <a:solidFill>
                  <a:schemeClr val="tx1"/>
                </a:solidFill>
                <a:latin typeface="Calibri Light (Headings)"/>
                <a:cs typeface="Calibri" panose="020F050202020403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371600" y="38100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3441605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457200" y="685800"/>
            <a:ext cx="8229600" cy="609600"/>
          </a:xfrm>
        </p:spPr>
        <p:txBody>
          <a:bodyPr anchor="ctr">
            <a:normAutofit/>
          </a:bodyPr>
          <a:lstStyle>
            <a:lvl1pPr algn="ctr">
              <a:lnSpc>
                <a:spcPct val="100000"/>
              </a:lnSpc>
              <a:defRPr sz="3600">
                <a:solidFill>
                  <a:schemeClr val="tx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457200" y="1417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4648200" y="1417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020538082"/>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457200" y="670719"/>
            <a:ext cx="8229600" cy="823119"/>
          </a:xfrm>
        </p:spPr>
        <p:txBody>
          <a:bodyPr/>
          <a:lstStyle>
            <a:lvl1pPr algn="ctr">
              <a:defRPr>
                <a:solidFill>
                  <a:schemeClr val="tx1"/>
                </a:solidFill>
              </a:defRPr>
            </a:lvl1pPr>
          </a:lstStyle>
          <a:p>
            <a:r>
              <a:rPr lang="en-US" dirty="0"/>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457200" y="1493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4645025" y="1493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01678021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457200" y="685800"/>
            <a:ext cx="8229600" cy="731838"/>
          </a:xfrm>
        </p:spPr>
        <p:txBody>
          <a:bodyPr/>
          <a:lstStyle>
            <a:lvl1pPr algn="ctr">
              <a:defRPr>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50331620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01251380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457200" y="762000"/>
            <a:ext cx="3008313" cy="1162050"/>
          </a:xfrm>
        </p:spPr>
        <p:txBody>
          <a:bodyPr anchor="b"/>
          <a:lstStyle>
            <a:lvl1pPr algn="l">
              <a:defRPr sz="2000" b="1">
                <a:solidFill>
                  <a:schemeClr val="tx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3575050" y="762001"/>
            <a:ext cx="5111750" cy="5213350"/>
          </a:xfrm>
        </p:spPr>
        <p:txBody>
          <a:bodyPr/>
          <a:lstStyle>
            <a:lvl1pPr>
              <a:defRPr sz="28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457200" y="1924050"/>
            <a:ext cx="3008313" cy="4051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869263165"/>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1792288" y="685800"/>
            <a:ext cx="5486400" cy="4041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075834788"/>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228600" y="838202"/>
            <a:ext cx="8610600" cy="50291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8572500" y="5762512"/>
            <a:ext cx="371475"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2675499435"/>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5">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5448" y="73152"/>
            <a:ext cx="8915400" cy="758952"/>
          </a:xfrm>
        </p:spPr>
        <p:txBody>
          <a:bodyPr>
            <a:normAutofit/>
          </a:bodyPr>
          <a:lstStyle>
            <a:lvl1pPr algn="l">
              <a:defRPr sz="3600">
                <a:solidFill>
                  <a:schemeClr val="bg1"/>
                </a:solidFill>
                <a:latin typeface="Myriad Pro" pitchFamily="34" charset="0"/>
              </a:defRPr>
            </a:lvl1pPr>
          </a:lstStyle>
          <a:p>
            <a:r>
              <a:rPr lang="en-US"/>
              <a:t>Click to edit Master title style</a:t>
            </a:r>
          </a:p>
        </p:txBody>
      </p:sp>
      <p:sp>
        <p:nvSpPr>
          <p:cNvPr id="3" name="Content Placeholder 2"/>
          <p:cNvSpPr>
            <a:spLocks noGrp="1"/>
          </p:cNvSpPr>
          <p:nvPr>
            <p:ph idx="1"/>
            <p:custDataLst>
              <p:tags r:id="rId2"/>
            </p:custDataLst>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custDataLst>
              <p:tags r:id="rId3"/>
            </p:custDataLst>
          </p:nvPr>
        </p:nvSpPr>
        <p:spPr>
          <a:xfrm>
            <a:off x="6858000" y="6569075"/>
            <a:ext cx="2133600" cy="288925"/>
          </a:xfrm>
        </p:spPr>
        <p:txBody>
          <a:bodyPr/>
          <a:lstStyle>
            <a:lvl1pPr>
              <a:defRPr>
                <a:solidFill>
                  <a:schemeClr val="bg1"/>
                </a:solidFill>
                <a:latin typeface="Myriad Pro" pitchFamily="34" charset="0"/>
              </a:defRPr>
            </a:lvl1pPr>
          </a:lstStyle>
          <a:p>
            <a:fld id="{122A4168-FDD5-490D-97CA-067BE328F91A}" type="slidenum">
              <a:rPr lang="en-US" smtClean="0"/>
              <a:t>‹#›</a:t>
            </a:fld>
            <a:endParaRPr lang="en-US"/>
          </a:p>
        </p:txBody>
      </p:sp>
    </p:spTree>
    <p:extLst>
      <p:ext uri="{BB962C8B-B14F-4D97-AF65-F5344CB8AC3E}">
        <p14:creationId xmlns:p14="http://schemas.microsoft.com/office/powerpoint/2010/main" val="404605090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190500" y="3886200"/>
            <a:ext cx="8229600" cy="731838"/>
          </a:xfrm>
        </p:spPr>
        <p:txBody>
          <a:bodyPr/>
          <a:lstStyle>
            <a:lvl1pPr algn="l">
              <a:defRPr b="1">
                <a:solidFill>
                  <a:schemeClr val="tx1"/>
                </a:solidFill>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3"/>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382127079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457200" y="1265237"/>
            <a:ext cx="82296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55651382"/>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722313" y="4138613"/>
            <a:ext cx="7772400" cy="1500187"/>
          </a:xfrm>
        </p:spPr>
        <p:txBody>
          <a:bodyPr anchor="t">
            <a:normAutofit/>
          </a:bodyPr>
          <a:lstStyle>
            <a:lvl1pPr marL="0" indent="0">
              <a:buNone/>
              <a:defRPr sz="3600">
                <a:solidFill>
                  <a:schemeClr val="tx1"/>
                </a:solidFill>
                <a:latin typeface="Calibri (Heading)"/>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722313" y="2590800"/>
            <a:ext cx="7772400" cy="1500187"/>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73795254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99E34-0D69-45A3-B452-9043EC092DBC}"/>
              </a:ext>
            </a:extLst>
          </p:cNvPr>
          <p:cNvSpPr>
            <a:spLocks noGrp="1"/>
          </p:cNvSpPr>
          <p:nvPr>
            <p:ph type="title"/>
          </p:nvPr>
        </p:nvSpPr>
        <p:spPr/>
        <p:txBody>
          <a:bodyPr/>
          <a:lstStyle/>
          <a:p>
            <a:r>
              <a:rPr lang="en-US" dirty="0"/>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228600" y="838200"/>
            <a:ext cx="8610600" cy="5029199"/>
          </a:xfrm>
        </p:spPr>
        <p:txBody>
          <a:bodyPr/>
          <a:lstStyle>
            <a:lvl1pPr>
              <a:defRPr/>
            </a:lvl1pPr>
          </a:lstStyle>
          <a:p>
            <a:r>
              <a:rPr lang="en-US" dirty="0"/>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dirty="0"/>
          </a:p>
        </p:txBody>
      </p:sp>
    </p:spTree>
    <p:extLst>
      <p:ext uri="{BB962C8B-B14F-4D97-AF65-F5344CB8AC3E}">
        <p14:creationId xmlns:p14="http://schemas.microsoft.com/office/powerpoint/2010/main" val="165437317"/>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2EC64A-3E7A-40AE-A355-3BEFD75C5972}"/>
              </a:ext>
            </a:extLst>
          </p:cNvPr>
          <p:cNvSpPr>
            <a:spLocks noGrp="1"/>
          </p:cNvSpPr>
          <p:nvPr>
            <p:ph type="title"/>
          </p:nvPr>
        </p:nvSpPr>
        <p:spPr>
          <a:xfrm>
            <a:off x="155448" y="73152"/>
            <a:ext cx="8915400" cy="758952"/>
          </a:xfrm>
        </p:spPr>
        <p:txBody>
          <a:bodyPr>
            <a:normAutofit/>
          </a:bodyPr>
          <a:lstStyle>
            <a:lvl1pPr algn="ctr">
              <a:defRPr sz="3600">
                <a:solidFill>
                  <a:schemeClr val="bg1"/>
                </a:solidFill>
                <a:latin typeface="Calibri (Headings)"/>
              </a:defRPr>
            </a:lvl1pPr>
          </a:lstStyle>
          <a:p>
            <a:r>
              <a:rPr lang="en-US" dirty="0"/>
              <a:t>Click to edit Master title style</a:t>
            </a:r>
          </a:p>
        </p:txBody>
      </p:sp>
      <p:sp>
        <p:nvSpPr>
          <p:cNvPr id="4" name="Slide Number Placeholder 3"/>
          <p:cNvSpPr>
            <a:spLocks noGrp="1"/>
          </p:cNvSpPr>
          <p:nvPr>
            <p:ph type="sldNum" sz="quarter" idx="12"/>
          </p:nvPr>
        </p:nvSpPr>
        <p:spPr>
          <a:xfrm>
            <a:off x="6553200" y="6530159"/>
            <a:ext cx="2133600" cy="365125"/>
          </a:xfrm>
        </p:spPr>
        <p:txBody>
          <a:bodyPr/>
          <a:lstStyle>
            <a:lvl1pPr>
              <a:defRPr>
                <a:solidFill>
                  <a:schemeClr val="bg1"/>
                </a:solidFill>
              </a:defRPr>
            </a:lvl1pPr>
          </a:lstStyle>
          <a:p>
            <a:fld id="{122A4168-FDD5-490D-97CA-067BE328F91A}" type="slidenum">
              <a:rPr lang="en-US" smtClean="0"/>
              <a:pPr/>
              <a:t>‹#›</a:t>
            </a:fld>
            <a:endParaRPr lang="en-US" dirty="0"/>
          </a:p>
        </p:txBody>
      </p:sp>
    </p:spTree>
    <p:extLst>
      <p:ext uri="{BB962C8B-B14F-4D97-AF65-F5344CB8AC3E}">
        <p14:creationId xmlns:p14="http://schemas.microsoft.com/office/powerpoint/2010/main" val="109520896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custDataLst>
              <p:tags r:id="rId3"/>
            </p:custDataLst>
          </p:nvPr>
        </p:nvSpPr>
        <p:spPr/>
        <p:txBody>
          <a:bodyPr/>
          <a:lstStyle/>
          <a:p>
            <a:endParaRPr lang="en-US"/>
          </a:p>
        </p:txBody>
      </p:sp>
      <p:sp>
        <p:nvSpPr>
          <p:cNvPr id="6" name="Slide Number Placeholder 5"/>
          <p:cNvSpPr>
            <a:spLocks noGrp="1"/>
          </p:cNvSpPr>
          <p:nvPr>
            <p:ph type="sldNum" sz="quarter" idx="12"/>
            <p:custDataLst>
              <p:tags r:id="rId4"/>
            </p:custDataLst>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24862929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20464754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17213049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4" name="Footer Placeholder 3"/>
          <p:cNvSpPr>
            <a:spLocks noGrp="1"/>
          </p:cNvSpPr>
          <p:nvPr>
            <p:ph type="ftr" sz="quarter" idx="11"/>
            <p:custDataLst>
              <p:tags r:id="rId2"/>
            </p:custDataLst>
          </p:nvPr>
        </p:nvSpPr>
        <p:spPr/>
        <p:txBody>
          <a:bodyPr/>
          <a:lstStyle/>
          <a:p>
            <a:endParaRPr lang="en-US"/>
          </a:p>
        </p:txBody>
      </p:sp>
      <p:sp>
        <p:nvSpPr>
          <p:cNvPr id="5" name="Slide Number Placeholder 4"/>
          <p:cNvSpPr>
            <a:spLocks noGrp="1"/>
          </p:cNvSpPr>
          <p:nvPr>
            <p:ph type="sldNum" sz="quarter" idx="12"/>
            <p:custDataLst>
              <p:tags r:id="rId3"/>
            </p:custDataLst>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32630528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164458776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23732632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A4168-FDD5-490D-97CA-067BE328F91A}" type="slidenum">
              <a:rPr lang="en-US" smtClean="0"/>
              <a:t>‹#›</a:t>
            </a:fld>
            <a:endParaRPr lang="en-US"/>
          </a:p>
        </p:txBody>
      </p:sp>
    </p:spTree>
    <p:extLst>
      <p:ext uri="{BB962C8B-B14F-4D97-AF65-F5344CB8AC3E}">
        <p14:creationId xmlns:p14="http://schemas.microsoft.com/office/powerpoint/2010/main" val="33853584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custDataLst>
              <p:tags r:id="rId15"/>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6"/>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A4168-FDD5-490D-97CA-067BE328F91A}" type="slidenum">
              <a:rPr lang="en-US" smtClean="0"/>
              <a:t>‹#›</a:t>
            </a:fld>
            <a:endParaRPr lang="en-US"/>
          </a:p>
        </p:txBody>
      </p:sp>
    </p:spTree>
    <p:extLst>
      <p:ext uri="{BB962C8B-B14F-4D97-AF65-F5344CB8AC3E}">
        <p14:creationId xmlns:p14="http://schemas.microsoft.com/office/powerpoint/2010/main" val="572259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 uri="{C183D7F6-B498-43B3-948B-1728B52AA6E4}">
                <adec:decorative xmlns:adec="http://schemas.microsoft.com/office/drawing/2017/decorative" val="1"/>
              </a:ext>
            </a:extLst>
          </p:cNvPr>
          <p:cNvSpPr/>
          <p:nvPr userDrawn="1"/>
        </p:nvSpPr>
        <p:spPr>
          <a:xfrm>
            <a:off x="0" y="-76200"/>
            <a:ext cx="9144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533400" y="-21771"/>
            <a:ext cx="7886700" cy="6770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533400" y="914873"/>
            <a:ext cx="7981950" cy="48763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B95F1D96-94D5-4DE4-99C6-9E542D367193}"/>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dirty="0"/>
          </a:p>
        </p:txBody>
      </p:sp>
      <p:sp>
        <p:nvSpPr>
          <p:cNvPr id="12" name="Rectangle 11">
            <a:extLst>
              <a:ext uri="{FF2B5EF4-FFF2-40B4-BE49-F238E27FC236}">
                <a16:creationId xmlns:a16="http://schemas.microsoft.com/office/drawing/2014/main" id="{08C9AFDF-C811-4803-AE55-30B2A16099CF}"/>
              </a:ext>
              <a:ext uri="{C183D7F6-B498-43B3-948B-1728B52AA6E4}">
                <adec:decorative xmlns:adec="http://schemas.microsoft.com/office/drawing/2017/decorative" val="1"/>
              </a:ext>
            </a:extLst>
          </p:cNvPr>
          <p:cNvSpPr/>
          <p:nvPr userDrawn="1"/>
        </p:nvSpPr>
        <p:spPr>
          <a:xfrm>
            <a:off x="0" y="6126162"/>
            <a:ext cx="9144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15" name="Picture 2" descr="Choose VA Logo.">
            <a:extLst>
              <a:ext uri="{FF2B5EF4-FFF2-40B4-BE49-F238E27FC236}">
                <a16:creationId xmlns:a16="http://schemas.microsoft.com/office/drawing/2014/main" id="{F0EAEAC9-1952-4BB9-9FFA-F0428885867A}"/>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52549" y="6192718"/>
            <a:ext cx="1961358" cy="5281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 for the Department of Veterans Affairs, VHA Office of Community Care.">
            <a:extLst>
              <a:ext uri="{FF2B5EF4-FFF2-40B4-BE49-F238E27FC236}">
                <a16:creationId xmlns:a16="http://schemas.microsoft.com/office/drawing/2014/main" id="{17303BC9-F736-4E63-ADC7-7507E704D6E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376307" y="6272571"/>
            <a:ext cx="2310493" cy="484117"/>
          </a:xfrm>
          <a:prstGeom prst="rect">
            <a:avLst/>
          </a:prstGeom>
        </p:spPr>
      </p:pic>
    </p:spTree>
    <p:extLst>
      <p:ext uri="{BB962C8B-B14F-4D97-AF65-F5344CB8AC3E}">
        <p14:creationId xmlns:p14="http://schemas.microsoft.com/office/powerpoint/2010/main" val="20882328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med">
    <p:pull/>
  </p:transition>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a.gov/COMMUNITYCARE/providers/PRCT_requirements.asp"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www.va.gov/communitycare/revenue_ops/fee_schedule.asp"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Amber.Hoelscher@v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va.gov/COMMUNITYCARE/docs/providers/TPP_Precertification_Form.pdf" TargetMode="External"/><Relationship Id="rId3" Type="http://schemas.openxmlformats.org/officeDocument/2006/relationships/hyperlink" Target="https://provider.vacommunitycare.com/tpa-ap-web/?navDeepDive=VACCN%20publicProviderHomeDefaultContent" TargetMode="External"/><Relationship Id="rId7" Type="http://schemas.openxmlformats.org/officeDocument/2006/relationships/hyperlink" Target="https://www.va.gov/COMMUNITYCARE/docs/providers/HSRM_Information_Shee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vagov.sharepoint.com/sites/vacovha/DUSHCC/DC/DO/CI/CCRA/Documents/Community%20Prohttps:/dvagov.sharepoint.com/sites/vacovha/DUSHCC/DC/DO/CI/CCRA/Documents/Community%20Provider%20Files/HSRM_Provider_Account_Creation_Information.pdf" TargetMode="External"/><Relationship Id="rId11" Type="http://schemas.openxmlformats.org/officeDocument/2006/relationships/hyperlink" Target="FARGO%20VISN23%20Reauth%20Request%20Form%207.6.2020.pdf" TargetMode="External"/><Relationship Id="rId5" Type="http://schemas.openxmlformats.org/officeDocument/2006/relationships/hyperlink" Target="https://www.va.gov/communitycare/revenue_ops/fee_schedule.asp" TargetMode="External"/><Relationship Id="rId10" Type="http://schemas.openxmlformats.org/officeDocument/2006/relationships/hyperlink" Target="https://www.va.gov/vaforms/medical/pdf/vha-10-10172.pdf" TargetMode="External"/><Relationship Id="rId4" Type="http://schemas.openxmlformats.org/officeDocument/2006/relationships/hyperlink" Target="https://www.va.gov/COMMUNITYCARE/providers/Care_Coordination.asp#HSRM" TargetMode="External"/><Relationship Id="rId9" Type="http://schemas.openxmlformats.org/officeDocument/2006/relationships/hyperlink" Target="https://www.va.gov/geriatrics/pages/Homemaker_and_Home_Health_Aide_Care.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uhcprovider.com/Jo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2997-A3D2-4B30-A4B3-2ED1848AF15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0876B5-B2ED-42F7-B16A-14FC8D40C881}"/>
              </a:ext>
            </a:extLst>
          </p:cNvPr>
          <p:cNvSpPr>
            <a:spLocks noGrp="1"/>
          </p:cNvSpPr>
          <p:nvPr>
            <p:ph idx="1"/>
          </p:nvPr>
        </p:nvSpPr>
        <p:spPr/>
        <p:txBody>
          <a:bodyPr/>
          <a:lstStyle/>
          <a:p>
            <a:r>
              <a:rPr lang="en-US" dirty="0"/>
              <a:t>Community Care Network (CCN)</a:t>
            </a:r>
          </a:p>
          <a:p>
            <a:r>
              <a:rPr lang="en-US" dirty="0"/>
              <a:t>Overview of changes to home care </a:t>
            </a:r>
          </a:p>
          <a:p>
            <a:r>
              <a:rPr lang="en-US" dirty="0"/>
              <a:t>Health Share Referral Manager (HSRM) </a:t>
            </a:r>
          </a:p>
          <a:p>
            <a:r>
              <a:rPr lang="en-US" dirty="0"/>
              <a:t>Resources</a:t>
            </a:r>
          </a:p>
        </p:txBody>
      </p:sp>
      <p:sp>
        <p:nvSpPr>
          <p:cNvPr id="4" name="Slide Number Placeholder 3">
            <a:extLst>
              <a:ext uri="{FF2B5EF4-FFF2-40B4-BE49-F238E27FC236}">
                <a16:creationId xmlns:a16="http://schemas.microsoft.com/office/drawing/2014/main" id="{9F6341A8-9639-4A12-9F81-A0F43C65709C}"/>
              </a:ext>
            </a:extLst>
          </p:cNvPr>
          <p:cNvSpPr>
            <a:spLocks noGrp="1"/>
          </p:cNvSpPr>
          <p:nvPr>
            <p:ph type="sldNum" sz="quarter" idx="12"/>
          </p:nvPr>
        </p:nvSpPr>
        <p:spPr/>
        <p:txBody>
          <a:bodyPr/>
          <a:lstStyle/>
          <a:p>
            <a:fld id="{122A4168-FDD5-490D-97CA-067BE328F91A}" type="slidenum">
              <a:rPr lang="en-US" smtClean="0"/>
              <a:t>1</a:t>
            </a:fld>
            <a:endParaRPr lang="en-US"/>
          </a:p>
        </p:txBody>
      </p:sp>
    </p:spTree>
    <p:extLst>
      <p:ext uri="{BB962C8B-B14F-4D97-AF65-F5344CB8AC3E}">
        <p14:creationId xmlns:p14="http://schemas.microsoft.com/office/powerpoint/2010/main" val="10866733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FE85-EAD1-4D4A-B418-8E96B9F8F29A}"/>
              </a:ext>
            </a:extLst>
          </p:cNvPr>
          <p:cNvSpPr>
            <a:spLocks noGrp="1"/>
          </p:cNvSpPr>
          <p:nvPr>
            <p:ph type="title"/>
          </p:nvPr>
        </p:nvSpPr>
        <p:spPr/>
        <p:txBody>
          <a:bodyPr>
            <a:normAutofit/>
          </a:bodyPr>
          <a:lstStyle/>
          <a:p>
            <a:r>
              <a:rPr lang="en-US" dirty="0"/>
              <a:t>Reauthorizations – send RFS</a:t>
            </a:r>
            <a:endParaRPr lang="en-US" dirty="0">
              <a:highlight>
                <a:srgbClr val="F9FBFD"/>
              </a:highlight>
            </a:endParaRPr>
          </a:p>
        </p:txBody>
      </p:sp>
      <p:sp>
        <p:nvSpPr>
          <p:cNvPr id="4" name="Slide Number Placeholder 3">
            <a:extLst>
              <a:ext uri="{FF2B5EF4-FFF2-40B4-BE49-F238E27FC236}">
                <a16:creationId xmlns:a16="http://schemas.microsoft.com/office/drawing/2014/main" id="{65DC0A5D-6EB6-426B-B6F8-4FE237E64D90}"/>
              </a:ext>
            </a:extLst>
          </p:cNvPr>
          <p:cNvSpPr>
            <a:spLocks noGrp="1"/>
          </p:cNvSpPr>
          <p:nvPr>
            <p:ph type="sldNum" sz="quarter" idx="12"/>
          </p:nvPr>
        </p:nvSpPr>
        <p:spPr/>
        <p:txBody>
          <a:bodyPr/>
          <a:lstStyle/>
          <a:p>
            <a:fld id="{122A4168-FDD5-490D-97CA-067BE328F91A}" type="slidenum">
              <a:rPr lang="en-US" smtClean="0"/>
              <a:t>10</a:t>
            </a:fld>
            <a:endParaRPr lang="en-US"/>
          </a:p>
        </p:txBody>
      </p:sp>
      <p:pic>
        <p:nvPicPr>
          <p:cNvPr id="6" name="Picture 5">
            <a:extLst>
              <a:ext uri="{FF2B5EF4-FFF2-40B4-BE49-F238E27FC236}">
                <a16:creationId xmlns:a16="http://schemas.microsoft.com/office/drawing/2014/main" id="{69572713-E469-4F69-AFB0-C729FDB31F78}"/>
              </a:ext>
            </a:extLst>
          </p:cNvPr>
          <p:cNvPicPr>
            <a:picLocks noChangeAspect="1"/>
          </p:cNvPicPr>
          <p:nvPr/>
        </p:nvPicPr>
        <p:blipFill>
          <a:blip r:embed="rId3"/>
          <a:stretch>
            <a:fillRect/>
          </a:stretch>
        </p:blipFill>
        <p:spPr>
          <a:xfrm>
            <a:off x="2703414" y="1905000"/>
            <a:ext cx="5145186" cy="2286000"/>
          </a:xfrm>
          <a:prstGeom prst="rect">
            <a:avLst/>
          </a:prstGeom>
        </p:spPr>
      </p:pic>
      <p:pic>
        <p:nvPicPr>
          <p:cNvPr id="8" name="Picture 7">
            <a:extLst>
              <a:ext uri="{FF2B5EF4-FFF2-40B4-BE49-F238E27FC236}">
                <a16:creationId xmlns:a16="http://schemas.microsoft.com/office/drawing/2014/main" id="{6D26D3B3-3773-4CA0-94E2-C6B616CEA800}"/>
              </a:ext>
            </a:extLst>
          </p:cNvPr>
          <p:cNvPicPr>
            <a:picLocks noChangeAspect="1"/>
          </p:cNvPicPr>
          <p:nvPr/>
        </p:nvPicPr>
        <p:blipFill>
          <a:blip r:embed="rId4"/>
          <a:stretch>
            <a:fillRect/>
          </a:stretch>
        </p:blipFill>
        <p:spPr>
          <a:xfrm>
            <a:off x="4328585" y="1298297"/>
            <a:ext cx="4884208" cy="4572000"/>
          </a:xfrm>
          <a:prstGeom prst="rect">
            <a:avLst/>
          </a:prstGeom>
        </p:spPr>
      </p:pic>
      <p:pic>
        <p:nvPicPr>
          <p:cNvPr id="9" name="Content Placeholder 8">
            <a:extLst>
              <a:ext uri="{FF2B5EF4-FFF2-40B4-BE49-F238E27FC236}">
                <a16:creationId xmlns:a16="http://schemas.microsoft.com/office/drawing/2014/main" id="{66421A5A-3DC0-40E2-97BB-A0D1F3F8942F}"/>
              </a:ext>
            </a:extLst>
          </p:cNvPr>
          <p:cNvPicPr>
            <a:picLocks noGrp="1" noChangeAspect="1"/>
          </p:cNvPicPr>
          <p:nvPr>
            <p:ph idx="1"/>
          </p:nvPr>
        </p:nvPicPr>
        <p:blipFill>
          <a:blip r:embed="rId5"/>
          <a:stretch>
            <a:fillRect/>
          </a:stretch>
        </p:blipFill>
        <p:spPr>
          <a:xfrm>
            <a:off x="38100" y="1347382"/>
            <a:ext cx="4380288" cy="4525963"/>
          </a:xfrm>
          <a:prstGeom prst="rect">
            <a:avLst/>
          </a:prstGeom>
        </p:spPr>
      </p:pic>
    </p:spTree>
    <p:extLst>
      <p:ext uri="{BB962C8B-B14F-4D97-AF65-F5344CB8AC3E}">
        <p14:creationId xmlns:p14="http://schemas.microsoft.com/office/powerpoint/2010/main" val="31776382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7251-990D-4DCF-B0A3-A2182D20C153}"/>
              </a:ext>
            </a:extLst>
          </p:cNvPr>
          <p:cNvSpPr>
            <a:spLocks noGrp="1"/>
          </p:cNvSpPr>
          <p:nvPr>
            <p:ph type="title"/>
          </p:nvPr>
        </p:nvSpPr>
        <p:spPr/>
        <p:txBody>
          <a:bodyPr/>
          <a:lstStyle/>
          <a:p>
            <a:r>
              <a:rPr lang="en-US" dirty="0"/>
              <a:t>HealthShare Referral Manager (HSRM)</a:t>
            </a:r>
          </a:p>
        </p:txBody>
      </p:sp>
      <p:sp>
        <p:nvSpPr>
          <p:cNvPr id="3" name="Content Placeholder 2">
            <a:extLst>
              <a:ext uri="{FF2B5EF4-FFF2-40B4-BE49-F238E27FC236}">
                <a16:creationId xmlns:a16="http://schemas.microsoft.com/office/drawing/2014/main" id="{0F634923-E9C9-43AA-BD19-FA9D9084D815}"/>
              </a:ext>
            </a:extLst>
          </p:cNvPr>
          <p:cNvSpPr>
            <a:spLocks noGrp="1"/>
          </p:cNvSpPr>
          <p:nvPr>
            <p:ph idx="1"/>
          </p:nvPr>
        </p:nvSpPr>
        <p:spPr/>
        <p:txBody>
          <a:bodyPr>
            <a:normAutofit/>
          </a:bodyPr>
          <a:lstStyle/>
          <a:p>
            <a:pPr marL="0" indent="0">
              <a:buNone/>
            </a:pPr>
            <a:r>
              <a:rPr lang="en-US" dirty="0"/>
              <a:t>HSRM is VA’s new secure online portal for managing referrals and authorizations </a:t>
            </a:r>
          </a:p>
          <a:p>
            <a:r>
              <a:rPr lang="en-US" dirty="0"/>
              <a:t>Standardized referrals</a:t>
            </a:r>
          </a:p>
          <a:p>
            <a:r>
              <a:rPr lang="en-US" dirty="0"/>
              <a:t>Facilitates health information exchange</a:t>
            </a:r>
          </a:p>
          <a:p>
            <a:r>
              <a:rPr lang="en-US" dirty="0"/>
              <a:t>Track's healthcare delivery</a:t>
            </a:r>
          </a:p>
          <a:p>
            <a:r>
              <a:rPr lang="en-US" dirty="0"/>
              <a:t>Allows community provider to submit Requests for Services (RFS)</a:t>
            </a:r>
          </a:p>
          <a:p>
            <a:pPr marL="0" indent="0">
              <a:buNone/>
            </a:pPr>
            <a:endParaRPr lang="en-US" dirty="0"/>
          </a:p>
        </p:txBody>
      </p:sp>
      <p:sp>
        <p:nvSpPr>
          <p:cNvPr id="4" name="Slide Number Placeholder 3">
            <a:extLst>
              <a:ext uri="{FF2B5EF4-FFF2-40B4-BE49-F238E27FC236}">
                <a16:creationId xmlns:a16="http://schemas.microsoft.com/office/drawing/2014/main" id="{13B2C94E-C593-4198-8144-A3B7DFF11C0E}"/>
              </a:ext>
            </a:extLst>
          </p:cNvPr>
          <p:cNvSpPr>
            <a:spLocks noGrp="1"/>
          </p:cNvSpPr>
          <p:nvPr>
            <p:ph type="sldNum" sz="quarter" idx="12"/>
          </p:nvPr>
        </p:nvSpPr>
        <p:spPr/>
        <p:txBody>
          <a:bodyPr/>
          <a:lstStyle/>
          <a:p>
            <a:fld id="{122A4168-FDD5-490D-97CA-067BE328F91A}" type="slidenum">
              <a:rPr lang="en-US" smtClean="0"/>
              <a:t>11</a:t>
            </a:fld>
            <a:endParaRPr lang="en-US"/>
          </a:p>
        </p:txBody>
      </p:sp>
    </p:spTree>
    <p:extLst>
      <p:ext uri="{BB962C8B-B14F-4D97-AF65-F5344CB8AC3E}">
        <p14:creationId xmlns:p14="http://schemas.microsoft.com/office/powerpoint/2010/main" val="5249986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2997-A3D2-4B30-A4B3-2ED1848AF154}"/>
              </a:ext>
            </a:extLst>
          </p:cNvPr>
          <p:cNvSpPr>
            <a:spLocks noGrp="1"/>
          </p:cNvSpPr>
          <p:nvPr>
            <p:ph type="title"/>
          </p:nvPr>
        </p:nvSpPr>
        <p:spPr>
          <a:xfrm>
            <a:off x="457200" y="274638"/>
            <a:ext cx="8229600" cy="457199"/>
          </a:xfrm>
        </p:spPr>
        <p:txBody>
          <a:bodyPr>
            <a:noAutofit/>
          </a:bodyPr>
          <a:lstStyle/>
          <a:p>
            <a:pPr algn="l"/>
            <a:r>
              <a:rPr lang="en-US" sz="3600" dirty="0">
                <a:solidFill>
                  <a:schemeClr val="bg1"/>
                </a:solidFill>
              </a:rPr>
              <a:t>CPT Codes and Billing information</a:t>
            </a:r>
          </a:p>
        </p:txBody>
      </p:sp>
      <p:sp>
        <p:nvSpPr>
          <p:cNvPr id="5" name="Text Placeholder 4">
            <a:extLst>
              <a:ext uri="{FF2B5EF4-FFF2-40B4-BE49-F238E27FC236}">
                <a16:creationId xmlns:a16="http://schemas.microsoft.com/office/drawing/2014/main" id="{37B28D95-3EAF-48D1-B0EF-5A212BFFA55A}"/>
              </a:ext>
            </a:extLst>
          </p:cNvPr>
          <p:cNvSpPr>
            <a:spLocks noGrp="1"/>
          </p:cNvSpPr>
          <p:nvPr>
            <p:ph type="body" idx="1"/>
          </p:nvPr>
        </p:nvSpPr>
        <p:spPr/>
        <p:txBody>
          <a:bodyPr/>
          <a:lstStyle/>
          <a:p>
            <a:r>
              <a:rPr lang="en-US" dirty="0">
                <a:hlinkClick r:id="rId3"/>
              </a:rPr>
              <a:t>The VA Provider Storefront</a:t>
            </a:r>
            <a:endParaRPr lang="en-US" dirty="0"/>
          </a:p>
        </p:txBody>
      </p:sp>
      <p:sp>
        <p:nvSpPr>
          <p:cNvPr id="3" name="Content Placeholder 2">
            <a:extLst>
              <a:ext uri="{FF2B5EF4-FFF2-40B4-BE49-F238E27FC236}">
                <a16:creationId xmlns:a16="http://schemas.microsoft.com/office/drawing/2014/main" id="{E50876B5-B2ED-42F7-B16A-14FC8D40C881}"/>
              </a:ext>
            </a:extLst>
          </p:cNvPr>
          <p:cNvSpPr>
            <a:spLocks noGrp="1"/>
          </p:cNvSpPr>
          <p:nvPr>
            <p:ph sz="half" idx="2"/>
          </p:nvPr>
        </p:nvSpPr>
        <p:spPr/>
        <p:txBody>
          <a:bodyPr/>
          <a:lstStyle/>
          <a:p>
            <a:pPr marL="0" indent="0">
              <a:buNone/>
            </a:pPr>
            <a:r>
              <a:rPr lang="en-US" dirty="0"/>
              <a:t>VA Webpage -Public domain</a:t>
            </a:r>
          </a:p>
          <a:p>
            <a:r>
              <a:rPr lang="en-US" dirty="0"/>
              <a:t>accessible by community providers </a:t>
            </a:r>
          </a:p>
          <a:p>
            <a:r>
              <a:rPr lang="en-US" dirty="0"/>
              <a:t>Look up CPT Codes for Active SEOCs </a:t>
            </a:r>
          </a:p>
          <a:p>
            <a:r>
              <a:rPr lang="en-US" dirty="0">
                <a:hlinkClick r:id="rId4"/>
              </a:rPr>
              <a:t>VA Fee Schedule</a:t>
            </a:r>
            <a:endParaRPr lang="en-US" dirty="0"/>
          </a:p>
          <a:p>
            <a:pPr marL="0" indent="0">
              <a:buNone/>
            </a:pPr>
            <a:endParaRPr lang="en-US" dirty="0"/>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3E837F3E-4AE5-4897-B381-7AFB099888E9}"/>
              </a:ext>
            </a:extLst>
          </p:cNvPr>
          <p:cNvSpPr>
            <a:spLocks noGrp="1"/>
          </p:cNvSpPr>
          <p:nvPr>
            <p:ph type="body" sz="quarter" idx="3"/>
          </p:nvPr>
        </p:nvSpPr>
        <p:spPr/>
        <p:txBody>
          <a:bodyPr/>
          <a:lstStyle/>
          <a:p>
            <a:endParaRPr lang="en-US"/>
          </a:p>
        </p:txBody>
      </p:sp>
      <p:pic>
        <p:nvPicPr>
          <p:cNvPr id="8" name="Content Placeholder 7">
            <a:extLst>
              <a:ext uri="{FF2B5EF4-FFF2-40B4-BE49-F238E27FC236}">
                <a16:creationId xmlns:a16="http://schemas.microsoft.com/office/drawing/2014/main" id="{B7130BFC-634A-465F-87F9-941A0BD5FCE5}"/>
              </a:ext>
            </a:extLst>
          </p:cNvPr>
          <p:cNvPicPr>
            <a:picLocks noGrp="1" noChangeAspect="1"/>
          </p:cNvPicPr>
          <p:nvPr>
            <p:ph sz="quarter" idx="4"/>
          </p:nvPr>
        </p:nvPicPr>
        <p:blipFill>
          <a:blip r:embed="rId5"/>
          <a:stretch>
            <a:fillRect/>
          </a:stretch>
        </p:blipFill>
        <p:spPr>
          <a:xfrm>
            <a:off x="4645025" y="1535113"/>
            <a:ext cx="4041775" cy="4408487"/>
          </a:xfrm>
          <a:prstGeom prst="rect">
            <a:avLst/>
          </a:prstGeom>
        </p:spPr>
      </p:pic>
      <p:sp>
        <p:nvSpPr>
          <p:cNvPr id="4" name="Slide Number Placeholder 3">
            <a:extLst>
              <a:ext uri="{FF2B5EF4-FFF2-40B4-BE49-F238E27FC236}">
                <a16:creationId xmlns:a16="http://schemas.microsoft.com/office/drawing/2014/main" id="{9F6341A8-9639-4A12-9F81-A0F43C65709C}"/>
              </a:ext>
            </a:extLst>
          </p:cNvPr>
          <p:cNvSpPr>
            <a:spLocks noGrp="1"/>
          </p:cNvSpPr>
          <p:nvPr>
            <p:ph type="sldNum" sz="quarter" idx="12"/>
          </p:nvPr>
        </p:nvSpPr>
        <p:spPr/>
        <p:txBody>
          <a:bodyPr/>
          <a:lstStyle/>
          <a:p>
            <a:fld id="{122A4168-FDD5-490D-97CA-067BE328F91A}" type="slidenum">
              <a:rPr lang="en-US" smtClean="0"/>
              <a:t>12</a:t>
            </a:fld>
            <a:endParaRPr lang="en-US"/>
          </a:p>
        </p:txBody>
      </p:sp>
    </p:spTree>
    <p:extLst>
      <p:ext uri="{BB962C8B-B14F-4D97-AF65-F5344CB8AC3E}">
        <p14:creationId xmlns:p14="http://schemas.microsoft.com/office/powerpoint/2010/main" val="9092757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DA31-D347-43F2-AD19-0C390578BAFF}"/>
              </a:ext>
            </a:extLst>
          </p:cNvPr>
          <p:cNvSpPr>
            <a:spLocks noGrp="1"/>
          </p:cNvSpPr>
          <p:nvPr>
            <p:ph type="title"/>
          </p:nvPr>
        </p:nvSpPr>
        <p:spPr/>
        <p:txBody>
          <a:bodyPr/>
          <a:lstStyle/>
          <a:p>
            <a:r>
              <a:rPr lang="en-US" dirty="0"/>
              <a:t>Community Care</a:t>
            </a:r>
          </a:p>
        </p:txBody>
      </p:sp>
      <p:sp>
        <p:nvSpPr>
          <p:cNvPr id="3" name="Content Placeholder 2">
            <a:extLst>
              <a:ext uri="{FF2B5EF4-FFF2-40B4-BE49-F238E27FC236}">
                <a16:creationId xmlns:a16="http://schemas.microsoft.com/office/drawing/2014/main" id="{C5AFAB78-B45C-4BFB-9641-2C95B55654DB}"/>
              </a:ext>
            </a:extLst>
          </p:cNvPr>
          <p:cNvSpPr>
            <a:spLocks noGrp="1"/>
          </p:cNvSpPr>
          <p:nvPr>
            <p:ph idx="1"/>
          </p:nvPr>
        </p:nvSpPr>
        <p:spPr/>
        <p:txBody>
          <a:bodyPr>
            <a:normAutofit lnSpcReduction="10000"/>
          </a:bodyPr>
          <a:lstStyle/>
          <a:p>
            <a:pPr marL="0" indent="0">
              <a:buNone/>
            </a:pPr>
            <a:r>
              <a:rPr lang="en-US" dirty="0"/>
              <a:t>For questions, please contact:</a:t>
            </a:r>
          </a:p>
          <a:p>
            <a:pPr marL="0" indent="0">
              <a:buNone/>
            </a:pPr>
            <a:r>
              <a:rPr lang="en-US" b="1" dirty="0"/>
              <a:t>Minneapolis Community Care Dept</a:t>
            </a:r>
            <a:endParaRPr lang="en-US" dirty="0"/>
          </a:p>
          <a:p>
            <a:pPr marL="400050" lvl="1" indent="0">
              <a:buNone/>
            </a:pPr>
            <a:r>
              <a:rPr lang="en-US" dirty="0"/>
              <a:t>Phone: 612-725-8196</a:t>
            </a:r>
          </a:p>
          <a:p>
            <a:pPr marL="400050" lvl="1" indent="0">
              <a:buNone/>
            </a:pPr>
            <a:r>
              <a:rPr lang="en-US" dirty="0"/>
              <a:t>RFS Fax: 612-794-3982</a:t>
            </a:r>
          </a:p>
          <a:p>
            <a:pPr marL="0" indent="0">
              <a:buNone/>
            </a:pPr>
            <a:r>
              <a:rPr lang="en-US" dirty="0"/>
              <a:t>If needed:</a:t>
            </a:r>
          </a:p>
          <a:p>
            <a:pPr marL="400050" lvl="1" indent="0">
              <a:buNone/>
            </a:pPr>
            <a:r>
              <a:rPr lang="en-US" dirty="0"/>
              <a:t>Amber Hoelscher, ANM  612-725-8120</a:t>
            </a:r>
          </a:p>
          <a:p>
            <a:pPr marL="400050" lvl="1" indent="0">
              <a:buNone/>
            </a:pPr>
            <a:r>
              <a:rPr lang="en-US" dirty="0">
                <a:hlinkClick r:id="rId2"/>
              </a:rPr>
              <a:t>Amber.Hoelscher@va.gov</a:t>
            </a:r>
            <a:r>
              <a:rPr lang="en-US" dirty="0"/>
              <a:t> </a:t>
            </a:r>
          </a:p>
          <a:p>
            <a:pPr marL="400050" lvl="1" indent="0">
              <a:buNone/>
            </a:pPr>
            <a:r>
              <a:rPr lang="en-US" dirty="0"/>
              <a:t>Jessica Davidson, ANM 612-725-8116</a:t>
            </a:r>
          </a:p>
          <a:p>
            <a:pPr marL="400050" lvl="1" indent="0">
              <a:buNone/>
            </a:pPr>
            <a:r>
              <a:rPr lang="en-US" dirty="0"/>
              <a:t>Tara Larive, NM 612-725-8041</a:t>
            </a:r>
          </a:p>
          <a:p>
            <a:pPr marL="0" indent="0">
              <a:buNone/>
            </a:pPr>
            <a:endParaRPr lang="en-US" dirty="0"/>
          </a:p>
        </p:txBody>
      </p:sp>
      <p:sp>
        <p:nvSpPr>
          <p:cNvPr id="4" name="Slide Number Placeholder 3">
            <a:extLst>
              <a:ext uri="{FF2B5EF4-FFF2-40B4-BE49-F238E27FC236}">
                <a16:creationId xmlns:a16="http://schemas.microsoft.com/office/drawing/2014/main" id="{55B1F67D-CC64-4AEA-9B88-B99B95FC4AB9}"/>
              </a:ext>
            </a:extLst>
          </p:cNvPr>
          <p:cNvSpPr>
            <a:spLocks noGrp="1"/>
          </p:cNvSpPr>
          <p:nvPr>
            <p:ph type="sldNum" sz="quarter" idx="12"/>
          </p:nvPr>
        </p:nvSpPr>
        <p:spPr/>
        <p:txBody>
          <a:bodyPr/>
          <a:lstStyle/>
          <a:p>
            <a:fld id="{122A4168-FDD5-490D-97CA-067BE328F91A}" type="slidenum">
              <a:rPr lang="en-US" smtClean="0"/>
              <a:t>13</a:t>
            </a:fld>
            <a:endParaRPr lang="en-US"/>
          </a:p>
        </p:txBody>
      </p:sp>
    </p:spTree>
    <p:extLst>
      <p:ext uri="{BB962C8B-B14F-4D97-AF65-F5344CB8AC3E}">
        <p14:creationId xmlns:p14="http://schemas.microsoft.com/office/powerpoint/2010/main" val="41967737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9B96-3748-44AB-A58D-CFB50B050A9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7B69BD3-786E-47E4-B801-DE18A34BDF64}"/>
              </a:ext>
            </a:extLst>
          </p:cNvPr>
          <p:cNvSpPr>
            <a:spLocks noGrp="1"/>
          </p:cNvSpPr>
          <p:nvPr>
            <p:ph idx="1"/>
          </p:nvPr>
        </p:nvSpPr>
        <p:spPr/>
        <p:txBody>
          <a:bodyPr>
            <a:normAutofit fontScale="85000" lnSpcReduction="20000"/>
          </a:bodyPr>
          <a:lstStyle/>
          <a:p>
            <a:r>
              <a:rPr lang="en-US" dirty="0"/>
              <a:t>Links to </a:t>
            </a:r>
            <a:r>
              <a:rPr lang="en-US" dirty="0">
                <a:hlinkClick r:id="rId3"/>
              </a:rPr>
              <a:t>Optum</a:t>
            </a:r>
            <a:endParaRPr lang="en-US" dirty="0"/>
          </a:p>
          <a:p>
            <a:r>
              <a:rPr lang="en-US" dirty="0">
                <a:hlinkClick r:id="rId4"/>
              </a:rPr>
              <a:t>VA website </a:t>
            </a:r>
            <a:r>
              <a:rPr lang="en-US" dirty="0"/>
              <a:t>for community providers</a:t>
            </a:r>
          </a:p>
          <a:p>
            <a:pPr lvl="1"/>
            <a:r>
              <a:rPr lang="en-US" dirty="0"/>
              <a:t>Care Coordination Overview</a:t>
            </a:r>
          </a:p>
          <a:p>
            <a:pPr lvl="1"/>
            <a:r>
              <a:rPr lang="en-US" dirty="0"/>
              <a:t>HSRM</a:t>
            </a:r>
          </a:p>
          <a:p>
            <a:pPr lvl="1"/>
            <a:r>
              <a:rPr lang="en-US" dirty="0">
                <a:hlinkClick r:id="rId5"/>
              </a:rPr>
              <a:t>VA Fee Schedule</a:t>
            </a:r>
            <a:endParaRPr lang="en-US" dirty="0">
              <a:hlinkClick r:id="rId6"/>
            </a:endParaRPr>
          </a:p>
          <a:p>
            <a:r>
              <a:rPr lang="en-US" dirty="0">
                <a:hlinkClick r:id="rId7"/>
              </a:rPr>
              <a:t>HSRM Community Provider Information Sheet</a:t>
            </a:r>
            <a:endParaRPr lang="en-US" dirty="0"/>
          </a:p>
          <a:p>
            <a:r>
              <a:rPr lang="en-US" dirty="0">
                <a:hlinkClick r:id="rId8"/>
              </a:rPr>
              <a:t>VA third party payor precertification form</a:t>
            </a:r>
            <a:endParaRPr lang="en-US" dirty="0"/>
          </a:p>
          <a:p>
            <a:r>
              <a:rPr lang="en-US" dirty="0">
                <a:hlinkClick r:id="rId9"/>
              </a:rPr>
              <a:t>Veteran facing: VA Home &amp; Community Based Services</a:t>
            </a:r>
            <a:endParaRPr lang="en-US" dirty="0"/>
          </a:p>
          <a:p>
            <a:r>
              <a:rPr lang="en-US" dirty="0">
                <a:hlinkClick r:id="rId10"/>
              </a:rPr>
              <a:t>RFS</a:t>
            </a:r>
            <a:r>
              <a:rPr lang="en-US" dirty="0"/>
              <a:t> (VA form 10-10172 May 2019)</a:t>
            </a:r>
          </a:p>
          <a:p>
            <a:r>
              <a:rPr lang="en-US" dirty="0"/>
              <a:t>Fargo </a:t>
            </a:r>
            <a:r>
              <a:rPr lang="en-US" dirty="0">
                <a:hlinkClick r:id="rId11" action="ppaction://hlinkfile"/>
              </a:rPr>
              <a:t>Reauthorization Form</a:t>
            </a:r>
            <a:endParaRPr lang="en-US" dirty="0"/>
          </a:p>
          <a:p>
            <a:endParaRPr lang="en-US" dirty="0"/>
          </a:p>
        </p:txBody>
      </p:sp>
      <p:sp>
        <p:nvSpPr>
          <p:cNvPr id="4" name="Slide Number Placeholder 3">
            <a:extLst>
              <a:ext uri="{FF2B5EF4-FFF2-40B4-BE49-F238E27FC236}">
                <a16:creationId xmlns:a16="http://schemas.microsoft.com/office/drawing/2014/main" id="{6FCD4B70-88DD-4131-8FBF-4ADA6700ADE7}"/>
              </a:ext>
            </a:extLst>
          </p:cNvPr>
          <p:cNvSpPr>
            <a:spLocks noGrp="1"/>
          </p:cNvSpPr>
          <p:nvPr>
            <p:ph type="sldNum" sz="quarter" idx="12"/>
          </p:nvPr>
        </p:nvSpPr>
        <p:spPr/>
        <p:txBody>
          <a:bodyPr/>
          <a:lstStyle/>
          <a:p>
            <a:fld id="{122A4168-FDD5-490D-97CA-067BE328F91A}" type="slidenum">
              <a:rPr lang="en-US" smtClean="0"/>
              <a:t>14</a:t>
            </a:fld>
            <a:endParaRPr lang="en-US"/>
          </a:p>
        </p:txBody>
      </p:sp>
    </p:spTree>
    <p:extLst>
      <p:ext uri="{BB962C8B-B14F-4D97-AF65-F5344CB8AC3E}">
        <p14:creationId xmlns:p14="http://schemas.microsoft.com/office/powerpoint/2010/main" val="4425209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F6FE4C-53FD-4532-A9FD-0AD2AFFCC159}"/>
              </a:ext>
            </a:extLst>
          </p:cNvPr>
          <p:cNvSpPr>
            <a:spLocks noGrp="1"/>
          </p:cNvSpPr>
          <p:nvPr>
            <p:ph type="title"/>
          </p:nvPr>
        </p:nvSpPr>
        <p:spPr/>
        <p:txBody>
          <a:bodyPr>
            <a:noAutofit/>
          </a:bodyPr>
          <a:lstStyle/>
          <a:p>
            <a:r>
              <a:rPr lang="en-US" sz="2800" dirty="0"/>
              <a:t>Home care agencies partner with the VAMC</a:t>
            </a:r>
          </a:p>
        </p:txBody>
      </p:sp>
      <p:pic>
        <p:nvPicPr>
          <p:cNvPr id="7" name="Content Placeholder 6">
            <a:extLst>
              <a:ext uri="{FF2B5EF4-FFF2-40B4-BE49-F238E27FC236}">
                <a16:creationId xmlns:a16="http://schemas.microsoft.com/office/drawing/2014/main" id="{CD699DE0-A4DF-40A3-AA93-6DEE24792C4F}"/>
              </a:ext>
            </a:extLst>
          </p:cNvPr>
          <p:cNvPicPr>
            <a:picLocks noGrp="1" noChangeAspect="1"/>
          </p:cNvPicPr>
          <p:nvPr>
            <p:ph idx="1"/>
          </p:nvPr>
        </p:nvPicPr>
        <p:blipFill>
          <a:blip r:embed="rId3"/>
          <a:stretch>
            <a:fillRect/>
          </a:stretch>
        </p:blipFill>
        <p:spPr>
          <a:xfrm>
            <a:off x="704671" y="1295400"/>
            <a:ext cx="6126093" cy="4067527"/>
          </a:xfrm>
          <a:prstGeom prst="rect">
            <a:avLst/>
          </a:prstGeom>
        </p:spPr>
      </p:pic>
      <p:sp>
        <p:nvSpPr>
          <p:cNvPr id="4" name="Slide Number Placeholder 3">
            <a:extLst>
              <a:ext uri="{FF2B5EF4-FFF2-40B4-BE49-F238E27FC236}">
                <a16:creationId xmlns:a16="http://schemas.microsoft.com/office/drawing/2014/main" id="{393A89F2-766A-4082-B231-10D73966B529}"/>
              </a:ext>
            </a:extLst>
          </p:cNvPr>
          <p:cNvSpPr>
            <a:spLocks noGrp="1"/>
          </p:cNvSpPr>
          <p:nvPr>
            <p:ph type="sldNum" sz="quarter" idx="12"/>
          </p:nvPr>
        </p:nvSpPr>
        <p:spPr/>
        <p:txBody>
          <a:bodyPr/>
          <a:lstStyle/>
          <a:p>
            <a:fld id="{122A4168-FDD5-490D-97CA-067BE328F91A}" type="slidenum">
              <a:rPr lang="en-US" smtClean="0"/>
              <a:t>2</a:t>
            </a:fld>
            <a:endParaRPr lang="en-US"/>
          </a:p>
        </p:txBody>
      </p:sp>
      <p:sp>
        <p:nvSpPr>
          <p:cNvPr id="8" name="TextBox 7">
            <a:extLst>
              <a:ext uri="{FF2B5EF4-FFF2-40B4-BE49-F238E27FC236}">
                <a16:creationId xmlns:a16="http://schemas.microsoft.com/office/drawing/2014/main" id="{071C72DD-01CE-4F2D-BB4B-BF30969AEF9F}"/>
              </a:ext>
            </a:extLst>
          </p:cNvPr>
          <p:cNvSpPr txBox="1"/>
          <p:nvPr/>
        </p:nvSpPr>
        <p:spPr>
          <a:xfrm>
            <a:off x="1143000" y="5641557"/>
            <a:ext cx="6629400" cy="369332"/>
          </a:xfrm>
          <a:prstGeom prst="rect">
            <a:avLst/>
          </a:prstGeom>
          <a:noFill/>
        </p:spPr>
        <p:txBody>
          <a:bodyPr wrap="square" rtlCol="0">
            <a:spAutoFit/>
          </a:bodyPr>
          <a:lstStyle/>
          <a:p>
            <a:pPr algn="ctr"/>
            <a:r>
              <a:rPr lang="en-US" dirty="0"/>
              <a:t>Providing High Quality, Timely Care to Veterans</a:t>
            </a:r>
          </a:p>
        </p:txBody>
      </p:sp>
    </p:spTree>
    <p:extLst>
      <p:ext uri="{BB962C8B-B14F-4D97-AF65-F5344CB8AC3E}">
        <p14:creationId xmlns:p14="http://schemas.microsoft.com/office/powerpoint/2010/main" val="40763188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8B0A84-1C24-4A40-8460-5C1293C5AD0C}"/>
              </a:ext>
            </a:extLst>
          </p:cNvPr>
          <p:cNvSpPr>
            <a:spLocks noGrp="1"/>
          </p:cNvSpPr>
          <p:nvPr>
            <p:ph type="title"/>
          </p:nvPr>
        </p:nvSpPr>
        <p:spPr>
          <a:xfrm>
            <a:off x="1792288" y="4800600"/>
            <a:ext cx="5486400" cy="1006474"/>
          </a:xfrm>
        </p:spPr>
        <p:txBody>
          <a:bodyPr>
            <a:normAutofit/>
          </a:bodyPr>
          <a:lstStyle/>
          <a:p>
            <a:pPr algn="ctr"/>
            <a:r>
              <a:rPr lang="en-US" dirty="0"/>
              <a:t>Community Care Network: TPA=Optum</a:t>
            </a:r>
            <a:br>
              <a:rPr lang="en-US" dirty="0"/>
            </a:br>
            <a:r>
              <a:rPr lang="en-US" dirty="0"/>
              <a:t>VISN23 System Redesign</a:t>
            </a:r>
            <a:br>
              <a:rPr lang="en-US" dirty="0"/>
            </a:br>
            <a:r>
              <a:rPr lang="en-US" dirty="0"/>
              <a:t>HSRM</a:t>
            </a:r>
          </a:p>
        </p:txBody>
      </p:sp>
      <p:sp>
        <p:nvSpPr>
          <p:cNvPr id="4" name="Slide Number Placeholder 3">
            <a:extLst>
              <a:ext uri="{FF2B5EF4-FFF2-40B4-BE49-F238E27FC236}">
                <a16:creationId xmlns:a16="http://schemas.microsoft.com/office/drawing/2014/main" id="{164D7B4C-E236-43CA-BD6F-ACE2DAC4A545}"/>
              </a:ext>
            </a:extLst>
          </p:cNvPr>
          <p:cNvSpPr>
            <a:spLocks noGrp="1"/>
          </p:cNvSpPr>
          <p:nvPr>
            <p:ph type="sldNum" sz="quarter" idx="12"/>
          </p:nvPr>
        </p:nvSpPr>
        <p:spPr/>
        <p:txBody>
          <a:bodyPr/>
          <a:lstStyle/>
          <a:p>
            <a:fld id="{122A4168-FDD5-490D-97CA-067BE328F91A}" type="slidenum">
              <a:rPr lang="en-US" smtClean="0"/>
              <a:t>3</a:t>
            </a:fld>
            <a:endParaRPr lang="en-US"/>
          </a:p>
        </p:txBody>
      </p:sp>
      <p:pic>
        <p:nvPicPr>
          <p:cNvPr id="1030" name="Picture 6" descr="Image result for change is here">
            <a:extLst>
              <a:ext uri="{FF2B5EF4-FFF2-40B4-BE49-F238E27FC236}">
                <a16:creationId xmlns:a16="http://schemas.microsoft.com/office/drawing/2014/main" id="{CFB92EF1-ACAC-4F0C-B0B3-C63E35934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04826"/>
            <a:ext cx="8534400" cy="332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858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5915-868C-4C50-8C24-2A83B5E19144}"/>
              </a:ext>
            </a:extLst>
          </p:cNvPr>
          <p:cNvSpPr>
            <a:spLocks noGrp="1"/>
          </p:cNvSpPr>
          <p:nvPr>
            <p:ph type="title"/>
          </p:nvPr>
        </p:nvSpPr>
        <p:spPr/>
        <p:txBody>
          <a:bodyPr>
            <a:normAutofit/>
          </a:bodyPr>
          <a:lstStyle/>
          <a:p>
            <a:pPr algn="l"/>
            <a:r>
              <a:rPr lang="en-US" sz="3600" dirty="0">
                <a:solidFill>
                  <a:schemeClr val="bg1"/>
                </a:solidFill>
                <a:latin typeface="Arial" panose="020B0604020202020204" pitchFamily="34" charset="0"/>
                <a:cs typeface="Arial" panose="020B0604020202020204" pitchFamily="34" charset="0"/>
              </a:rPr>
              <a:t>Community Care Network (CCN): Optum</a:t>
            </a:r>
            <a:endParaRPr lang="en-US" dirty="0"/>
          </a:p>
        </p:txBody>
      </p:sp>
      <p:sp>
        <p:nvSpPr>
          <p:cNvPr id="3" name="Text Placeholder 2">
            <a:extLst>
              <a:ext uri="{FF2B5EF4-FFF2-40B4-BE49-F238E27FC236}">
                <a16:creationId xmlns:a16="http://schemas.microsoft.com/office/drawing/2014/main" id="{DBCE07FD-4243-4996-85A0-42263435C523}"/>
              </a:ext>
            </a:extLst>
          </p:cNvPr>
          <p:cNvSpPr>
            <a:spLocks noGrp="1"/>
          </p:cNvSpPr>
          <p:nvPr>
            <p:ph idx="1"/>
          </p:nvPr>
        </p:nvSpPr>
        <p:spPr/>
        <p:txBody>
          <a:bodyPr>
            <a:normAutofit fontScale="70000" lnSpcReduction="20000"/>
          </a:bodyPr>
          <a:lstStyle/>
          <a:p>
            <a:pPr marL="0" indent="0">
              <a:buNone/>
            </a:pPr>
            <a:r>
              <a:rPr lang="en-US" sz="4000" b="1" dirty="0"/>
              <a:t>Veterans</a:t>
            </a:r>
            <a:r>
              <a:rPr lang="en-US" sz="4000" dirty="0"/>
              <a:t> </a:t>
            </a:r>
            <a:r>
              <a:rPr lang="en-US" sz="4000" b="1" dirty="0"/>
              <a:t>choose</a:t>
            </a:r>
          </a:p>
          <a:p>
            <a:pPr lvl="1"/>
            <a:r>
              <a:rPr lang="en-US" sz="4000" dirty="0"/>
              <a:t>Providers in CCN - Optum is TPA</a:t>
            </a:r>
          </a:p>
          <a:p>
            <a:pPr lvl="1"/>
            <a:r>
              <a:rPr lang="en-US" sz="4000" dirty="0"/>
              <a:t>Veterans Care Agreements (l</a:t>
            </a:r>
            <a:r>
              <a:rPr lang="en-US" sz="3600" dirty="0"/>
              <a:t>imited)</a:t>
            </a:r>
          </a:p>
          <a:p>
            <a:pPr marL="0" indent="0">
              <a:buNone/>
            </a:pPr>
            <a:r>
              <a:rPr lang="en-US" sz="3900" b="1" dirty="0"/>
              <a:t>To Join CCN</a:t>
            </a:r>
            <a:endParaRPr lang="en-US" sz="39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ndParaRPr>
          </a:p>
          <a:p>
            <a:pPr lvl="1"/>
            <a:r>
              <a:rPr lang="en-US" sz="4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UHCprovider.com &gt; Join</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1"/>
            <a:r>
              <a:rPr lang="en-US" sz="4000" dirty="0"/>
              <a:t>Optum Call (844) 839-6108 (8am to 8pm ET, Monday through Friday, excluding holidays) </a:t>
            </a:r>
          </a:p>
          <a:p>
            <a:pPr lvl="1"/>
            <a:r>
              <a:rPr lang="en-US" sz="4000" dirty="0"/>
              <a:t>Optum provider portal</a:t>
            </a:r>
          </a:p>
          <a:p>
            <a:pPr lvl="2"/>
            <a:r>
              <a:rPr lang="en-US" sz="3600" dirty="0"/>
              <a:t>View claims</a:t>
            </a:r>
          </a:p>
          <a:p>
            <a:pPr lvl="2"/>
            <a:r>
              <a:rPr lang="en-US" sz="3600" dirty="0"/>
              <a:t>Training</a:t>
            </a:r>
          </a:p>
        </p:txBody>
      </p:sp>
      <p:sp>
        <p:nvSpPr>
          <p:cNvPr id="7" name="Slide Number Placeholder 6">
            <a:extLst>
              <a:ext uri="{FF2B5EF4-FFF2-40B4-BE49-F238E27FC236}">
                <a16:creationId xmlns:a16="http://schemas.microsoft.com/office/drawing/2014/main" id="{75DC7EF3-2830-45E7-8C4E-58ACAF01FE8B}"/>
              </a:ext>
            </a:extLst>
          </p:cNvPr>
          <p:cNvSpPr>
            <a:spLocks noGrp="1"/>
          </p:cNvSpPr>
          <p:nvPr>
            <p:ph type="sldNum" sz="quarter" idx="12"/>
          </p:nvPr>
        </p:nvSpPr>
        <p:spPr/>
        <p:txBody>
          <a:bodyPr/>
          <a:lstStyle/>
          <a:p>
            <a:fld id="{122A4168-FDD5-490D-97CA-067BE328F91A}" type="slidenum">
              <a:rPr lang="en-US" smtClean="0"/>
              <a:t>4</a:t>
            </a:fld>
            <a:endParaRPr lang="en-US"/>
          </a:p>
        </p:txBody>
      </p:sp>
      <p:pic>
        <p:nvPicPr>
          <p:cNvPr id="11" name="Picture 10" descr="Snipping Tool">
            <a:extLst>
              <a:ext uri="{FF2B5EF4-FFF2-40B4-BE49-F238E27FC236}">
                <a16:creationId xmlns:a16="http://schemas.microsoft.com/office/drawing/2014/main" id="{07832575-6B29-4B5E-B94E-4809FF8BB6B0}"/>
              </a:ext>
            </a:extLst>
          </p:cNvPr>
          <p:cNvPicPr>
            <a:picLocks noChangeAspect="1"/>
          </p:cNvPicPr>
          <p:nvPr/>
        </p:nvPicPr>
        <p:blipFill rotWithShape="1">
          <a:blip r:embed="rId4">
            <a:extLst>
              <a:ext uri="{28A0092B-C50C-407E-A947-70E740481C1C}">
                <a14:useLocalDpi xmlns:a14="http://schemas.microsoft.com/office/drawing/2010/main" val="0"/>
              </a:ext>
            </a:extLst>
          </a:blip>
          <a:srcRect l="16442" t="44407" r="50672" b="27797"/>
          <a:stretch/>
        </p:blipFill>
        <p:spPr>
          <a:xfrm>
            <a:off x="6172200" y="990599"/>
            <a:ext cx="2438400" cy="1047389"/>
          </a:xfrm>
          <a:prstGeom prst="rect">
            <a:avLst/>
          </a:prstGeom>
        </p:spPr>
      </p:pic>
    </p:spTree>
    <p:extLst>
      <p:ext uri="{BB962C8B-B14F-4D97-AF65-F5344CB8AC3E}">
        <p14:creationId xmlns:p14="http://schemas.microsoft.com/office/powerpoint/2010/main" val="4817379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2997-A3D2-4B30-A4B3-2ED1848AF15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Referral and Authorization</a:t>
            </a:r>
          </a:p>
        </p:txBody>
      </p:sp>
      <p:pic>
        <p:nvPicPr>
          <p:cNvPr id="5" name="Content Placeholder 4">
            <a:extLst>
              <a:ext uri="{FF2B5EF4-FFF2-40B4-BE49-F238E27FC236}">
                <a16:creationId xmlns:a16="http://schemas.microsoft.com/office/drawing/2014/main" id="{DF6E4B11-8980-4673-B50F-4B6895C115BD}"/>
              </a:ext>
            </a:extLst>
          </p:cNvPr>
          <p:cNvPicPr>
            <a:picLocks noGrp="1" noChangeAspect="1"/>
          </p:cNvPicPr>
          <p:nvPr>
            <p:ph idx="1"/>
          </p:nvPr>
        </p:nvPicPr>
        <p:blipFill>
          <a:blip r:embed="rId3"/>
          <a:stretch>
            <a:fillRect/>
          </a:stretch>
        </p:blipFill>
        <p:spPr>
          <a:xfrm>
            <a:off x="463992" y="1600200"/>
            <a:ext cx="8216016" cy="4525963"/>
          </a:xfrm>
          <a:prstGeom prst="rect">
            <a:avLst/>
          </a:prstGeom>
        </p:spPr>
      </p:pic>
      <p:sp>
        <p:nvSpPr>
          <p:cNvPr id="4" name="Slide Number Placeholder 3">
            <a:extLst>
              <a:ext uri="{FF2B5EF4-FFF2-40B4-BE49-F238E27FC236}">
                <a16:creationId xmlns:a16="http://schemas.microsoft.com/office/drawing/2014/main" id="{9F6341A8-9639-4A12-9F81-A0F43C65709C}"/>
              </a:ext>
            </a:extLst>
          </p:cNvPr>
          <p:cNvSpPr>
            <a:spLocks noGrp="1"/>
          </p:cNvSpPr>
          <p:nvPr>
            <p:ph type="sldNum" sz="quarter" idx="12"/>
          </p:nvPr>
        </p:nvSpPr>
        <p:spPr/>
        <p:txBody>
          <a:bodyPr/>
          <a:lstStyle/>
          <a:p>
            <a:fld id="{122A4168-FDD5-490D-97CA-067BE328F91A}" type="slidenum">
              <a:rPr lang="en-US" smtClean="0"/>
              <a:t>5</a:t>
            </a:fld>
            <a:endParaRPr lang="en-US"/>
          </a:p>
        </p:txBody>
      </p:sp>
    </p:spTree>
    <p:extLst>
      <p:ext uri="{BB962C8B-B14F-4D97-AF65-F5344CB8AC3E}">
        <p14:creationId xmlns:p14="http://schemas.microsoft.com/office/powerpoint/2010/main" val="21842997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FB91-5EFF-41D6-9A69-080402ACE92D}"/>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Skilled Home Health Care SEOCs</a:t>
            </a:r>
            <a:endParaRPr lang="en-US" dirty="0"/>
          </a:p>
        </p:txBody>
      </p:sp>
      <p:sp>
        <p:nvSpPr>
          <p:cNvPr id="4" name="Slide Number Placeholder 3">
            <a:extLst>
              <a:ext uri="{FF2B5EF4-FFF2-40B4-BE49-F238E27FC236}">
                <a16:creationId xmlns:a16="http://schemas.microsoft.com/office/drawing/2014/main" id="{AD8BCF59-CE0C-45F2-BE2B-FE6E5223C588}"/>
              </a:ext>
            </a:extLst>
          </p:cNvPr>
          <p:cNvSpPr>
            <a:spLocks noGrp="1"/>
          </p:cNvSpPr>
          <p:nvPr>
            <p:ph type="sldNum" sz="quarter" idx="12"/>
          </p:nvPr>
        </p:nvSpPr>
        <p:spPr/>
        <p:txBody>
          <a:bodyPr/>
          <a:lstStyle/>
          <a:p>
            <a:fld id="{122A4168-FDD5-490D-97CA-067BE328F91A}" type="slidenum">
              <a:rPr lang="en-US" smtClean="0"/>
              <a:t>6</a:t>
            </a:fld>
            <a:endParaRPr lang="en-US"/>
          </a:p>
        </p:txBody>
      </p:sp>
      <p:pic>
        <p:nvPicPr>
          <p:cNvPr id="10" name="Picture 9">
            <a:extLst>
              <a:ext uri="{FF2B5EF4-FFF2-40B4-BE49-F238E27FC236}">
                <a16:creationId xmlns:a16="http://schemas.microsoft.com/office/drawing/2014/main" id="{1E78D8E6-C9A3-43A6-AC8E-92221AFE4B15}"/>
              </a:ext>
            </a:extLst>
          </p:cNvPr>
          <p:cNvPicPr>
            <a:picLocks noChangeAspect="1"/>
          </p:cNvPicPr>
          <p:nvPr/>
        </p:nvPicPr>
        <p:blipFill>
          <a:blip r:embed="rId3"/>
          <a:stretch>
            <a:fillRect/>
          </a:stretch>
        </p:blipFill>
        <p:spPr>
          <a:xfrm>
            <a:off x="-4823" y="4442326"/>
            <a:ext cx="9009524" cy="2105529"/>
          </a:xfrm>
          <a:prstGeom prst="rect">
            <a:avLst/>
          </a:prstGeom>
        </p:spPr>
      </p:pic>
      <p:pic>
        <p:nvPicPr>
          <p:cNvPr id="12" name="Picture 11">
            <a:extLst>
              <a:ext uri="{FF2B5EF4-FFF2-40B4-BE49-F238E27FC236}">
                <a16:creationId xmlns:a16="http://schemas.microsoft.com/office/drawing/2014/main" id="{EA01F937-11D6-47C9-B984-78AD86565BBC}"/>
              </a:ext>
            </a:extLst>
          </p:cNvPr>
          <p:cNvPicPr>
            <a:picLocks noChangeAspect="1"/>
          </p:cNvPicPr>
          <p:nvPr/>
        </p:nvPicPr>
        <p:blipFill>
          <a:blip r:embed="rId4"/>
          <a:stretch>
            <a:fillRect/>
          </a:stretch>
        </p:blipFill>
        <p:spPr>
          <a:xfrm>
            <a:off x="41148" y="1219578"/>
            <a:ext cx="9144000" cy="2911474"/>
          </a:xfrm>
          <a:prstGeom prst="rect">
            <a:avLst/>
          </a:prstGeom>
        </p:spPr>
      </p:pic>
    </p:spTree>
    <p:extLst>
      <p:ext uri="{BB962C8B-B14F-4D97-AF65-F5344CB8AC3E}">
        <p14:creationId xmlns:p14="http://schemas.microsoft.com/office/powerpoint/2010/main" val="27710696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EF7E-0601-4FEA-8543-809759CC16F6}"/>
              </a:ext>
            </a:extLst>
          </p:cNvPr>
          <p:cNvSpPr>
            <a:spLocks noGrp="1"/>
          </p:cNvSpPr>
          <p:nvPr>
            <p:ph type="title"/>
          </p:nvPr>
        </p:nvSpPr>
        <p:spPr>
          <a:xfrm>
            <a:off x="114300" y="73152"/>
            <a:ext cx="8915400" cy="758952"/>
          </a:xfrm>
        </p:spPr>
        <p:txBody>
          <a:bodyPr>
            <a:normAutofit/>
          </a:bodyPr>
          <a:lstStyle/>
          <a:p>
            <a:r>
              <a:rPr lang="en-US" dirty="0">
                <a:latin typeface="Arial" panose="020B0604020202020204" pitchFamily="34" charset="0"/>
                <a:cs typeface="Arial" panose="020B0604020202020204" pitchFamily="34" charset="0"/>
              </a:rPr>
              <a:t>Home Infusion SEOC</a:t>
            </a:r>
            <a:endParaRPr lang="en-US" dirty="0"/>
          </a:p>
        </p:txBody>
      </p:sp>
      <p:sp>
        <p:nvSpPr>
          <p:cNvPr id="4" name="Slide Number Placeholder 3">
            <a:extLst>
              <a:ext uri="{FF2B5EF4-FFF2-40B4-BE49-F238E27FC236}">
                <a16:creationId xmlns:a16="http://schemas.microsoft.com/office/drawing/2014/main" id="{96031D3D-3D05-4F85-B188-EF3F4398633E}"/>
              </a:ext>
            </a:extLst>
          </p:cNvPr>
          <p:cNvSpPr>
            <a:spLocks noGrp="1"/>
          </p:cNvSpPr>
          <p:nvPr>
            <p:ph type="sldNum" sz="quarter" idx="12"/>
          </p:nvPr>
        </p:nvSpPr>
        <p:spPr/>
        <p:txBody>
          <a:bodyPr/>
          <a:lstStyle/>
          <a:p>
            <a:fld id="{122A4168-FDD5-490D-97CA-067BE328F91A}" type="slidenum">
              <a:rPr lang="en-US" smtClean="0"/>
              <a:t>7</a:t>
            </a:fld>
            <a:endParaRPr lang="en-US"/>
          </a:p>
        </p:txBody>
      </p:sp>
      <p:pic>
        <p:nvPicPr>
          <p:cNvPr id="10" name="Picture 9">
            <a:extLst>
              <a:ext uri="{FF2B5EF4-FFF2-40B4-BE49-F238E27FC236}">
                <a16:creationId xmlns:a16="http://schemas.microsoft.com/office/drawing/2014/main" id="{4502168D-09A9-44DE-92A1-962586E58D2A}"/>
              </a:ext>
            </a:extLst>
          </p:cNvPr>
          <p:cNvPicPr>
            <a:picLocks noChangeAspect="1"/>
          </p:cNvPicPr>
          <p:nvPr/>
        </p:nvPicPr>
        <p:blipFill>
          <a:blip r:embed="rId3"/>
          <a:stretch>
            <a:fillRect/>
          </a:stretch>
        </p:blipFill>
        <p:spPr>
          <a:xfrm>
            <a:off x="158894" y="1524000"/>
            <a:ext cx="8985105" cy="3878590"/>
          </a:xfrm>
          <a:prstGeom prst="rect">
            <a:avLst/>
          </a:prstGeom>
        </p:spPr>
      </p:pic>
    </p:spTree>
    <p:extLst>
      <p:ext uri="{BB962C8B-B14F-4D97-AF65-F5344CB8AC3E}">
        <p14:creationId xmlns:p14="http://schemas.microsoft.com/office/powerpoint/2010/main" val="24217312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856C-8673-4B57-A081-DA650B4FAA8B}"/>
              </a:ext>
            </a:extLst>
          </p:cNvPr>
          <p:cNvSpPr>
            <a:spLocks noGrp="1"/>
          </p:cNvSpPr>
          <p:nvPr>
            <p:ph type="title"/>
          </p:nvPr>
        </p:nvSpPr>
        <p:spPr/>
        <p:txBody>
          <a:bodyPr/>
          <a:lstStyle/>
          <a:p>
            <a:r>
              <a:rPr lang="en-US" dirty="0"/>
              <a:t>Case Mix – Personal Care Services</a:t>
            </a:r>
          </a:p>
        </p:txBody>
      </p:sp>
      <p:sp>
        <p:nvSpPr>
          <p:cNvPr id="3" name="Content Placeholder 2">
            <a:extLst>
              <a:ext uri="{FF2B5EF4-FFF2-40B4-BE49-F238E27FC236}">
                <a16:creationId xmlns:a16="http://schemas.microsoft.com/office/drawing/2014/main" id="{338E69FD-BA16-48E2-96CA-54D98C3EAAC8}"/>
              </a:ext>
            </a:extLst>
          </p:cNvPr>
          <p:cNvSpPr>
            <a:spLocks noGrp="1"/>
          </p:cNvSpPr>
          <p:nvPr>
            <p:ph idx="1"/>
          </p:nvPr>
        </p:nvSpPr>
        <p:spPr/>
        <p:txBody>
          <a:bodyPr/>
          <a:lstStyle/>
          <a:p>
            <a:pPr marL="0" indent="0">
              <a:buNone/>
            </a:pPr>
            <a:r>
              <a:rPr lang="en-US" dirty="0"/>
              <a:t>The VHA Purchased Home and Community-Based Services case mix (CM) tool</a:t>
            </a:r>
          </a:p>
          <a:p>
            <a:r>
              <a:rPr lang="en-US" dirty="0"/>
              <a:t>Standardized tool </a:t>
            </a:r>
          </a:p>
          <a:p>
            <a:r>
              <a:rPr lang="en-US" dirty="0"/>
              <a:t>Determine amount of care needed for Non-skilled needs</a:t>
            </a:r>
          </a:p>
          <a:p>
            <a:pPr lvl="1"/>
            <a:r>
              <a:rPr lang="en-US" dirty="0"/>
              <a:t>Implementing use in all VA Medical Centers in Midwest Healthcare network </a:t>
            </a:r>
          </a:p>
        </p:txBody>
      </p:sp>
      <p:sp>
        <p:nvSpPr>
          <p:cNvPr id="4" name="Slide Number Placeholder 3">
            <a:extLst>
              <a:ext uri="{FF2B5EF4-FFF2-40B4-BE49-F238E27FC236}">
                <a16:creationId xmlns:a16="http://schemas.microsoft.com/office/drawing/2014/main" id="{412A1C2F-DA5E-412A-A2FB-84CF8B8CB382}"/>
              </a:ext>
            </a:extLst>
          </p:cNvPr>
          <p:cNvSpPr>
            <a:spLocks noGrp="1"/>
          </p:cNvSpPr>
          <p:nvPr>
            <p:ph type="sldNum" sz="quarter" idx="12"/>
          </p:nvPr>
        </p:nvSpPr>
        <p:spPr/>
        <p:txBody>
          <a:bodyPr/>
          <a:lstStyle/>
          <a:p>
            <a:fld id="{122A4168-FDD5-490D-97CA-067BE328F91A}" type="slidenum">
              <a:rPr lang="en-US" smtClean="0"/>
              <a:t>8</a:t>
            </a:fld>
            <a:endParaRPr lang="en-US"/>
          </a:p>
        </p:txBody>
      </p:sp>
    </p:spTree>
    <p:extLst>
      <p:ext uri="{BB962C8B-B14F-4D97-AF65-F5344CB8AC3E}">
        <p14:creationId xmlns:p14="http://schemas.microsoft.com/office/powerpoint/2010/main" val="7787365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DB00-4A1F-4FA5-915D-A9F1061BFCB6}"/>
              </a:ext>
            </a:extLst>
          </p:cNvPr>
          <p:cNvSpPr>
            <a:spLocks noGrp="1"/>
          </p:cNvSpPr>
          <p:nvPr>
            <p:ph type="title"/>
          </p:nvPr>
        </p:nvSpPr>
        <p:spPr/>
        <p:txBody>
          <a:bodyPr/>
          <a:lstStyle/>
          <a:p>
            <a:r>
              <a:rPr lang="en-US" dirty="0"/>
              <a:t>Personal Care Services SEOCs</a:t>
            </a:r>
          </a:p>
        </p:txBody>
      </p:sp>
      <p:sp>
        <p:nvSpPr>
          <p:cNvPr id="4" name="Slide Number Placeholder 3">
            <a:extLst>
              <a:ext uri="{FF2B5EF4-FFF2-40B4-BE49-F238E27FC236}">
                <a16:creationId xmlns:a16="http://schemas.microsoft.com/office/drawing/2014/main" id="{3E8E49F8-E6AB-48E6-82E3-6D25439C6FEF}"/>
              </a:ext>
            </a:extLst>
          </p:cNvPr>
          <p:cNvSpPr>
            <a:spLocks noGrp="1"/>
          </p:cNvSpPr>
          <p:nvPr>
            <p:ph type="sldNum" sz="quarter" idx="12"/>
          </p:nvPr>
        </p:nvSpPr>
        <p:spPr/>
        <p:txBody>
          <a:bodyPr/>
          <a:lstStyle/>
          <a:p>
            <a:fld id="{122A4168-FDD5-490D-97CA-067BE328F91A}" type="slidenum">
              <a:rPr lang="en-US" smtClean="0"/>
              <a:t>9</a:t>
            </a:fld>
            <a:endParaRPr lang="en-US"/>
          </a:p>
        </p:txBody>
      </p:sp>
      <p:sp>
        <p:nvSpPr>
          <p:cNvPr id="8" name="TextBox 7">
            <a:extLst>
              <a:ext uri="{FF2B5EF4-FFF2-40B4-BE49-F238E27FC236}">
                <a16:creationId xmlns:a16="http://schemas.microsoft.com/office/drawing/2014/main" id="{334296BB-363C-42DD-B984-D19AFBDEF328}"/>
              </a:ext>
            </a:extLst>
          </p:cNvPr>
          <p:cNvSpPr txBox="1"/>
          <p:nvPr/>
        </p:nvSpPr>
        <p:spPr>
          <a:xfrm rot="10800000" flipV="1">
            <a:off x="536448" y="4114800"/>
            <a:ext cx="3200400" cy="2246769"/>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sz="1400" dirty="0"/>
              <a:t>SEOC’s now include RN oversite visits</a:t>
            </a:r>
          </a:p>
          <a:p>
            <a:pPr marL="285750" indent="-285750">
              <a:buFont typeface="Arial" panose="020B0604020202020204" pitchFamily="34" charset="0"/>
              <a:buChar char="•"/>
            </a:pPr>
            <a:r>
              <a:rPr lang="en-US" sz="1400" dirty="0"/>
              <a:t>Target population is Veterans in need of nursing home care with 3+ activities of daily living deficits or cognitive impairment</a:t>
            </a:r>
          </a:p>
          <a:p>
            <a:pPr marL="285750" indent="-285750">
              <a:buFont typeface="Arial" panose="020B0604020202020204" pitchFamily="34" charset="0"/>
              <a:buChar char="•"/>
            </a:pPr>
            <a:r>
              <a:rPr lang="en-US" sz="1400" dirty="0"/>
              <a:t>Personal Care Services Case Mix Tool is required </a:t>
            </a:r>
          </a:p>
          <a:p>
            <a:pPr marL="285750" indent="-285750">
              <a:buFont typeface="Arial" panose="020B0604020202020204" pitchFamily="34" charset="0"/>
              <a:buChar char="•"/>
            </a:pPr>
            <a:r>
              <a:rPr lang="en-US" sz="1400" dirty="0"/>
              <a:t>VA case mix needed at initiation of care, annually and significant change in condition</a:t>
            </a:r>
          </a:p>
        </p:txBody>
      </p:sp>
      <p:pic>
        <p:nvPicPr>
          <p:cNvPr id="9" name="Picture 8">
            <a:extLst>
              <a:ext uri="{FF2B5EF4-FFF2-40B4-BE49-F238E27FC236}">
                <a16:creationId xmlns:a16="http://schemas.microsoft.com/office/drawing/2014/main" id="{4543A2BB-8DF8-428F-8112-B9BF3490CFFF}"/>
              </a:ext>
            </a:extLst>
          </p:cNvPr>
          <p:cNvPicPr>
            <a:picLocks noChangeAspect="1"/>
          </p:cNvPicPr>
          <p:nvPr/>
        </p:nvPicPr>
        <p:blipFill>
          <a:blip r:embed="rId3"/>
          <a:stretch>
            <a:fillRect/>
          </a:stretch>
        </p:blipFill>
        <p:spPr>
          <a:xfrm>
            <a:off x="3848107" y="4329237"/>
            <a:ext cx="5295893" cy="1817893"/>
          </a:xfrm>
          <a:prstGeom prst="rect">
            <a:avLst/>
          </a:prstGeom>
        </p:spPr>
      </p:pic>
      <p:pic>
        <p:nvPicPr>
          <p:cNvPr id="11" name="Content Placeholder 10">
            <a:extLst>
              <a:ext uri="{FF2B5EF4-FFF2-40B4-BE49-F238E27FC236}">
                <a16:creationId xmlns:a16="http://schemas.microsoft.com/office/drawing/2014/main" id="{0C7FE79C-57FD-484C-A75B-C621D86B3EE5}"/>
              </a:ext>
            </a:extLst>
          </p:cNvPr>
          <p:cNvPicPr>
            <a:picLocks noGrp="1" noChangeAspect="1"/>
          </p:cNvPicPr>
          <p:nvPr>
            <p:ph idx="1"/>
          </p:nvPr>
        </p:nvPicPr>
        <p:blipFill>
          <a:blip r:embed="rId4"/>
          <a:stretch>
            <a:fillRect/>
          </a:stretch>
        </p:blipFill>
        <p:spPr>
          <a:xfrm>
            <a:off x="155448" y="929982"/>
            <a:ext cx="8836151" cy="2977310"/>
          </a:xfrm>
          <a:prstGeom prst="rect">
            <a:avLst/>
          </a:prstGeom>
        </p:spPr>
      </p:pic>
    </p:spTree>
    <p:extLst>
      <p:ext uri="{BB962C8B-B14F-4D97-AF65-F5344CB8AC3E}">
        <p14:creationId xmlns:p14="http://schemas.microsoft.com/office/powerpoint/2010/main" val="238128201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4.15"/>
  <p:tag name="AS_TITLE" val="Aspose.Slides for .NET 4.0"/>
  <p:tag name="AS_VERSION" val="19.4"/>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5&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67048CB1F554DBC65B9F7D779CD80" ma:contentTypeVersion="6" ma:contentTypeDescription="Create a new document." ma:contentTypeScope="" ma:versionID="51a9648af374f127269ce8ef9623975d">
  <xsd:schema xmlns:xsd="http://www.w3.org/2001/XMLSchema" xmlns:xs="http://www.w3.org/2001/XMLSchema" xmlns:p="http://schemas.microsoft.com/office/2006/metadata/properties" xmlns:ns2="ffe2ade4-ef72-4626-b99a-6d5be0162564" targetNamespace="http://schemas.microsoft.com/office/2006/metadata/properties" ma:root="true" ma:fieldsID="eb06579194632d3ca51d626bb35f3306" ns2:_="">
    <xsd:import namespace="ffe2ade4-ef72-4626-b99a-6d5be01625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2ade4-ef72-4626-b99a-6d5be0162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8911C-E373-4C6C-91BB-5640E158C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e2ade4-ef72-4626-b99a-6d5be0162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7F1B3-A95B-4EB9-8D3F-C1486D04D81C}">
  <ds:schemaRefs>
    <ds:schemaRef ds:uri="http://purl.org/dc/terms/"/>
    <ds:schemaRef ds:uri="http://schemas.openxmlformats.org/package/2006/metadata/core-properties"/>
    <ds:schemaRef ds:uri="http://purl.org/dc/dcmitype/"/>
    <ds:schemaRef ds:uri="ffe2ade4-ef72-4626-b99a-6d5be0162564"/>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F35138E-ABBF-4ACD-9472-EF94390B3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28104</TotalTime>
  <Words>2743</Words>
  <Application>Microsoft Office PowerPoint</Application>
  <PresentationFormat>On-screen Show (4:3)</PresentationFormat>
  <Paragraphs>178</Paragraphs>
  <Slides>14</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Arial</vt:lpstr>
      <vt:lpstr>Calibri</vt:lpstr>
      <vt:lpstr>Calibri (Body)</vt:lpstr>
      <vt:lpstr>Calibri (Heading)</vt:lpstr>
      <vt:lpstr>Calibri (Headings)</vt:lpstr>
      <vt:lpstr>Calibri Light</vt:lpstr>
      <vt:lpstr>Calibri Light (Headings)</vt:lpstr>
      <vt:lpstr>Courier New</vt:lpstr>
      <vt:lpstr>Myriad Pro</vt:lpstr>
      <vt:lpstr>Wingdings</vt:lpstr>
      <vt:lpstr>1_Custom Design</vt:lpstr>
      <vt:lpstr>7_Custom Design</vt:lpstr>
      <vt:lpstr>Agenda</vt:lpstr>
      <vt:lpstr>Home care agencies partner with the VAMC</vt:lpstr>
      <vt:lpstr>Community Care Network: TPA=Optum VISN23 System Redesign HSRM</vt:lpstr>
      <vt:lpstr>Community Care Network (CCN): Optum</vt:lpstr>
      <vt:lpstr>Referral and Authorization</vt:lpstr>
      <vt:lpstr>Skilled Home Health Care SEOCs</vt:lpstr>
      <vt:lpstr>Home Infusion SEOC</vt:lpstr>
      <vt:lpstr>Case Mix – Personal Care Services</vt:lpstr>
      <vt:lpstr>Personal Care Services SEOCs</vt:lpstr>
      <vt:lpstr>Reauthorizations – send RFS</vt:lpstr>
      <vt:lpstr>HealthShare Referral Manager (HSRM)</vt:lpstr>
      <vt:lpstr>CPT Codes and Billing information</vt:lpstr>
      <vt:lpstr>Community Care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presentation title</dc:title>
  <dc:creator>Department of Veterans Affairs</dc:creator>
  <cp:lastModifiedBy>Hoelscher, Amber</cp:lastModifiedBy>
  <cp:revision>561</cp:revision>
  <cp:lastPrinted>2019-09-10T21:30:28Z</cp:lastPrinted>
  <dcterms:created xsi:type="dcterms:W3CDTF">2017-11-09T15:45:23Z</dcterms:created>
  <dcterms:modified xsi:type="dcterms:W3CDTF">2021-11-05T21:03:54Z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0x01010005267048CB1F554DBC65B9F7D779CD80</vt:lpwstr>
  </property>
  <property fmtid="{D5CDD505-2E9C-101B-9397-08002B2CF9AE}" pid="3" name="Order">
    <vt:r8>16900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